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62" r:id="rId6"/>
    <p:sldId id="261" r:id="rId7"/>
    <p:sldId id="259" r:id="rId8"/>
    <p:sldId id="260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дрей\Desktop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712968" cy="280831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15000"/>
                    </a:prstClr>
                  </a:outerShdw>
                </a:effectLst>
              </a:rPr>
              <a:t>Формы физического воспитания школьников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50800" dist="38100" algn="l" rotWithShape="0">
                  <a:prstClr val="black">
                    <a:alpha val="15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Характеристика формы – ежедневные физические занятия в продлёнке</a:t>
            </a:r>
          </a:p>
          <a:p>
            <a:pPr>
              <a:buNone/>
            </a:pPr>
            <a:endParaRPr lang="ru-RU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Цель и Задачи</a:t>
            </a:r>
            <a:r>
              <a:rPr lang="ru-RU" sz="2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  <a:r>
              <a:rPr lang="ru-RU" sz="2300" dirty="0" smtClean="0"/>
              <a:t> </a:t>
            </a:r>
          </a:p>
          <a:p>
            <a:pPr marL="578358" indent="-514350">
              <a:buFont typeface="+mj-lt"/>
              <a:buAutoNum type="arabicPeriod"/>
            </a:pPr>
            <a:r>
              <a:rPr lang="ru-RU" sz="2300" dirty="0" smtClean="0"/>
              <a:t>Создание </a:t>
            </a:r>
            <a:r>
              <a:rPr lang="ru-RU" sz="2300" dirty="0" err="1" smtClean="0"/>
              <a:t>креативности</a:t>
            </a:r>
            <a:r>
              <a:rPr lang="ru-RU" sz="2300" dirty="0" smtClean="0"/>
              <a:t> у детей</a:t>
            </a:r>
          </a:p>
          <a:p>
            <a:pPr marL="578358" indent="-514350">
              <a:buFont typeface="+mj-lt"/>
              <a:buAutoNum type="arabicPeriod"/>
            </a:pPr>
            <a:r>
              <a:rPr lang="ru-RU" sz="2300" dirty="0" smtClean="0"/>
              <a:t>Формирование желания у детей</a:t>
            </a:r>
          </a:p>
          <a:p>
            <a:pPr marL="578358" indent="-514350">
              <a:buNone/>
            </a:pPr>
            <a:r>
              <a:rPr lang="ru-RU" sz="2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Краткая </a:t>
            </a:r>
            <a:r>
              <a:rPr lang="ru-RU" sz="2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характеристика:</a:t>
            </a:r>
          </a:p>
          <a:p>
            <a:pPr marL="578358" indent="-514350">
              <a:buNone/>
            </a:pPr>
            <a:r>
              <a:rPr lang="ru-RU" sz="2300" dirty="0" smtClean="0"/>
              <a:t> </a:t>
            </a:r>
            <a:r>
              <a:rPr lang="ru-RU" sz="2300" dirty="0" smtClean="0"/>
              <a:t>Игровая деятельность, а также использование упражнений из учебной программы. Проявляется по желанию детей.</a:t>
            </a:r>
            <a:endParaRPr lang="ru-RU" sz="2300" dirty="0" smtClean="0"/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младших классах организуются следующие внеклассные формы: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105928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Группы оздоровительной физической культуры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Группы ритмики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Группы подвижных игр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Группы по видам спорта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Акробатические кружки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средних и старших классах организуются следующие внеклассные формы: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204864"/>
            <a:ext cx="8363272" cy="4464496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Утренняя гигиеническая гимнастика (зарядка)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Физкультминутки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Индивидуальные занятия различными физическими упражнениями в домашних условиях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Закаливающие процедуры, применяемые после зарядки, самостоятельные  занятия физическими упражнениями или перед сном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Прогулки, катание на велосипеде, купание, ходьба на лыжах</a:t>
            </a:r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0"/>
            <a:ext cx="9036496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Физическое воспитание школьников осуществляется посредством следующих организационных форм:</a:t>
            </a:r>
          </a:p>
          <a:p>
            <a:pPr marL="578358" indent="-514350">
              <a:buAutoNum type="arabicPeriod"/>
            </a:pPr>
            <a:r>
              <a:rPr lang="ru-RU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Урок проводится 2 раза в неделю, по расписанию с занимающимися одинаковых по возрасту.</a:t>
            </a:r>
          </a:p>
        </p:txBody>
      </p:sp>
      <p:pic>
        <p:nvPicPr>
          <p:cNvPr id="2050" name="Picture 2" descr="C:\Users\Андрей\Desktop\img_691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996952"/>
            <a:ext cx="4752528" cy="35643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4499992" cy="68580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ru-RU" dirty="0" smtClean="0"/>
              <a:t>. </a:t>
            </a:r>
            <a:r>
              <a:rPr lang="ru-RU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Физкультурно-оздоровительная работа с учащимися</a:t>
            </a:r>
            <a:r>
              <a:rPr lang="ru-RU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:</a:t>
            </a:r>
          </a:p>
          <a:p>
            <a:pPr>
              <a:buNone/>
            </a:pPr>
            <a:endParaRPr lang="ru-RU" sz="2800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ru-RU" sz="2000" i="1" dirty="0" smtClean="0"/>
              <a:t>Гимнастика до учебных занятий</a:t>
            </a:r>
          </a:p>
          <a:p>
            <a:r>
              <a:rPr lang="ru-RU" sz="2000" i="1" dirty="0" smtClean="0"/>
              <a:t>Физкультминутка</a:t>
            </a:r>
          </a:p>
          <a:p>
            <a:r>
              <a:rPr lang="ru-RU" sz="2000" i="1" dirty="0" smtClean="0"/>
              <a:t>Физические упражнения и игры на динамических переменах</a:t>
            </a:r>
          </a:p>
          <a:p>
            <a:r>
              <a:rPr lang="ru-RU" sz="2000" i="1" dirty="0" smtClean="0"/>
              <a:t>Ежедневные физкультурные занятия в продленке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C:\Users\Андрей\Desktop\sport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0"/>
            <a:ext cx="3161928" cy="2110588"/>
          </a:xfrm>
          <a:prstGeom prst="rect">
            <a:avLst/>
          </a:prstGeom>
          <a:noFill/>
        </p:spPr>
      </p:pic>
      <p:pic>
        <p:nvPicPr>
          <p:cNvPr id="3075" name="Picture 3" descr="C:\Users\Андрей\Desktop\7128226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8416" y="1556792"/>
            <a:ext cx="3325584" cy="2208188"/>
          </a:xfrm>
          <a:prstGeom prst="rect">
            <a:avLst/>
          </a:prstGeom>
          <a:noFill/>
        </p:spPr>
      </p:pic>
      <p:pic>
        <p:nvPicPr>
          <p:cNvPr id="3076" name="Picture 4" descr="C:\Users\Андрей\Desktop\8_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2924944"/>
            <a:ext cx="2967162" cy="2222103"/>
          </a:xfrm>
          <a:prstGeom prst="rect">
            <a:avLst/>
          </a:prstGeom>
          <a:noFill/>
        </p:spPr>
      </p:pic>
      <p:pic>
        <p:nvPicPr>
          <p:cNvPr id="3077" name="Picture 5" descr="C:\Users\Андрей\Desktop\k_PD_9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32849" y="4572029"/>
            <a:ext cx="3111151" cy="2285971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16632"/>
            <a:ext cx="4824536" cy="67413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3. </a:t>
            </a:r>
            <a:r>
              <a:rPr lang="ru-RU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Внеклассные физкультурно-оздоровительные и спортивные мероприятия</a:t>
            </a:r>
            <a:r>
              <a:rPr lang="ru-RU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:</a:t>
            </a:r>
          </a:p>
          <a:p>
            <a:pPr>
              <a:buNone/>
            </a:pPr>
            <a:endParaRPr lang="ru-RU" sz="2800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ru-RU" sz="2000" i="1" dirty="0" smtClean="0"/>
              <a:t>Секционная работа по видам спорта</a:t>
            </a:r>
          </a:p>
          <a:p>
            <a:r>
              <a:rPr lang="ru-RU" sz="2000" i="1" dirty="0" smtClean="0"/>
              <a:t>Спортивные соревнования</a:t>
            </a:r>
          </a:p>
          <a:p>
            <a:r>
              <a:rPr lang="ru-RU" sz="2000" i="1" dirty="0" smtClean="0"/>
              <a:t>Спартакиады</a:t>
            </a:r>
          </a:p>
          <a:p>
            <a:r>
              <a:rPr lang="ru-RU" sz="2000" i="1" dirty="0" smtClean="0"/>
              <a:t>Физкультурные праздники</a:t>
            </a:r>
          </a:p>
          <a:p>
            <a:r>
              <a:rPr lang="ru-RU" sz="2000" i="1" dirty="0" smtClean="0"/>
              <a:t>Ежемесячные дни здоровья</a:t>
            </a:r>
          </a:p>
          <a:p>
            <a:r>
              <a:rPr lang="ru-RU" sz="2000" i="1" dirty="0" smtClean="0"/>
              <a:t>Республиканские спартакиады</a:t>
            </a:r>
          </a:p>
        </p:txBody>
      </p:sp>
      <p:pic>
        <p:nvPicPr>
          <p:cNvPr id="4098" name="Picture 2" descr="C:\Users\Андрей\Desktop\07-23_you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9624" y="0"/>
            <a:ext cx="3384376" cy="2520280"/>
          </a:xfrm>
          <a:prstGeom prst="rect">
            <a:avLst/>
          </a:prstGeom>
          <a:noFill/>
        </p:spPr>
      </p:pic>
      <p:pic>
        <p:nvPicPr>
          <p:cNvPr id="4099" name="Picture 3" descr="C:\Users\Андрей\Desktop\103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3628" y="764704"/>
            <a:ext cx="3360372" cy="2520280"/>
          </a:xfrm>
          <a:prstGeom prst="rect">
            <a:avLst/>
          </a:prstGeom>
          <a:noFill/>
        </p:spPr>
      </p:pic>
      <p:pic>
        <p:nvPicPr>
          <p:cNvPr id="4100" name="Picture 4" descr="C:\Users\Андрей\Desktop\dubrovno_spartakiada_shkola-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87616" y="1700808"/>
            <a:ext cx="3456384" cy="2592288"/>
          </a:xfrm>
          <a:prstGeom prst="rect">
            <a:avLst/>
          </a:prstGeom>
          <a:noFill/>
        </p:spPr>
      </p:pic>
      <p:pic>
        <p:nvPicPr>
          <p:cNvPr id="4101" name="Picture 5" descr="C:\Users\Андрей\Desktop\dsc_5525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2420888"/>
            <a:ext cx="3491880" cy="2520280"/>
          </a:xfrm>
          <a:prstGeom prst="rect">
            <a:avLst/>
          </a:prstGeom>
          <a:noFill/>
        </p:spPr>
      </p:pic>
      <p:pic>
        <p:nvPicPr>
          <p:cNvPr id="4102" name="Picture 6" descr="C:\Users\Андрей\Desktop\1302145947_bankoboev.ru_zabota_o_zdorove_mir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3429000"/>
            <a:ext cx="3563888" cy="2520280"/>
          </a:xfrm>
          <a:prstGeom prst="rect">
            <a:avLst/>
          </a:prstGeom>
          <a:noFill/>
        </p:spPr>
      </p:pic>
      <p:pic>
        <p:nvPicPr>
          <p:cNvPr id="4103" name="Picture 7" descr="C:\Users\Андрей\Desktop\image0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4337720"/>
            <a:ext cx="3563888" cy="252028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0"/>
            <a:ext cx="4968552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4.</a:t>
            </a:r>
            <a:r>
              <a:rPr lang="ru-RU" dirty="0" smtClean="0"/>
              <a:t> </a:t>
            </a:r>
            <a:r>
              <a:rPr lang="ru-RU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Внешкольные формы</a:t>
            </a:r>
            <a:r>
              <a:rPr lang="ru-RU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:</a:t>
            </a:r>
          </a:p>
          <a:p>
            <a:pPr>
              <a:buNone/>
            </a:pPr>
            <a:endParaRPr lang="ru-RU" sz="2800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ru-RU" sz="2000" i="1" dirty="0" smtClean="0"/>
              <a:t>Основная форма ДЮСШ, занятия ФОКА, ФОЦА</a:t>
            </a:r>
          </a:p>
          <a:p>
            <a:r>
              <a:rPr lang="ru-RU" sz="2000" i="1" dirty="0" smtClean="0"/>
              <a:t>Физкультурно-оздоровительные мероприятия в летних лагерях</a:t>
            </a:r>
          </a:p>
          <a:p>
            <a:r>
              <a:rPr lang="ru-RU" sz="2000" i="1" dirty="0" smtClean="0"/>
              <a:t>Физкультурно-оздоровительные мероприятия, проводимые в парках культуры и отдыха</a:t>
            </a:r>
          </a:p>
          <a:p>
            <a:r>
              <a:rPr lang="ru-RU" sz="2000" i="1" dirty="0" smtClean="0"/>
              <a:t>Занятия физическими упражнениями по месту жительства в </a:t>
            </a:r>
            <a:r>
              <a:rPr lang="ru-RU" sz="2000" i="1" dirty="0" err="1" smtClean="0"/>
              <a:t>ФОКА-х</a:t>
            </a:r>
            <a:r>
              <a:rPr lang="ru-RU" sz="2000" i="1" dirty="0" smtClean="0"/>
              <a:t> или </a:t>
            </a:r>
            <a:r>
              <a:rPr lang="ru-RU" sz="2000" i="1" dirty="0" err="1" smtClean="0"/>
              <a:t>ФОЦА-х</a:t>
            </a:r>
            <a:r>
              <a:rPr lang="ru-RU" sz="2000" i="1" dirty="0" smtClean="0"/>
              <a:t> клубах</a:t>
            </a:r>
          </a:p>
          <a:p>
            <a:r>
              <a:rPr lang="ru-RU" sz="2000" i="1" dirty="0" smtClean="0"/>
              <a:t>Учебно-тренировочные, массово-оздоровительные занятия в туристических лагерях</a:t>
            </a:r>
          </a:p>
        </p:txBody>
      </p:sp>
      <p:pic>
        <p:nvPicPr>
          <p:cNvPr id="5122" name="Picture 2" descr="C:\Users\Андрей\Desktop\fizkult_podsch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1169" y="1556792"/>
            <a:ext cx="4092831" cy="33123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0"/>
            <a:ext cx="9036496" cy="407707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5.</a:t>
            </a:r>
            <a:r>
              <a:rPr lang="ru-RU" dirty="0" smtClean="0"/>
              <a:t> </a:t>
            </a:r>
            <a:r>
              <a:rPr lang="ru-RU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Физическое воспитание школьников в семье</a:t>
            </a:r>
            <a:r>
              <a:rPr lang="ru-RU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:</a:t>
            </a:r>
          </a:p>
          <a:p>
            <a:pPr>
              <a:buNone/>
            </a:pPr>
            <a:endParaRPr lang="ru-RU" sz="2800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ru-RU" sz="2000" i="1" dirty="0" smtClean="0"/>
              <a:t>Утренняя гимнастика</a:t>
            </a:r>
          </a:p>
          <a:p>
            <a:r>
              <a:rPr lang="ru-RU" sz="2000" i="1" dirty="0" smtClean="0"/>
              <a:t>Прогулки, экскурсии</a:t>
            </a:r>
          </a:p>
          <a:p>
            <a:r>
              <a:rPr lang="ru-RU" sz="2000" i="1" dirty="0" smtClean="0"/>
              <a:t>Физкультминутки</a:t>
            </a:r>
          </a:p>
          <a:p>
            <a:r>
              <a:rPr lang="ru-RU" sz="2000" i="1" dirty="0" smtClean="0"/>
              <a:t>Выполнение домашнего задания по физической культуре</a:t>
            </a:r>
          </a:p>
          <a:p>
            <a:r>
              <a:rPr lang="ru-RU" sz="2000" i="1" dirty="0" smtClean="0"/>
              <a:t>Индивидуальные, дополнительные тренировки</a:t>
            </a:r>
          </a:p>
          <a:p>
            <a:r>
              <a:rPr lang="ru-RU" sz="2000" i="1" dirty="0" smtClean="0"/>
              <a:t>Подвижные игры</a:t>
            </a:r>
          </a:p>
        </p:txBody>
      </p:sp>
      <p:pic>
        <p:nvPicPr>
          <p:cNvPr id="6146" name="Picture 2" descr="C:\Users\Андрей\Desktop\YBjiHalJHr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501008"/>
            <a:ext cx="4651871" cy="30730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6632"/>
            <a:ext cx="8507288" cy="633817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Характеристика формы - гимнастика до учебных занятий</a:t>
            </a:r>
          </a:p>
          <a:p>
            <a:pPr>
              <a:buNone/>
            </a:pPr>
            <a:endParaRPr lang="ru-RU" sz="3900" dirty="0" smtClean="0"/>
          </a:p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Цель: </a:t>
            </a:r>
            <a:r>
              <a:rPr lang="ru-RU" sz="2400" dirty="0" smtClean="0"/>
              <a:t>ускорить вхождение организма в активную учебную деятельность</a:t>
            </a:r>
          </a:p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Задачи:</a:t>
            </a:r>
            <a:r>
              <a:rPr lang="ru-RU" dirty="0" smtClean="0"/>
              <a:t> </a:t>
            </a:r>
          </a:p>
          <a:p>
            <a:pPr marL="578358" indent="-514350">
              <a:buFont typeface="+mj-lt"/>
              <a:buAutoNum type="arabicPeriod"/>
            </a:pPr>
            <a:r>
              <a:rPr lang="ru-RU" sz="2400" dirty="0" smtClean="0"/>
              <a:t>Формирование желания заниматься физкультурой и её пользы</a:t>
            </a:r>
          </a:p>
          <a:p>
            <a:pPr marL="578358" indent="-514350">
              <a:buFont typeface="+mj-lt"/>
              <a:buAutoNum type="arabicPeriod"/>
            </a:pPr>
            <a:r>
              <a:rPr lang="ru-RU" sz="2400" dirty="0" smtClean="0"/>
              <a:t>Формирование осанки, координации и чувства ритма</a:t>
            </a:r>
          </a:p>
          <a:p>
            <a:pPr marL="578358" indent="-514350">
              <a:buNone/>
            </a:pPr>
            <a:endParaRPr lang="ru-RU" sz="2400" dirty="0" smtClean="0"/>
          </a:p>
          <a:p>
            <a:pPr marL="578358" indent="-514350"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Краткая характеристика:</a:t>
            </a:r>
          </a:p>
          <a:p>
            <a:pPr marL="578358" indent="-514350">
              <a:buNone/>
            </a:pPr>
            <a:r>
              <a:rPr lang="ru-RU" dirty="0" smtClean="0"/>
              <a:t> </a:t>
            </a:r>
            <a:r>
              <a:rPr lang="ru-RU" sz="2400" dirty="0" smtClean="0"/>
              <a:t>проводится под музыку в течении 6-8 минут. Включает в себя 6-8 упражнений. Рекомендуются упражнения, включающие элементы взаимодействия с партнёром, имитационные движения, включающие подражание явлениям природы, животным и другие.</a:t>
            </a:r>
          </a:p>
          <a:p>
            <a:pPr marL="578358" indent="-514350">
              <a:buNone/>
            </a:pPr>
            <a:endParaRPr lang="ru-RU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5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Характеристика формы – Физкультминутка</a:t>
            </a:r>
          </a:p>
          <a:p>
            <a:pPr>
              <a:buNone/>
            </a:pPr>
            <a:endParaRPr lang="ru-RU" sz="4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Цель: </a:t>
            </a:r>
            <a:r>
              <a:rPr lang="ru-RU" sz="3200" dirty="0" smtClean="0"/>
              <a:t>Снять психическое, физическое напряжение путём  переключения на другой вид деятельности</a:t>
            </a:r>
            <a:endParaRPr lang="ru-RU" sz="3200" dirty="0" smtClean="0"/>
          </a:p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Задачи:</a:t>
            </a:r>
            <a:r>
              <a:rPr lang="ru-RU" dirty="0" smtClean="0"/>
              <a:t> </a:t>
            </a:r>
          </a:p>
          <a:p>
            <a:pPr marL="578358" indent="-514350">
              <a:buFont typeface="+mj-lt"/>
              <a:buAutoNum type="arabicPeriod"/>
            </a:pPr>
            <a:r>
              <a:rPr lang="ru-RU" sz="3200" dirty="0" smtClean="0"/>
              <a:t>Добиться рекреативного эффекта от Физических Упражнений</a:t>
            </a:r>
            <a:endParaRPr lang="ru-RU" sz="3200" dirty="0" smtClean="0"/>
          </a:p>
          <a:p>
            <a:pPr marL="578358" indent="-514350">
              <a:buFont typeface="+mj-lt"/>
              <a:buAutoNum type="arabicPeriod"/>
            </a:pPr>
            <a:r>
              <a:rPr lang="ru-RU" sz="3200" dirty="0" smtClean="0"/>
              <a:t>Формирование </a:t>
            </a:r>
            <a:r>
              <a:rPr lang="ru-RU" sz="3200" dirty="0" smtClean="0"/>
              <a:t>у детей желание заниматься Физической Культурой и понимание, что занятия ФК - способ к хорошей учёбе</a:t>
            </a:r>
            <a:endParaRPr lang="ru-RU" sz="3200" dirty="0" smtClean="0"/>
          </a:p>
          <a:p>
            <a:pPr marL="578358" indent="-514350">
              <a:buNone/>
            </a:pPr>
            <a:endParaRPr lang="ru-RU" sz="3200" dirty="0" smtClean="0"/>
          </a:p>
          <a:p>
            <a:pPr marL="578358" indent="-514350"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Краткая характеристика:</a:t>
            </a:r>
          </a:p>
          <a:p>
            <a:pPr marL="578358" indent="-514350">
              <a:buNone/>
            </a:pPr>
            <a:r>
              <a:rPr lang="ru-RU" dirty="0" smtClean="0"/>
              <a:t> </a:t>
            </a:r>
            <a:r>
              <a:rPr lang="ru-RU" sz="3200" dirty="0" smtClean="0"/>
              <a:t>проводится </a:t>
            </a:r>
            <a:r>
              <a:rPr lang="ru-RU" sz="3200" dirty="0" smtClean="0"/>
              <a:t>в течение 2-3 минут в момент проявления у школьников первых признаков утомления. Комплекс включает 3-4 упражнения, каждое упражнение повторяется не менее 4-6 раз. Выполнение упражнения должны быть эмоциональными.</a:t>
            </a:r>
            <a:endParaRPr lang="ru-RU" sz="3200" dirty="0" smtClean="0"/>
          </a:p>
          <a:p>
            <a:endParaRPr lang="ru-RU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33670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5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Характеристика формы – Физические упражнения и игры на динамических переменах</a:t>
            </a:r>
          </a:p>
          <a:p>
            <a:pPr>
              <a:buNone/>
            </a:pPr>
            <a:endParaRPr lang="ru-RU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Цель: </a:t>
            </a:r>
            <a:r>
              <a:rPr lang="ru-RU" sz="3600" dirty="0" smtClean="0"/>
              <a:t>Создать </a:t>
            </a:r>
            <a:r>
              <a:rPr lang="ru-RU" sz="3600" dirty="0" smtClean="0"/>
              <a:t>условия для активной двигательной </a:t>
            </a:r>
            <a:r>
              <a:rPr lang="ru-RU" sz="3600" dirty="0" smtClean="0"/>
              <a:t>деятельности </a:t>
            </a:r>
            <a:r>
              <a:rPr lang="ru-RU" sz="3600" dirty="0" smtClean="0"/>
              <a:t>и развлечения детей</a:t>
            </a:r>
          </a:p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Задачи:</a:t>
            </a:r>
            <a:r>
              <a:rPr lang="ru-RU" sz="3600" dirty="0" smtClean="0"/>
              <a:t> </a:t>
            </a:r>
          </a:p>
          <a:p>
            <a:pPr marL="578358" indent="-514350">
              <a:buFont typeface="+mj-lt"/>
              <a:buAutoNum type="arabicPeriod"/>
            </a:pPr>
            <a:r>
              <a:rPr lang="ru-RU" sz="3600" dirty="0" smtClean="0"/>
              <a:t>Переключение внимания на другой вид деятельности</a:t>
            </a:r>
          </a:p>
          <a:p>
            <a:pPr marL="578358" indent="-514350">
              <a:buFont typeface="+mj-lt"/>
              <a:buAutoNum type="arabicPeriod"/>
            </a:pPr>
            <a:r>
              <a:rPr lang="ru-RU" sz="3600" dirty="0" smtClean="0"/>
              <a:t>Формирование у детей желание заниматься Физической Культурой и понимание, что занятия ФК - способ к хорошей </a:t>
            </a:r>
            <a:r>
              <a:rPr lang="ru-RU" sz="3600" dirty="0" smtClean="0"/>
              <a:t>учёбе</a:t>
            </a:r>
            <a:endParaRPr lang="ru-RU" sz="3600" dirty="0" smtClean="0"/>
          </a:p>
          <a:p>
            <a:pPr marL="578358" indent="-514350">
              <a:buNone/>
            </a:pP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Краткая характеристика:</a:t>
            </a:r>
          </a:p>
          <a:p>
            <a:pPr marL="578358" indent="-514350">
              <a:buNone/>
            </a:pPr>
            <a:r>
              <a:rPr lang="ru-RU" sz="3600" dirty="0" smtClean="0"/>
              <a:t> проводится </a:t>
            </a:r>
            <a:r>
              <a:rPr lang="ru-RU" sz="3600" dirty="0" smtClean="0"/>
              <a:t>в свободной игровой форме с учетом пола и интересов детей. В содержание входят ОРУ, подвижные игры, эстафеты, элементы спортивных игр. Включают упражнения по закреплению пройденного материала на уроках физкультуры</a:t>
            </a:r>
            <a:r>
              <a:rPr lang="ru-RU" sz="3600" dirty="0" smtClean="0"/>
              <a:t>.</a:t>
            </a:r>
          </a:p>
          <a:p>
            <a:pPr>
              <a:buNone/>
            </a:pPr>
            <a:endParaRPr lang="ru-RU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216CB7EAD73364A8C08FF5BEECD6A59" ma:contentTypeVersion="0" ma:contentTypeDescription="Создание документа." ma:contentTypeScope="" ma:versionID="b693fa730db6f2d4e0692dd5da85b6a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169BAC0-3F05-4AA3-B1CF-302D0C45482F}"/>
</file>

<file path=customXml/itemProps2.xml><?xml version="1.0" encoding="utf-8"?>
<ds:datastoreItem xmlns:ds="http://schemas.openxmlformats.org/officeDocument/2006/customXml" ds:itemID="{90737F38-61AA-4B74-9EEE-099882237095}"/>
</file>

<file path=customXml/itemProps3.xml><?xml version="1.0" encoding="utf-8"?>
<ds:datastoreItem xmlns:ds="http://schemas.openxmlformats.org/officeDocument/2006/customXml" ds:itemID="{567E1726-0E42-450F-AAE1-E68A6391938F}"/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126</TotalTime>
  <Words>498</Words>
  <Application>Microsoft Office PowerPoint</Application>
  <PresentationFormat>Экран (4:3)</PresentationFormat>
  <Paragraphs>78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Яркая</vt:lpstr>
      <vt:lpstr>Формы физического воспитания школьников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В младших классах организуются следующие внеклассные формы:</vt:lpstr>
      <vt:lpstr>В средних и старших классах организуются следующие внеклассные формы: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Формы физического воспитания школьников</dc:title>
  <dc:creator>Андрей</dc:creator>
  <cp:lastModifiedBy>RePack by SPecialiST</cp:lastModifiedBy>
  <cp:revision>18</cp:revision>
  <dcterms:created xsi:type="dcterms:W3CDTF">2012-11-18T14:13:45Z</dcterms:created>
  <dcterms:modified xsi:type="dcterms:W3CDTF">2012-11-18T16:31:04Z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0x0101004216CB7EAD73364A8C08FF5BEECD6A59</vt:lpwstr>
  </property>
</Properties>
</file>