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45CE83-52E3-43E3-B062-C88D4FFF7FA1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9E5F990-48F3-42D7-BFED-AD34F4418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CE83-52E3-43E3-B062-C88D4FFF7FA1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F990-48F3-42D7-BFED-AD34F4418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CE83-52E3-43E3-B062-C88D4FFF7FA1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F990-48F3-42D7-BFED-AD34F4418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45CE83-52E3-43E3-B062-C88D4FFF7FA1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E5F990-48F3-42D7-BFED-AD34F4418C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45CE83-52E3-43E3-B062-C88D4FFF7FA1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9E5F990-48F3-42D7-BFED-AD34F4418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CE83-52E3-43E3-B062-C88D4FFF7FA1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F990-48F3-42D7-BFED-AD34F4418C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CE83-52E3-43E3-B062-C88D4FFF7FA1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F990-48F3-42D7-BFED-AD34F4418C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45CE83-52E3-43E3-B062-C88D4FFF7FA1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E5F990-48F3-42D7-BFED-AD34F4418C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CE83-52E3-43E3-B062-C88D4FFF7FA1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F990-48F3-42D7-BFED-AD34F4418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45CE83-52E3-43E3-B062-C88D4FFF7FA1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E5F990-48F3-42D7-BFED-AD34F4418C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45CE83-52E3-43E3-B062-C88D4FFF7FA1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E5F990-48F3-42D7-BFED-AD34F4418C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45CE83-52E3-43E3-B062-C88D4FFF7FA1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E5F990-48F3-42D7-BFED-AD34F4418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err="1" smtClean="0"/>
              <a:t>ЗДОРОВ</a:t>
            </a:r>
            <a:r>
              <a:rPr lang="ru-RU" sz="9800" dirty="0" err="1" smtClean="0"/>
              <a:t>ь</a:t>
            </a:r>
            <a:r>
              <a:rPr lang="ru-RU" sz="8000" dirty="0" err="1" smtClean="0"/>
              <a:t>Е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33752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ru-RU" dirty="0"/>
              <a:t>Факторы физического здоровья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764704"/>
            <a:ext cx="8424936" cy="5709121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2136339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Уровень физического развития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Уровень </a:t>
            </a:r>
            <a:r>
              <a:rPr lang="ru-RU" sz="2800" dirty="0" err="1"/>
              <a:t>физподготовки</a:t>
            </a: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Уровень функциональной готовности к выполнению нагрузок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Уровень мобилизации адаптационных резервов и способность к такой мобилизации, обеспечивающие приспособление к различным факторам среды обитания.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40057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7030A0"/>
                </a:solidFill>
              </a:rPr>
              <a:t>Душевное здоровье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96944" cy="6264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Душевное здоровье — способность человека справляться со сложными обстоятельствами жизни, сохраняя оптимальный эмоциональный фон и адекватность </a:t>
            </a:r>
            <a:r>
              <a:rPr lang="ru-RU" dirty="0" smtClean="0"/>
              <a:t>поведения. </a:t>
            </a:r>
            <a:r>
              <a:rPr lang="ru-RU" dirty="0"/>
              <a:t>Понятие душевного здоровья, </a:t>
            </a:r>
            <a:r>
              <a:rPr lang="ru-RU" i="1" dirty="0" err="1"/>
              <a:t>euthumia</a:t>
            </a:r>
            <a:r>
              <a:rPr lang="ru-RU" dirty="0"/>
              <a:t> («благое состояние духа») описывается </a:t>
            </a:r>
            <a:r>
              <a:rPr lang="ru-RU" dirty="0" err="1"/>
              <a:t>Демокритом</a:t>
            </a:r>
            <a:r>
              <a:rPr lang="ru-RU" dirty="0"/>
              <a:t>, образ человека, достигшего внутренней гармонии, описан в диалогах Платона, касающихся жизни и смерти </a:t>
            </a:r>
            <a:r>
              <a:rPr lang="ru-RU" dirty="0" smtClean="0"/>
              <a:t>Сократа. </a:t>
            </a:r>
            <a:r>
              <a:rPr lang="ru-RU" dirty="0"/>
              <a:t>Источником душевных страданий в работах различных исследований часто называется культура (это характерно для Зигмунда Фрейда, Альфреда Адлера, Карен </a:t>
            </a:r>
            <a:r>
              <a:rPr lang="ru-RU" dirty="0" err="1"/>
              <a:t>Хорни</a:t>
            </a:r>
            <a:r>
              <a:rPr lang="ru-RU" dirty="0"/>
              <a:t>, Эриха </a:t>
            </a:r>
            <a:r>
              <a:rPr lang="ru-RU" dirty="0" err="1"/>
              <a:t>Фромма</a:t>
            </a:r>
            <a:r>
              <a:rPr lang="ru-RU" dirty="0" smtClean="0"/>
              <a:t>).</a:t>
            </a:r>
            <a:r>
              <a:rPr lang="ru-RU" dirty="0"/>
              <a:t> Виктор </a:t>
            </a:r>
            <a:r>
              <a:rPr lang="ru-RU" dirty="0" err="1"/>
              <a:t>Франкл</a:t>
            </a:r>
            <a:r>
              <a:rPr lang="ru-RU" dirty="0"/>
              <a:t> называет важнейшим фактором душевного здоровья наличие у человека системы </a:t>
            </a:r>
            <a:r>
              <a:rPr lang="ru-RU" dirty="0" smtClean="0"/>
              <a:t>ценностей.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связи с гендерным подходом к здравоохранению было разработано несколько моделей психического </a:t>
            </a:r>
            <a:r>
              <a:rPr lang="ru-RU" dirty="0" smtClean="0"/>
              <a:t>здоровья: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Нормативная, использующая двойной стандарт психического здоровья (для мужчин и для женщин)</a:t>
            </a:r>
          </a:p>
          <a:p>
            <a:pPr marL="0" indent="0">
              <a:buNone/>
            </a:pPr>
            <a:r>
              <a:rPr lang="ru-RU" dirty="0" err="1"/>
              <a:t>Андроцентрическая</a:t>
            </a:r>
            <a:r>
              <a:rPr lang="ru-RU" dirty="0"/>
              <a:t>, в которой принят мужской стандарт психического здоровья</a:t>
            </a:r>
          </a:p>
          <a:p>
            <a:pPr marL="0" indent="0">
              <a:buNone/>
            </a:pPr>
            <a:r>
              <a:rPr lang="ru-RU" dirty="0"/>
              <a:t>Андрогинная, предполагающая единый стандарт психического здоровья и одинаковое отношение к клиентам вне зависимости от пола</a:t>
            </a:r>
          </a:p>
          <a:p>
            <a:pPr marL="0" indent="0">
              <a:buNone/>
            </a:pPr>
            <a:r>
              <a:rPr lang="ru-RU" dirty="0"/>
              <a:t>Ненормативная (согласно модели Сандры </a:t>
            </a:r>
            <a:r>
              <a:rPr lang="ru-RU" dirty="0" err="1" smtClean="0"/>
              <a:t>Бем</a:t>
            </a:r>
            <a:r>
              <a:rPr lang="ru-RU" dirty="0" smtClean="0"/>
              <a:t>), </a:t>
            </a:r>
            <a:r>
              <a:rPr lang="ru-RU" dirty="0"/>
              <a:t>основанная на тех качествах. что не ассоциируются исключительно с мужскими или женскими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88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28215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Здоровый образ жизни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052736"/>
            <a:ext cx="8568952" cy="5400599"/>
          </a:xfrm>
        </p:spPr>
      </p:pic>
    </p:spTree>
    <p:extLst>
      <p:ext uri="{BB962C8B-B14F-4D97-AF65-F5344CB8AC3E}">
        <p14:creationId xmlns:p14="http://schemas.microsoft.com/office/powerpoint/2010/main" xmlns="" val="15168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71802" y="285728"/>
            <a:ext cx="6072198" cy="63579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 психолого-педагогическом направлении здоровый образ жизни рассматривается с точки зрения сознания, психологии человека, мотивации. Имеются и другие точки зрения (например, медико-биологическая), однако резкой грани между ними нет, так как они нацелены на решение одной проблемы — укрепление здоровья </a:t>
            </a:r>
            <a:r>
              <a:rPr lang="ru-RU" dirty="0" smtClean="0"/>
              <a:t>индивидуума.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Здоровый образ жизни является предпосылкой для развития разных сторон жизнедеятельности человека, достижения им активного </a:t>
            </a:r>
            <a:r>
              <a:rPr lang="ru-RU" dirty="0" err="1" smtClean="0"/>
              <a:t>долголетияи</a:t>
            </a:r>
            <a:r>
              <a:rPr lang="ru-RU" dirty="0" smtClean="0"/>
              <a:t> </a:t>
            </a:r>
            <a:r>
              <a:rPr lang="ru-RU" dirty="0"/>
              <a:t>полноценного выполнения социальных </a:t>
            </a:r>
            <a:r>
              <a:rPr lang="ru-RU" dirty="0" smtClean="0"/>
              <a:t>функций, </a:t>
            </a:r>
            <a:r>
              <a:rPr lang="ru-RU" dirty="0"/>
              <a:t>для активного участия в трудовой, общественной, семейно-бытовой, досуговой формах </a:t>
            </a:r>
            <a:r>
              <a:rPr lang="ru-RU" dirty="0" smtClean="0"/>
              <a:t>жизнедеятельности.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Актуальность здорового образа жизни вызвана возрастанием и изменением характера нагрузок на организм человека в связи с усложнением общественной жизни, увеличением рисков техногенного, экологического, психологического, политического и военного характера, провоцирующих негативные сдвиги в состоянии </a:t>
            </a:r>
            <a:r>
              <a:rPr lang="ru-RU" dirty="0" smtClean="0"/>
              <a:t>здоровья.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http://shkola.ostriv.in.ua/images/publications/4/6961/1339588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918" y="260648"/>
            <a:ext cx="2766898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49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C00000"/>
                </a:solidFill>
              </a:rPr>
              <a:t>Здравоохранение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20688"/>
            <a:ext cx="8208911" cy="6237312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268760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Здравоохранение — отрасль деятельности государства, целью которой является организация и обеспечение доступного медицинского обслуживания населения, сохранение и повышение его уровня </a:t>
            </a:r>
            <a:r>
              <a:rPr lang="ru-RU" sz="2000" dirty="0" smtClean="0">
                <a:solidFill>
                  <a:srgbClr val="FF0000"/>
                </a:solidFill>
              </a:rPr>
              <a:t>здоровья.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Здравоохранение может составлять значительную часть экономики страны. В 2008 году отрасль здравоохранения потребляла в среднем 9,0 процента от валового внутреннего продукта(ВВП) в наиболее развитых странах </a:t>
            </a:r>
            <a:r>
              <a:rPr lang="ru-RU" sz="2000" dirty="0" smtClean="0">
                <a:solidFill>
                  <a:srgbClr val="FF0000"/>
                </a:solidFill>
              </a:rPr>
              <a:t>ОЭСР.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Здравоохранение традиционно считается важным фактором в обеспечении общего здоровья и благополучия людей во всем мире. Примером тому является мировая ликвидация оспы в 1980 году, объявленная ​​ВОЗ первой болезнью в человеческой истории, полностью устранённой преднамеренным вмешательством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2515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Всемирная организация здравоохранения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346" y="1268760"/>
            <a:ext cx="4823742" cy="3816424"/>
          </a:xfrm>
        </p:spPr>
      </p:pic>
      <p:pic>
        <p:nvPicPr>
          <p:cNvPr id="5122" name="Picture 2" descr="http://oreninform.ru/upload/iblock/eb7/466x10000_out_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4496" y="2492896"/>
            <a:ext cx="547353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988840"/>
            <a:ext cx="75608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Всемирная организация здравоохранения (ВОЗ, </a:t>
            </a:r>
            <a:r>
              <a:rPr lang="ru-RU" dirty="0" smtClean="0"/>
              <a:t>англ.</a:t>
            </a:r>
            <a:r>
              <a:rPr lang="ru-RU" dirty="0"/>
              <a:t> </a:t>
            </a:r>
            <a:r>
              <a:rPr lang="ru-RU" i="1" dirty="0" err="1"/>
              <a:t>World</a:t>
            </a:r>
            <a:r>
              <a:rPr lang="ru-RU" i="1" dirty="0"/>
              <a:t> </a:t>
            </a:r>
            <a:r>
              <a:rPr lang="ru-RU" i="1" dirty="0" err="1"/>
              <a:t>Health</a:t>
            </a:r>
            <a:r>
              <a:rPr lang="ru-RU" i="1" dirty="0"/>
              <a:t> </a:t>
            </a:r>
            <a:r>
              <a:rPr lang="ru-RU" i="1" dirty="0" err="1"/>
              <a:t>Organization</a:t>
            </a:r>
            <a:r>
              <a:rPr lang="ru-RU" i="1" dirty="0"/>
              <a:t>, WHO</a:t>
            </a:r>
            <a:r>
              <a:rPr lang="ru-RU" dirty="0"/>
              <a:t>) — специальное учреждение Организации Объединённых Наций, состоящее из 193 государств-членов, основная функция которого лежит в решении международных проблем здравоохранения и охране здоровья населения мира. Она была основана в 1948 году со штаб-квартирой в Женеве в Швейцарии.</a:t>
            </a:r>
          </a:p>
          <a:p>
            <a:r>
              <a:rPr lang="ru-RU" dirty="0"/>
              <a:t>В специализированную группу ООН кроме ВОЗ входят ЮНЕСКО (Организация по вопросам образования, науки и культуры), МОТ (Международная </a:t>
            </a:r>
            <a:r>
              <a:rPr lang="ru-RU" dirty="0" smtClean="0"/>
              <a:t>организация труда</a:t>
            </a:r>
            <a:r>
              <a:rPr lang="ru-RU" dirty="0"/>
              <a:t>), ЮНИСЕФ(фонд помощи детям). В состав ВОЗ принимаются государства-члены ООН, хотя в соответствии с Уставом, возможен приём и не входящих в ООН стран.</a:t>
            </a:r>
          </a:p>
        </p:txBody>
      </p:sp>
    </p:spTree>
    <p:extLst>
      <p:ext uri="{BB962C8B-B14F-4D97-AF65-F5344CB8AC3E}">
        <p14:creationId xmlns:p14="http://schemas.microsoft.com/office/powerpoint/2010/main" xmlns="" val="40856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4792960" cy="1143000"/>
          </a:xfrm>
        </p:spPr>
        <p:txBody>
          <a:bodyPr>
            <a:normAutofit fontScale="90000"/>
          </a:bodyPr>
          <a:lstStyle/>
          <a:p>
            <a:r>
              <a:rPr lang="ru-RU" sz="6000" dirty="0" err="1"/>
              <a:t>Валеология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87809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Валеология</a:t>
            </a:r>
            <a:r>
              <a:rPr lang="ru-RU" sz="2800" dirty="0"/>
              <a:t> (от одного из значений </a:t>
            </a:r>
            <a:r>
              <a:rPr lang="ru-RU" sz="2800" dirty="0" err="1" smtClean="0"/>
              <a:t>лат.</a:t>
            </a:r>
            <a:r>
              <a:rPr lang="ru-RU" sz="2800" i="1" dirty="0" err="1" smtClean="0"/>
              <a:t>valeo</a:t>
            </a:r>
            <a:r>
              <a:rPr lang="ru-RU" sz="2800" dirty="0"/>
              <a:t> — «быть здоровым») — «общая теория здоровья</a:t>
            </a:r>
            <a:r>
              <a:rPr lang="ru-RU" sz="2800" dirty="0" smtClean="0"/>
              <a:t>», </a:t>
            </a:r>
            <a:r>
              <a:rPr lang="ru-RU" sz="2800" dirty="0"/>
              <a:t>претендующая на интегральный подход к физическому, нравственному и духовному здоровью человека со стороны естественных, общественных и </a:t>
            </a:r>
            <a:r>
              <a:rPr lang="ru-RU" sz="2800" dirty="0" smtClean="0"/>
              <a:t>гуманитарных наук</a:t>
            </a:r>
            <a:r>
              <a:rPr lang="ru-RU" sz="2800" dirty="0"/>
              <a:t> — медицины, гигиены, биологии, сексологии, психологии, социологии, философии, культурологии, педагогики и других. Некоторыми специалистами причисляется к альтернативным и маргинальным </a:t>
            </a:r>
            <a:r>
              <a:rPr lang="ru-RU" sz="2800" dirty="0" err="1"/>
              <a:t>парамедицинским</a:t>
            </a:r>
            <a:r>
              <a:rPr lang="ru-RU" sz="2800" dirty="0"/>
              <a:t> ретроградным </a:t>
            </a:r>
            <a:r>
              <a:rPr lang="ru-RU" sz="2800" dirty="0" smtClean="0"/>
              <a:t>течениям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106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ellness-21.do.am/1-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1565"/>
            <a:ext cx="8974775" cy="67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45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22637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Здоро́вье</a:t>
            </a:r>
            <a:r>
              <a:rPr lang="ru-RU" dirty="0">
                <a:solidFill>
                  <a:srgbClr val="00B050"/>
                </a:solidFill>
              </a:rPr>
              <a:t> — состояние любого живого организма, при котором он в целом и все его органы способны полностью выполнять свои функции; отсутствие недуга, болезни</a:t>
            </a:r>
            <a:r>
              <a:rPr lang="ru-RU" dirty="0"/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3068960"/>
            <a:ext cx="6048672" cy="3130658"/>
          </a:xfrm>
        </p:spPr>
      </p:pic>
    </p:spTree>
    <p:extLst>
      <p:ext uri="{BB962C8B-B14F-4D97-AF65-F5344CB8AC3E}">
        <p14:creationId xmlns:p14="http://schemas.microsoft.com/office/powerpoint/2010/main" xmlns="" val="16033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116632"/>
            <a:ext cx="6172200" cy="6265118"/>
          </a:xfrm>
        </p:spPr>
        <p:txBody>
          <a:bodyPr>
            <a:noAutofit/>
          </a:bodyPr>
          <a:lstStyle/>
          <a:p>
            <a:r>
              <a:rPr lang="ru-RU" sz="2800" b="0" dirty="0"/>
              <a:t> 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7384"/>
            <a:ext cx="8784976" cy="685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720840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К наукам, изучающим здоровье, относятся: 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диетология,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фармакология,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биология, эпидемиология, психология (психология здоровья, психология развития, экспериментальная и 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клиническая психология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 социальная психология), психофизиология, психиатрия, педиатрия, медицинская социология и медицинская антропология, </a:t>
            </a:r>
            <a:r>
              <a:rPr lang="ru-RU" sz="2800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психогигиена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 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дефектология.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1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Уровни здоровья в медико-социальных исследованиях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Индивидуальное здоровье — здоровье отдельного человека.</a:t>
            </a:r>
          </a:p>
          <a:p>
            <a:r>
              <a:rPr lang="ru-RU" dirty="0"/>
              <a:t>Групповое здоровье — здоровье социальных и этнических групп.</a:t>
            </a:r>
          </a:p>
          <a:p>
            <a:r>
              <a:rPr lang="ru-RU" dirty="0"/>
              <a:t>Региональное здоровье — здоровье населения административных территорий.</a:t>
            </a:r>
          </a:p>
          <a:p>
            <a:r>
              <a:rPr lang="ru-RU" dirty="0"/>
              <a:t>Общественное здоровье — здоровье популяции, общества в целом; определяется как «наука и искусство профилактики заболеваний, продления жизни и укрепления здоровья через организованные усилия и осознанный выбор общества, организаций, государственное и частное, общинное и индивидуальное». Методы профилактики общественного здоровья — внедрение образовательных программ, разработка политики, обслуживания, а также проведение научных </a:t>
            </a:r>
            <a:r>
              <a:rPr lang="ru-RU" dirty="0" smtClean="0"/>
              <a:t>исследований. </a:t>
            </a:r>
            <a:r>
              <a:rPr lang="ru-RU" dirty="0"/>
              <a:t>С понятием общественного здоровья связано понятие вакцинации. Большое положительное воздействие государственных программ в области здравоохранения широко признаётся. Отчасти в результате политики в области здравоохранения в XX веке зарегистрировано снижение смертности младенцев и детей, а также постоянное увеличение продолжительности жизни во многих частях мира. Например, подсчитано, что средняя продолжительность жизни американцев увеличилась с 1900 г. на 30 </a:t>
            </a:r>
            <a:r>
              <a:rPr lang="ru-RU" dirty="0" smtClean="0"/>
              <a:t>лет, </a:t>
            </a:r>
            <a:r>
              <a:rPr lang="ru-RU" dirty="0"/>
              <a:t>а во всём мире — на шесть </a:t>
            </a:r>
            <a:r>
              <a:rPr lang="ru-RU" dirty="0" smtClean="0"/>
              <a:t>лет.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77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60648"/>
            <a:ext cx="2857500" cy="633670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42852"/>
            <a:ext cx="5429256" cy="6606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Здоровье человека является качественной характеристикой, складывающейся из набора количественных параметров: антропометрических (рост, вес, объём грудной клетки, геометрическая форма органов и тканей); физических </a:t>
            </a:r>
            <a:r>
              <a:rPr lang="ru-RU" dirty="0" smtClean="0"/>
              <a:t>частота</a:t>
            </a:r>
            <a:r>
              <a:rPr lang="ru-RU" dirty="0"/>
              <a:t> пульса, артериальное давление, температура тела); биохимических (содержание химических элементов в организме, эритроцитов, лейкоцитов, гормонов и пр.); биологических (состав кишечной флоры, наличие вирусных и инфекционных болезней) и др.</a:t>
            </a:r>
          </a:p>
          <a:p>
            <a:r>
              <a:rPr lang="ru-RU" dirty="0"/>
              <a:t>Для состояния организма человека существует понятие «нормы», когда значения параметров укладываются в определенный, выработанный медицинской наукой и практикой диапазон. Отклонение значения от заданного диапазона может явиться признаком и доказательством ухудшения здоровья. Внешне утрата здоровья будет выражаться в измеримых нарушениях в структурах и функциях организма, изменениях его адаптивных возможностей.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5846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0070C0"/>
                </a:solidFill>
              </a:rPr>
              <a:t>Показатели здоровья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отчисление валового национального продукта на здравоохранение.</a:t>
            </a:r>
          </a:p>
          <a:p>
            <a:r>
              <a:rPr lang="ru-RU" dirty="0"/>
              <a:t>доступность первичной медико-санитарной помощи.</a:t>
            </a:r>
          </a:p>
          <a:p>
            <a:r>
              <a:rPr lang="ru-RU" dirty="0"/>
              <a:t>уровень иммунизации населения.</a:t>
            </a:r>
          </a:p>
          <a:p>
            <a:r>
              <a:rPr lang="ru-RU" dirty="0"/>
              <a:t>степень обследования беременных квалифицированным персоналом.</a:t>
            </a:r>
          </a:p>
          <a:p>
            <a:r>
              <a:rPr lang="ru-RU" dirty="0"/>
              <a:t>состояние питания детей.</a:t>
            </a:r>
          </a:p>
          <a:p>
            <a:r>
              <a:rPr lang="ru-RU" dirty="0"/>
              <a:t>уровень детской смертности.</a:t>
            </a:r>
          </a:p>
          <a:p>
            <a:r>
              <a:rPr lang="ru-RU" dirty="0"/>
              <a:t>средняя продолжительность предстоящей жизни.</a:t>
            </a:r>
          </a:p>
          <a:p>
            <a:r>
              <a:rPr lang="ru-RU" dirty="0"/>
              <a:t>гигиеническая грамотность населения.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92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3"/>
                </a:solidFill>
              </a:rPr>
              <a:t>Некоторые биологические показатели нормы для среднего взрослого человека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4834880" cy="534920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Частота сердечных сокращений — 60—90 в </a:t>
            </a:r>
            <a:r>
              <a:rPr lang="ru-RU" dirty="0" smtClean="0"/>
              <a:t>минуту</a:t>
            </a:r>
            <a:endParaRPr lang="ru-RU" dirty="0"/>
          </a:p>
          <a:p>
            <a:r>
              <a:rPr lang="ru-RU" dirty="0"/>
              <a:t>Артериальное давление — в пределах 140/90 мм рт. ст.</a:t>
            </a:r>
          </a:p>
          <a:p>
            <a:r>
              <a:rPr lang="ru-RU" dirty="0"/>
              <a:t>Частота дыхательных движений — 16—18 в </a:t>
            </a:r>
            <a:r>
              <a:rPr lang="ru-RU" dirty="0" smtClean="0"/>
              <a:t>минуту</a:t>
            </a:r>
            <a:endParaRPr lang="ru-RU" dirty="0"/>
          </a:p>
          <a:p>
            <a:r>
              <a:rPr lang="ru-RU" dirty="0"/>
              <a:t>Температура тела — до 37 °C (в подмышечной впадине)</a:t>
            </a:r>
          </a:p>
          <a:p>
            <a:r>
              <a:rPr lang="ru-RU" dirty="0"/>
              <a:t>С точки зрения здоровья можно определить два уровня артериального давления:</a:t>
            </a:r>
          </a:p>
          <a:p>
            <a:r>
              <a:rPr lang="ru-RU" dirty="0"/>
              <a:t>оптимальное: САД менее 120, ДАД менее 80 </a:t>
            </a:r>
            <a:r>
              <a:rPr lang="ru-RU" dirty="0" err="1"/>
              <a:t>мм.рт.ст</a:t>
            </a:r>
            <a:r>
              <a:rPr lang="ru-RU" dirty="0"/>
              <a:t>.</a:t>
            </a:r>
          </a:p>
          <a:p>
            <a:r>
              <a:rPr lang="ru-RU" dirty="0"/>
              <a:t>нормальное: САД 120—129, ДАД 84 </a:t>
            </a:r>
            <a:r>
              <a:rPr lang="ru-RU" dirty="0" err="1"/>
              <a:t>мм.рт.ст</a:t>
            </a:r>
            <a:r>
              <a:rPr lang="ru-RU" dirty="0"/>
              <a:t>..</a:t>
            </a:r>
          </a:p>
          <a:p>
            <a:r>
              <a:rPr lang="ru-RU" dirty="0"/>
              <a:t>САД — систолическое артериальное давление. ДАД — диастолическое артериальное </a:t>
            </a:r>
            <a:r>
              <a:rPr lang="ru-RU" dirty="0" smtClean="0"/>
              <a:t>давление.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www.alexeydomanchuk.com/wp-content/uploads/2011/01/%D0%B7%D0%B4%D0%BE%D1%80%D0%BE%D0%B2%D1%8C%D0%B5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2403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7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Критерии общественного здоровья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212976"/>
            <a:ext cx="7529264" cy="326097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Медико-демографические — рождаемость, смертность, естественный прирост населения, младенческая смертность, частота рождения недоношенных детей, ожидаемая средняя продолжительность жизни.</a:t>
            </a:r>
          </a:p>
          <a:p>
            <a:r>
              <a:rPr lang="ru-RU" dirty="0" smtClean="0"/>
              <a:t>Заболеваемость— </a:t>
            </a:r>
            <a:r>
              <a:rPr lang="ru-RU" dirty="0"/>
              <a:t>общая, инфекционная, с временной утратой трудоспособности, по данным медицинских осмотров, основными неэпидемическими заболеваниями, госпитализированная.</a:t>
            </a:r>
          </a:p>
          <a:p>
            <a:r>
              <a:rPr lang="ru-RU" dirty="0"/>
              <a:t>Показатели инвалидности.</a:t>
            </a:r>
          </a:p>
          <a:p>
            <a:r>
              <a:rPr lang="ru-RU" dirty="0"/>
              <a:t>Показатели физического развития.</a:t>
            </a:r>
          </a:p>
          <a:p>
            <a:endParaRPr lang="ru-RU" dirty="0"/>
          </a:p>
        </p:txBody>
      </p:sp>
      <p:pic>
        <p:nvPicPr>
          <p:cNvPr id="3074" name="Picture 2" descr="http://golubkatour.com.ua/userfiles/images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792088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57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группы факторов здоровья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784976" cy="60486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dirty="0" smtClean="0"/>
              <a:t>1.</a:t>
            </a:r>
            <a:r>
              <a:rPr lang="ru-RU" sz="2900" dirty="0" smtClean="0">
                <a:solidFill>
                  <a:srgbClr val="FF0000"/>
                </a:solidFill>
              </a:rPr>
              <a:t>Независимые</a:t>
            </a:r>
            <a:r>
              <a:rPr lang="ru-RU" sz="2900" dirty="0"/>
              <a:t>: </a:t>
            </a:r>
            <a:r>
              <a:rPr lang="ru-RU" sz="2900" dirty="0" err="1"/>
              <a:t>корелляции</a:t>
            </a:r>
            <a:r>
              <a:rPr lang="ru-RU" sz="2900" dirty="0"/>
              <a:t> со здоровьем и болезнью наиболее </a:t>
            </a:r>
            <a:r>
              <a:rPr lang="ru-RU" sz="2900" dirty="0" smtClean="0"/>
              <a:t>сильны Факторы</a:t>
            </a:r>
            <a:r>
              <a:rPr lang="ru-RU" sz="2900" dirty="0"/>
              <a:t>, предрасполагающие к здоровью или </a:t>
            </a:r>
            <a:r>
              <a:rPr lang="ru-RU" sz="2900" dirty="0" smtClean="0"/>
              <a:t>болезни</a:t>
            </a:r>
          </a:p>
          <a:p>
            <a:r>
              <a:rPr lang="ru-RU" sz="2900" dirty="0" smtClean="0"/>
              <a:t>Поведенческие </a:t>
            </a:r>
            <a:r>
              <a:rPr lang="ru-RU" sz="2900" dirty="0"/>
              <a:t>паттерны; факторы поведения типа A (</a:t>
            </a:r>
            <a:r>
              <a:rPr lang="ru-RU" sz="2900" dirty="0" err="1"/>
              <a:t>амбициозность</a:t>
            </a:r>
            <a:r>
              <a:rPr lang="ru-RU" sz="2900" dirty="0"/>
              <a:t>, агрессивность, компетентность, раздражительность, мышечное напряжение, убыстренный тип деятельности; высокий риск сердечно-сосудистых заболеваний) и B (противоположный </a:t>
            </a:r>
            <a:r>
              <a:rPr lang="ru-RU" sz="2900" dirty="0" smtClean="0"/>
              <a:t>стиль)</a:t>
            </a:r>
          </a:p>
          <a:p>
            <a:r>
              <a:rPr lang="ru-RU" sz="2900" dirty="0" smtClean="0"/>
              <a:t>Поддерживающие </a:t>
            </a:r>
            <a:r>
              <a:rPr lang="ru-RU" sz="2900" dirty="0"/>
              <a:t>диспозиции (напр., оптимизм и </a:t>
            </a:r>
            <a:r>
              <a:rPr lang="ru-RU" sz="2900" dirty="0" smtClean="0"/>
              <a:t>пессимизм)</a:t>
            </a:r>
          </a:p>
          <a:p>
            <a:r>
              <a:rPr lang="ru-RU" sz="2900" dirty="0" smtClean="0"/>
              <a:t>Эмоциональные </a:t>
            </a:r>
            <a:r>
              <a:rPr lang="ru-RU" sz="2900" dirty="0"/>
              <a:t>паттерны (напр., </a:t>
            </a:r>
            <a:r>
              <a:rPr lang="ru-RU" sz="2900" dirty="0" err="1"/>
              <a:t>алекситимия</a:t>
            </a:r>
            <a:r>
              <a:rPr lang="ru-RU" sz="2900" dirty="0"/>
              <a:t>)</a:t>
            </a:r>
          </a:p>
          <a:p>
            <a:r>
              <a:rPr lang="ru-RU" sz="2900" dirty="0"/>
              <a:t>Когнитивные факторы — представления о здоровье и болезни, о норме, установки, ценности, самооценка здоровья и т. п.</a:t>
            </a:r>
          </a:p>
          <a:p>
            <a:r>
              <a:rPr lang="ru-RU" sz="2900" dirty="0"/>
              <a:t>Факторы социальной среды — социальная поддержка, семья, профессиональное окружение</a:t>
            </a:r>
          </a:p>
          <a:p>
            <a:r>
              <a:rPr lang="ru-RU" sz="2900" dirty="0"/>
              <a:t>Демографические факторы — фактор пола, индивидуальные </a:t>
            </a:r>
            <a:r>
              <a:rPr lang="ru-RU" sz="2900" dirty="0" err="1"/>
              <a:t>копинг</a:t>
            </a:r>
            <a:r>
              <a:rPr lang="ru-RU" sz="2900" dirty="0"/>
              <a:t>-стратегии, этнические группы, социальные </a:t>
            </a:r>
            <a:r>
              <a:rPr lang="ru-RU" sz="2900" dirty="0" smtClean="0"/>
              <a:t>классы</a:t>
            </a:r>
          </a:p>
          <a:p>
            <a:pPr marL="0" indent="0">
              <a:buNone/>
            </a:pPr>
            <a:r>
              <a:rPr lang="ru-RU" sz="2900" dirty="0" smtClean="0"/>
              <a:t>2. </a:t>
            </a:r>
            <a:r>
              <a:rPr lang="ru-RU" sz="2900" dirty="0" smtClean="0">
                <a:solidFill>
                  <a:srgbClr val="FF0000"/>
                </a:solidFill>
              </a:rPr>
              <a:t>Передающие</a:t>
            </a:r>
            <a:r>
              <a:rPr lang="ru-RU" sz="2900" dirty="0" smtClean="0"/>
              <a:t> факторы: </a:t>
            </a:r>
            <a:r>
              <a:rPr lang="ru-RU" sz="2900" dirty="0" err="1" smtClean="0"/>
              <a:t>Совладание</a:t>
            </a:r>
            <a:r>
              <a:rPr lang="ru-RU" sz="2900" dirty="0" smtClean="0"/>
              <a:t> </a:t>
            </a:r>
            <a:r>
              <a:rPr lang="ru-RU" sz="2900" dirty="0"/>
              <a:t>с </a:t>
            </a:r>
            <a:r>
              <a:rPr lang="ru-RU" sz="2900" dirty="0" err="1"/>
              <a:t>разноуровневыми</a:t>
            </a:r>
            <a:r>
              <a:rPr lang="ru-RU" sz="2900" dirty="0"/>
              <a:t> проблемами</a:t>
            </a:r>
          </a:p>
          <a:p>
            <a:r>
              <a:rPr lang="ru-RU" sz="2900" dirty="0"/>
              <a:t>Употребление веществ и злоупотребления ими (алкоголь, никотин, пищевые расстройства)</a:t>
            </a:r>
          </a:p>
          <a:p>
            <a:r>
              <a:rPr lang="ru-RU" sz="2900" dirty="0"/>
              <a:t>Виды поведения, способствующие здоровью (выбор экологической среды, физическая активность)</a:t>
            </a:r>
          </a:p>
          <a:p>
            <a:r>
              <a:rPr lang="ru-RU" sz="2900" dirty="0"/>
              <a:t>Соблюдение правил здорового образа </a:t>
            </a:r>
            <a:r>
              <a:rPr lang="ru-RU" sz="2900" dirty="0" smtClean="0"/>
              <a:t>жизни</a:t>
            </a:r>
          </a:p>
          <a:p>
            <a:pPr marL="0" indent="0">
              <a:buNone/>
            </a:pPr>
            <a:r>
              <a:rPr lang="ru-RU" sz="2900" dirty="0" smtClean="0"/>
              <a:t>3</a:t>
            </a:r>
            <a:r>
              <a:rPr lang="ru-RU" sz="2900" dirty="0" smtClean="0">
                <a:solidFill>
                  <a:srgbClr val="FF0000"/>
                </a:solidFill>
              </a:rPr>
              <a:t>. </a:t>
            </a:r>
            <a:r>
              <a:rPr lang="ru-RU" sz="2900" dirty="0" err="1" smtClean="0">
                <a:solidFill>
                  <a:srgbClr val="FF0000"/>
                </a:solidFill>
              </a:rPr>
              <a:t>Мотиваторы</a:t>
            </a:r>
            <a:endParaRPr lang="ru-RU" sz="2900" dirty="0" smtClean="0">
              <a:solidFill>
                <a:srgbClr val="FF0000"/>
              </a:solidFill>
            </a:endParaRPr>
          </a:p>
          <a:p>
            <a:r>
              <a:rPr lang="ru-RU" sz="2900" dirty="0" smtClean="0"/>
              <a:t>Стрессоры</a:t>
            </a:r>
            <a:endParaRPr lang="ru-RU" sz="2900" dirty="0"/>
          </a:p>
          <a:p>
            <a:r>
              <a:rPr lang="ru-RU" sz="2900" dirty="0"/>
              <a:t>Существование в болезни (процессы адаптации к острым эпизодам болезни).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12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185976A-EDF9-4AB8-B887-AF5E805B79A5}"/>
</file>

<file path=customXml/itemProps2.xml><?xml version="1.0" encoding="utf-8"?>
<ds:datastoreItem xmlns:ds="http://schemas.openxmlformats.org/officeDocument/2006/customXml" ds:itemID="{F8229290-926B-4400-B1FA-73A29C520989}"/>
</file>

<file path=customXml/itemProps3.xml><?xml version="1.0" encoding="utf-8"?>
<ds:datastoreItem xmlns:ds="http://schemas.openxmlformats.org/officeDocument/2006/customXml" ds:itemID="{CE6246C4-335E-4A44-8FFF-3EAB9264F784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231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ЗДОРОВьЕ</vt:lpstr>
      <vt:lpstr>Здоро́вье — состояние любого живого организма, при котором он в целом и все его органы способны полностью выполнять свои функции; отсутствие недуга, болезни </vt:lpstr>
      <vt:lpstr>Слайд 3</vt:lpstr>
      <vt:lpstr>Уровни здоровья в медико-социальных исследованиях </vt:lpstr>
      <vt:lpstr>Слайд 5</vt:lpstr>
      <vt:lpstr>Показатели здоровья </vt:lpstr>
      <vt:lpstr>Некоторые биологические показатели нормы для среднего взрослого человека </vt:lpstr>
      <vt:lpstr>Критерии общественного здоровья </vt:lpstr>
      <vt:lpstr>3 группы факторов здоровья</vt:lpstr>
      <vt:lpstr>Факторы физического здоровья</vt:lpstr>
      <vt:lpstr>Душевное здоровье </vt:lpstr>
      <vt:lpstr>Здоровый образ жизни </vt:lpstr>
      <vt:lpstr>Слайд 13</vt:lpstr>
      <vt:lpstr>Здравоохранение </vt:lpstr>
      <vt:lpstr>Всемирная организация здравоохранения </vt:lpstr>
      <vt:lpstr>Валеология 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</dc:title>
  <dc:creator>Андрей</dc:creator>
  <cp:lastModifiedBy>mkozhedub</cp:lastModifiedBy>
  <cp:revision>9</cp:revision>
  <dcterms:created xsi:type="dcterms:W3CDTF">2013-05-08T06:22:55Z</dcterms:created>
  <dcterms:modified xsi:type="dcterms:W3CDTF">2013-06-05T08:52:20Z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