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3C6330-F090-4958-AD10-4EB705BDF75D}" type="datetimeFigureOut">
              <a:rPr lang="ru-RU" smtClean="0"/>
              <a:pPr/>
              <a:t>05.06.2013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34C071C-A7D1-47CB-9B91-F852A131F9B4}" type="slidenum">
              <a:rPr lang="ru-RU" smtClean="0"/>
              <a:pPr/>
              <a:t>‹#›</a:t>
            </a:fld>
            <a:endParaRPr lang="ru-RU" dirty="0"/>
          </a:p>
        </p:txBody>
      </p:sp>
    </p:spTree>
    <p:extLst>
      <p:ext uri="{BB962C8B-B14F-4D97-AF65-F5344CB8AC3E}">
        <p14:creationId xmlns:p14="http://schemas.microsoft.com/office/powerpoint/2010/main" xmlns="" val="237362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3C6330-F090-4958-AD10-4EB705BDF75D}" type="datetimeFigureOut">
              <a:rPr lang="ru-RU" smtClean="0"/>
              <a:pPr/>
              <a:t>05.06.2013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34C071C-A7D1-47CB-9B91-F852A131F9B4}" type="slidenum">
              <a:rPr lang="ru-RU" smtClean="0"/>
              <a:pPr/>
              <a:t>‹#›</a:t>
            </a:fld>
            <a:endParaRPr lang="ru-RU" dirty="0"/>
          </a:p>
        </p:txBody>
      </p:sp>
    </p:spTree>
    <p:extLst>
      <p:ext uri="{BB962C8B-B14F-4D97-AF65-F5344CB8AC3E}">
        <p14:creationId xmlns:p14="http://schemas.microsoft.com/office/powerpoint/2010/main" xmlns="" val="234438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3C6330-F090-4958-AD10-4EB705BDF75D}" type="datetimeFigureOut">
              <a:rPr lang="ru-RU" smtClean="0"/>
              <a:pPr/>
              <a:t>05.06.2013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34C071C-A7D1-47CB-9B91-F852A131F9B4}" type="slidenum">
              <a:rPr lang="ru-RU" smtClean="0"/>
              <a:pPr/>
              <a:t>‹#›</a:t>
            </a:fld>
            <a:endParaRPr lang="ru-RU" dirty="0"/>
          </a:p>
        </p:txBody>
      </p:sp>
    </p:spTree>
    <p:extLst>
      <p:ext uri="{BB962C8B-B14F-4D97-AF65-F5344CB8AC3E}">
        <p14:creationId xmlns:p14="http://schemas.microsoft.com/office/powerpoint/2010/main" xmlns="" val="5967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3C6330-F090-4958-AD10-4EB705BDF75D}" type="datetimeFigureOut">
              <a:rPr lang="ru-RU" smtClean="0"/>
              <a:pPr/>
              <a:t>05.06.2013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34C071C-A7D1-47CB-9B91-F852A131F9B4}" type="slidenum">
              <a:rPr lang="ru-RU" smtClean="0"/>
              <a:pPr/>
              <a:t>‹#›</a:t>
            </a:fld>
            <a:endParaRPr lang="ru-RU" dirty="0"/>
          </a:p>
        </p:txBody>
      </p:sp>
    </p:spTree>
    <p:extLst>
      <p:ext uri="{BB962C8B-B14F-4D97-AF65-F5344CB8AC3E}">
        <p14:creationId xmlns:p14="http://schemas.microsoft.com/office/powerpoint/2010/main" xmlns="" val="245531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3C6330-F090-4958-AD10-4EB705BDF75D}" type="datetimeFigureOut">
              <a:rPr lang="ru-RU" smtClean="0"/>
              <a:pPr/>
              <a:t>05.06.2013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34C071C-A7D1-47CB-9B91-F852A131F9B4}" type="slidenum">
              <a:rPr lang="ru-RU" smtClean="0"/>
              <a:pPr/>
              <a:t>‹#›</a:t>
            </a:fld>
            <a:endParaRPr lang="ru-RU" dirty="0"/>
          </a:p>
        </p:txBody>
      </p:sp>
    </p:spTree>
    <p:extLst>
      <p:ext uri="{BB962C8B-B14F-4D97-AF65-F5344CB8AC3E}">
        <p14:creationId xmlns:p14="http://schemas.microsoft.com/office/powerpoint/2010/main" xmlns="" val="293449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3C6330-F090-4958-AD10-4EB705BDF75D}" type="datetimeFigureOut">
              <a:rPr lang="ru-RU" smtClean="0"/>
              <a:pPr/>
              <a:t>05.06.2013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34C071C-A7D1-47CB-9B91-F852A131F9B4}" type="slidenum">
              <a:rPr lang="ru-RU" smtClean="0"/>
              <a:pPr/>
              <a:t>‹#›</a:t>
            </a:fld>
            <a:endParaRPr lang="ru-RU" dirty="0"/>
          </a:p>
        </p:txBody>
      </p:sp>
    </p:spTree>
    <p:extLst>
      <p:ext uri="{BB962C8B-B14F-4D97-AF65-F5344CB8AC3E}">
        <p14:creationId xmlns:p14="http://schemas.microsoft.com/office/powerpoint/2010/main" xmlns="" val="174535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3C6330-F090-4958-AD10-4EB705BDF75D}" type="datetimeFigureOut">
              <a:rPr lang="ru-RU" smtClean="0"/>
              <a:pPr/>
              <a:t>05.06.2013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34C071C-A7D1-47CB-9B91-F852A131F9B4}" type="slidenum">
              <a:rPr lang="ru-RU" smtClean="0"/>
              <a:pPr/>
              <a:t>‹#›</a:t>
            </a:fld>
            <a:endParaRPr lang="ru-RU" dirty="0"/>
          </a:p>
        </p:txBody>
      </p:sp>
    </p:spTree>
    <p:extLst>
      <p:ext uri="{BB962C8B-B14F-4D97-AF65-F5344CB8AC3E}">
        <p14:creationId xmlns:p14="http://schemas.microsoft.com/office/powerpoint/2010/main" xmlns="" val="106980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3C6330-F090-4958-AD10-4EB705BDF75D}" type="datetimeFigureOut">
              <a:rPr lang="ru-RU" smtClean="0"/>
              <a:pPr/>
              <a:t>05.06.2013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34C071C-A7D1-47CB-9B91-F852A131F9B4}" type="slidenum">
              <a:rPr lang="ru-RU" smtClean="0"/>
              <a:pPr/>
              <a:t>‹#›</a:t>
            </a:fld>
            <a:endParaRPr lang="ru-RU" dirty="0"/>
          </a:p>
        </p:txBody>
      </p:sp>
    </p:spTree>
    <p:extLst>
      <p:ext uri="{BB962C8B-B14F-4D97-AF65-F5344CB8AC3E}">
        <p14:creationId xmlns:p14="http://schemas.microsoft.com/office/powerpoint/2010/main" xmlns="" val="214030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3C6330-F090-4958-AD10-4EB705BDF75D}" type="datetimeFigureOut">
              <a:rPr lang="ru-RU" smtClean="0"/>
              <a:pPr/>
              <a:t>05.06.2013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34C071C-A7D1-47CB-9B91-F852A131F9B4}" type="slidenum">
              <a:rPr lang="ru-RU" smtClean="0"/>
              <a:pPr/>
              <a:t>‹#›</a:t>
            </a:fld>
            <a:endParaRPr lang="ru-RU" dirty="0"/>
          </a:p>
        </p:txBody>
      </p:sp>
    </p:spTree>
    <p:extLst>
      <p:ext uri="{BB962C8B-B14F-4D97-AF65-F5344CB8AC3E}">
        <p14:creationId xmlns:p14="http://schemas.microsoft.com/office/powerpoint/2010/main" xmlns="" val="403216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3C6330-F090-4958-AD10-4EB705BDF75D}" type="datetimeFigureOut">
              <a:rPr lang="ru-RU" smtClean="0"/>
              <a:pPr/>
              <a:t>05.06.2013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34C071C-A7D1-47CB-9B91-F852A131F9B4}" type="slidenum">
              <a:rPr lang="ru-RU" smtClean="0"/>
              <a:pPr/>
              <a:t>‹#›</a:t>
            </a:fld>
            <a:endParaRPr lang="ru-RU" dirty="0"/>
          </a:p>
        </p:txBody>
      </p:sp>
    </p:spTree>
    <p:extLst>
      <p:ext uri="{BB962C8B-B14F-4D97-AF65-F5344CB8AC3E}">
        <p14:creationId xmlns:p14="http://schemas.microsoft.com/office/powerpoint/2010/main" xmlns="" val="48854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3C6330-F090-4958-AD10-4EB705BDF75D}" type="datetimeFigureOut">
              <a:rPr lang="ru-RU" smtClean="0"/>
              <a:pPr/>
              <a:t>05.06.2013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34C071C-A7D1-47CB-9B91-F852A131F9B4}" type="slidenum">
              <a:rPr lang="ru-RU" smtClean="0"/>
              <a:pPr/>
              <a:t>‹#›</a:t>
            </a:fld>
            <a:endParaRPr lang="ru-RU" dirty="0"/>
          </a:p>
        </p:txBody>
      </p:sp>
    </p:spTree>
    <p:extLst>
      <p:ext uri="{BB962C8B-B14F-4D97-AF65-F5344CB8AC3E}">
        <p14:creationId xmlns:p14="http://schemas.microsoft.com/office/powerpoint/2010/main" xmlns="" val="345975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C6330-F090-4958-AD10-4EB705BDF75D}" type="datetimeFigureOut">
              <a:rPr lang="ru-RU" smtClean="0"/>
              <a:pPr/>
              <a:t>05.06.2013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C071C-A7D1-47CB-9B91-F852A131F9B4}" type="slidenum">
              <a:rPr lang="ru-RU" smtClean="0"/>
              <a:pPr/>
              <a:t>‹#›</a:t>
            </a:fld>
            <a:endParaRPr lang="ru-RU" dirty="0"/>
          </a:p>
        </p:txBody>
      </p:sp>
    </p:spTree>
    <p:extLst>
      <p:ext uri="{BB962C8B-B14F-4D97-AF65-F5344CB8AC3E}">
        <p14:creationId xmlns:p14="http://schemas.microsoft.com/office/powerpoint/2010/main" xmlns="" val="3423874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5720" y="785794"/>
            <a:ext cx="8352928" cy="5592543"/>
          </a:xfrm>
          <a:prstGeom prst="rect">
            <a:avLst/>
          </a:prstGeom>
        </p:spPr>
      </p:pic>
      <p:sp>
        <p:nvSpPr>
          <p:cNvPr id="2" name="Заголовок 1"/>
          <p:cNvSpPr>
            <a:spLocks noGrp="1"/>
          </p:cNvSpPr>
          <p:nvPr>
            <p:ph type="ctrTitle"/>
          </p:nvPr>
        </p:nvSpPr>
        <p:spPr/>
        <p:txBody>
          <a:bodyPr>
            <a:noAutofit/>
          </a:bodyPr>
          <a:lstStyle/>
          <a:p>
            <a:r>
              <a:rPr lang="ru-RU" sz="9600" b="1" dirty="0" smtClean="0">
                <a:solidFill>
                  <a:schemeClr val="tx1">
                    <a:lumMod val="95000"/>
                    <a:lumOff val="5000"/>
                  </a:schemeClr>
                </a:solidFill>
                <a:latin typeface="Arial Black" pitchFamily="34" charset="0"/>
                <a:cs typeface="Aharoni" pitchFamily="2" charset="-79"/>
              </a:rPr>
              <a:t>Витамины</a:t>
            </a:r>
            <a:endParaRPr lang="ru-RU" sz="9600" b="1" dirty="0">
              <a:solidFill>
                <a:schemeClr val="tx1">
                  <a:lumMod val="95000"/>
                  <a:lumOff val="5000"/>
                </a:schemeClr>
              </a:solidFill>
              <a:latin typeface="Arial Black" pitchFamily="34" charset="0"/>
              <a:cs typeface="Aharoni" pitchFamily="2" charset="-79"/>
            </a:endParaRPr>
          </a:p>
        </p:txBody>
      </p:sp>
    </p:spTree>
    <p:extLst>
      <p:ext uri="{BB962C8B-B14F-4D97-AF65-F5344CB8AC3E}">
        <p14:creationId xmlns:p14="http://schemas.microsoft.com/office/powerpoint/2010/main" xmlns="" val="229328076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a:xfrm>
            <a:off x="457200" y="764704"/>
            <a:ext cx="8229600" cy="5472608"/>
          </a:xfrm>
        </p:spPr>
        <p:txBody>
          <a:bodyPr>
            <a:normAutofit/>
          </a:bodyPr>
          <a:lstStyle/>
          <a:p>
            <a:r>
              <a:rPr lang="ru-RU" sz="3600" dirty="0">
                <a:latin typeface="Arial Black" pitchFamily="34" charset="0"/>
              </a:rPr>
              <a:t>Витамин </a:t>
            </a:r>
            <a:r>
              <a:rPr lang="en-US" sz="3600" dirty="0" smtClean="0">
                <a:latin typeface="Arial Black" pitchFamily="34" charset="0"/>
              </a:rPr>
              <a:t>B12(</a:t>
            </a:r>
            <a:r>
              <a:rPr lang="ru-RU" sz="3600" dirty="0">
                <a:latin typeface="Arial Black" pitchFamily="34" charset="0"/>
              </a:rPr>
              <a:t>кобаламин</a:t>
            </a:r>
            <a:r>
              <a:rPr lang="ru-RU" sz="3600" dirty="0" smtClean="0">
                <a:latin typeface="Arial Black" pitchFamily="34" charset="0"/>
              </a:rPr>
              <a:t>)</a:t>
            </a:r>
            <a:r>
              <a:rPr lang="ru-RU" sz="2800" dirty="0">
                <a:latin typeface="Arial Black" pitchFamily="34" charset="0"/>
              </a:rPr>
              <a:t>-Необходим для кроветворения и</a:t>
            </a:r>
            <a:br>
              <a:rPr lang="ru-RU" sz="2800" dirty="0">
                <a:latin typeface="Arial Black" pitchFamily="34" charset="0"/>
              </a:rPr>
            </a:br>
            <a:r>
              <a:rPr lang="ru-RU" sz="2800" dirty="0">
                <a:latin typeface="Arial Black" pitchFamily="34" charset="0"/>
              </a:rPr>
              <a:t>нормального развития </a:t>
            </a:r>
            <a:r>
              <a:rPr lang="ru-RU" sz="2800" dirty="0" smtClean="0">
                <a:latin typeface="Arial Black" pitchFamily="34" charset="0"/>
              </a:rPr>
              <a:t>нервных волокон.</a:t>
            </a:r>
            <a:br>
              <a:rPr lang="ru-RU" sz="2800" dirty="0" smtClean="0">
                <a:latin typeface="Arial Black" pitchFamily="34" charset="0"/>
              </a:rPr>
            </a:br>
            <a:r>
              <a:rPr lang="ru-RU" sz="2800" dirty="0">
                <a:latin typeface="Arial Black" pitchFamily="34" charset="0"/>
              </a:rPr>
              <a:t/>
            </a:r>
            <a:br>
              <a:rPr lang="ru-RU" sz="2800" dirty="0">
                <a:latin typeface="Arial Black" pitchFamily="34" charset="0"/>
              </a:rPr>
            </a:br>
            <a:r>
              <a:rPr lang="ru-RU" sz="2800" dirty="0" smtClean="0">
                <a:latin typeface="Arial Black" pitchFamily="34" charset="0"/>
              </a:rPr>
              <a:t>Животные </a:t>
            </a:r>
            <a:r>
              <a:rPr lang="ru-RU" sz="2800" dirty="0">
                <a:latin typeface="Arial Black" pitchFamily="34" charset="0"/>
              </a:rPr>
              <a:t>продукты, особенно</a:t>
            </a:r>
            <a:br>
              <a:rPr lang="ru-RU" sz="2800" dirty="0">
                <a:latin typeface="Arial Black" pitchFamily="34" charset="0"/>
              </a:rPr>
            </a:br>
            <a:r>
              <a:rPr lang="ru-RU" sz="2800" dirty="0">
                <a:latin typeface="Arial Black" pitchFamily="34" charset="0"/>
              </a:rPr>
              <a:t>печень, мясо, рыба, сыр, яичный</a:t>
            </a:r>
            <a:br>
              <a:rPr lang="ru-RU" sz="2800" dirty="0">
                <a:latin typeface="Arial Black" pitchFamily="34" charset="0"/>
              </a:rPr>
            </a:br>
            <a:r>
              <a:rPr lang="ru-RU" sz="2800" dirty="0" smtClean="0">
                <a:latin typeface="Arial Black" pitchFamily="34" charset="0"/>
              </a:rPr>
              <a:t>желток.</a:t>
            </a:r>
            <a:endParaRPr lang="ru-RU" sz="3600" dirty="0">
              <a:latin typeface="Arial Black" pitchFamily="34" charset="0"/>
            </a:endParaRPr>
          </a:p>
        </p:txBody>
      </p:sp>
    </p:spTree>
    <p:extLst>
      <p:ext uri="{BB962C8B-B14F-4D97-AF65-F5344CB8AC3E}">
        <p14:creationId xmlns:p14="http://schemas.microsoft.com/office/powerpoint/2010/main" xmlns="" val="4539366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a:xfrm>
            <a:off x="457200" y="274638"/>
            <a:ext cx="8229600" cy="6250706"/>
          </a:xfrm>
        </p:spPr>
        <p:txBody>
          <a:bodyPr>
            <a:normAutofit/>
          </a:bodyPr>
          <a:lstStyle/>
          <a:p>
            <a:r>
              <a:rPr lang="ru-RU" sz="3600" dirty="0">
                <a:latin typeface="Arial Black" pitchFamily="34" charset="0"/>
              </a:rPr>
              <a:t>Витамин </a:t>
            </a:r>
            <a:r>
              <a:rPr lang="ru-RU" sz="3600" dirty="0" smtClean="0">
                <a:latin typeface="Arial Black" pitchFamily="34" charset="0"/>
              </a:rPr>
              <a:t>А</a:t>
            </a:r>
            <a:r>
              <a:rPr lang="ru-RU" sz="2400" dirty="0">
                <a:latin typeface="Arial Black" pitchFamily="34" charset="0"/>
              </a:rPr>
              <a:t>-Обеспечивает восприятие </a:t>
            </a:r>
            <a:r>
              <a:rPr lang="ru-RU" sz="2400" dirty="0" smtClean="0">
                <a:latin typeface="Arial Black" pitchFamily="34" charset="0"/>
              </a:rPr>
              <a:t>света глазом</a:t>
            </a:r>
            <a:r>
              <a:rPr lang="ru-RU" sz="2400" dirty="0">
                <a:latin typeface="Arial Black" pitchFamily="34" charset="0"/>
              </a:rPr>
              <a:t>. Необходим </a:t>
            </a:r>
            <a:r>
              <a:rPr lang="ru-RU" sz="2400" dirty="0" smtClean="0">
                <a:latin typeface="Arial Black" pitchFamily="34" charset="0"/>
              </a:rPr>
              <a:t>для нормального </a:t>
            </a:r>
            <a:r>
              <a:rPr lang="ru-RU" sz="2400" dirty="0">
                <a:latin typeface="Arial Black" pitchFamily="34" charset="0"/>
              </a:rPr>
              <a:t>развития </a:t>
            </a:r>
            <a:r>
              <a:rPr lang="ru-RU" sz="2400" dirty="0" smtClean="0">
                <a:latin typeface="Arial Black" pitchFamily="34" charset="0"/>
              </a:rPr>
              <a:t>и поддержания </a:t>
            </a:r>
            <a:r>
              <a:rPr lang="ru-RU" sz="2400" dirty="0">
                <a:latin typeface="Arial Black" pitchFamily="34" charset="0"/>
              </a:rPr>
              <a:t>в </a:t>
            </a:r>
            <a:r>
              <a:rPr lang="ru-RU" sz="2400" dirty="0" smtClean="0">
                <a:latin typeface="Arial Black" pitchFamily="34" charset="0"/>
              </a:rPr>
              <a:t>здоровом состоянии </a:t>
            </a:r>
            <a:r>
              <a:rPr lang="ru-RU" sz="2400" dirty="0">
                <a:latin typeface="Arial Black" pitchFamily="34" charset="0"/>
              </a:rPr>
              <a:t>слизистых </a:t>
            </a:r>
            <a:r>
              <a:rPr lang="ru-RU" sz="2400" dirty="0" smtClean="0">
                <a:latin typeface="Arial Black" pitchFamily="34" charset="0"/>
              </a:rPr>
              <a:t>оболочек желудочно-кишечного тракта, органов </a:t>
            </a:r>
            <a:r>
              <a:rPr lang="ru-RU" sz="2400" dirty="0">
                <a:latin typeface="Arial Black" pitchFamily="34" charset="0"/>
              </a:rPr>
              <a:t>дыхания, выделения </a:t>
            </a:r>
            <a:r>
              <a:rPr lang="ru-RU" sz="2400" dirty="0" smtClean="0">
                <a:latin typeface="Arial Black" pitchFamily="34" charset="0"/>
              </a:rPr>
              <a:t>и других</a:t>
            </a:r>
            <a:r>
              <a:rPr lang="ru-RU" sz="2400" dirty="0">
                <a:latin typeface="Arial Black" pitchFamily="34" charset="0"/>
              </a:rPr>
              <a:t>. </a:t>
            </a:r>
            <a:r>
              <a:rPr lang="ru-RU" sz="2400" dirty="0" smtClean="0">
                <a:latin typeface="Arial Black" pitchFamily="34" charset="0"/>
              </a:rPr>
              <a:t/>
            </a:r>
            <a:br>
              <a:rPr lang="ru-RU" sz="2400" dirty="0" smtClean="0">
                <a:latin typeface="Arial Black" pitchFamily="34" charset="0"/>
              </a:rPr>
            </a:br>
            <a:r>
              <a:rPr lang="ru-RU" sz="2400" dirty="0" smtClean="0">
                <a:latin typeface="Arial Black" pitchFamily="34" charset="0"/>
              </a:rPr>
              <a:t>Поддерживает в активном </a:t>
            </a:r>
            <a:r>
              <a:rPr lang="ru-RU" sz="2400" dirty="0">
                <a:latin typeface="Arial Black" pitchFamily="34" charset="0"/>
              </a:rPr>
              <a:t>состоянии иммунитет. </a:t>
            </a:r>
            <a:r>
              <a:rPr lang="ru-RU" sz="2400" dirty="0" smtClean="0">
                <a:latin typeface="Arial Black" pitchFamily="34" charset="0"/>
              </a:rPr>
              <a:t/>
            </a:r>
            <a:br>
              <a:rPr lang="ru-RU" sz="2400" dirty="0" smtClean="0">
                <a:latin typeface="Arial Black" pitchFamily="34" charset="0"/>
              </a:rPr>
            </a:br>
            <a:r>
              <a:rPr lang="ru-RU" sz="2400" dirty="0">
                <a:latin typeface="Arial Black" pitchFamily="34" charset="0"/>
              </a:rPr>
              <a:t/>
            </a:r>
            <a:br>
              <a:rPr lang="ru-RU" sz="2400" dirty="0">
                <a:latin typeface="Arial Black" pitchFamily="34" charset="0"/>
              </a:rPr>
            </a:br>
            <a:r>
              <a:rPr lang="ru-RU" sz="2400" dirty="0" smtClean="0">
                <a:latin typeface="Arial Black" pitchFamily="34" charset="0"/>
              </a:rPr>
              <a:t>Печень </a:t>
            </a:r>
            <a:r>
              <a:rPr lang="ru-RU" sz="2400" dirty="0">
                <a:latin typeface="Arial Black" pitchFamily="34" charset="0"/>
              </a:rPr>
              <a:t>говяжья, свиная </a:t>
            </a:r>
            <a:r>
              <a:rPr lang="ru-RU" sz="2400" dirty="0" smtClean="0">
                <a:latin typeface="Arial Black" pitchFamily="34" charset="0"/>
              </a:rPr>
              <a:t>и тресковая</a:t>
            </a:r>
            <a:r>
              <a:rPr lang="ru-RU" sz="2400" dirty="0">
                <a:latin typeface="Arial Black" pitchFamily="34" charset="0"/>
              </a:rPr>
              <a:t>, масло </a:t>
            </a:r>
            <a:r>
              <a:rPr lang="ru-RU" sz="2400" dirty="0" smtClean="0">
                <a:latin typeface="Arial Black" pitchFamily="34" charset="0"/>
              </a:rPr>
              <a:t>сливочное, яичный </a:t>
            </a:r>
            <a:r>
              <a:rPr lang="ru-RU" sz="2400" dirty="0">
                <a:latin typeface="Arial Black" pitchFamily="34" charset="0"/>
              </a:rPr>
              <a:t>желток, икра кетовая. </a:t>
            </a:r>
            <a:r>
              <a:rPr lang="ru-RU" sz="2400" dirty="0" smtClean="0">
                <a:latin typeface="Arial Black" pitchFamily="34" charset="0"/>
              </a:rPr>
              <a:t>В растительных продуктах содержится бета-каротин: облепиха</a:t>
            </a:r>
            <a:r>
              <a:rPr lang="ru-RU" sz="2400" dirty="0">
                <a:latin typeface="Arial Black" pitchFamily="34" charset="0"/>
              </a:rPr>
              <a:t>, морковь красная,</a:t>
            </a:r>
            <a:br>
              <a:rPr lang="ru-RU" sz="2400" dirty="0">
                <a:latin typeface="Arial Black" pitchFamily="34" charset="0"/>
              </a:rPr>
            </a:br>
            <a:r>
              <a:rPr lang="ru-RU" sz="2400" dirty="0">
                <a:latin typeface="Arial Black" pitchFamily="34" charset="0"/>
              </a:rPr>
              <a:t>шпинат, перец красный, </a:t>
            </a:r>
            <a:r>
              <a:rPr lang="ru-RU" sz="2400" dirty="0" smtClean="0">
                <a:latin typeface="Arial Black" pitchFamily="34" charset="0"/>
              </a:rPr>
              <a:t>лук зеленый</a:t>
            </a:r>
            <a:r>
              <a:rPr lang="ru-RU" sz="2400" dirty="0">
                <a:latin typeface="Arial Black" pitchFamily="34" charset="0"/>
              </a:rPr>
              <a:t>, щавель, </a:t>
            </a:r>
            <a:r>
              <a:rPr lang="ru-RU" sz="2400" dirty="0" smtClean="0">
                <a:latin typeface="Arial Black" pitchFamily="34" charset="0"/>
              </a:rPr>
              <a:t>абрикосы,тыква</a:t>
            </a:r>
            <a:r>
              <a:rPr lang="ru-RU" sz="2400" dirty="0">
                <a:latin typeface="Arial Black" pitchFamily="34" charset="0"/>
              </a:rPr>
              <a:t>, томаты и др.</a:t>
            </a:r>
            <a:endParaRPr lang="ru-RU" sz="3600" dirty="0">
              <a:latin typeface="Arial Black" pitchFamily="34" charset="0"/>
            </a:endParaRPr>
          </a:p>
        </p:txBody>
      </p:sp>
    </p:spTree>
    <p:extLst>
      <p:ext uri="{BB962C8B-B14F-4D97-AF65-F5344CB8AC3E}">
        <p14:creationId xmlns:p14="http://schemas.microsoft.com/office/powerpoint/2010/main" xmlns="" val="423040826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58000"/>
          </a:xfrm>
        </p:spPr>
      </p:pic>
      <p:sp>
        <p:nvSpPr>
          <p:cNvPr id="2" name="Заголовок 1"/>
          <p:cNvSpPr>
            <a:spLocks noGrp="1"/>
          </p:cNvSpPr>
          <p:nvPr>
            <p:ph type="title"/>
          </p:nvPr>
        </p:nvSpPr>
        <p:spPr>
          <a:xfrm>
            <a:off x="457200" y="274638"/>
            <a:ext cx="8229600" cy="6034682"/>
          </a:xfrm>
        </p:spPr>
        <p:txBody>
          <a:bodyPr>
            <a:normAutofit/>
          </a:bodyPr>
          <a:lstStyle/>
          <a:p>
            <a:r>
              <a:rPr lang="ru-RU" sz="3600" dirty="0">
                <a:latin typeface="Arial Black" pitchFamily="34" charset="0"/>
              </a:rPr>
              <a:t>Витамин </a:t>
            </a:r>
            <a:r>
              <a:rPr lang="en-US" sz="3600" dirty="0" smtClean="0">
                <a:latin typeface="Arial Black" pitchFamily="34" charset="0"/>
              </a:rPr>
              <a:t>D</a:t>
            </a:r>
            <a:r>
              <a:rPr lang="ru-RU" sz="2400" dirty="0" smtClean="0">
                <a:latin typeface="Arial Black" pitchFamily="34" charset="0"/>
              </a:rPr>
              <a:t>-</a:t>
            </a:r>
            <a:br>
              <a:rPr lang="ru-RU" sz="2400" dirty="0" smtClean="0">
                <a:latin typeface="Arial Black" pitchFamily="34" charset="0"/>
              </a:rPr>
            </a:br>
            <a:r>
              <a:rPr lang="ru-RU" sz="2800" dirty="0" smtClean="0">
                <a:latin typeface="Arial Black" pitchFamily="34" charset="0"/>
              </a:rPr>
              <a:t>Необходим </a:t>
            </a:r>
            <a:r>
              <a:rPr lang="ru-RU" sz="2800" dirty="0">
                <a:latin typeface="Arial Black" pitchFamily="34" charset="0"/>
              </a:rPr>
              <a:t>для усвоения</a:t>
            </a:r>
            <a:br>
              <a:rPr lang="ru-RU" sz="2800" dirty="0">
                <a:latin typeface="Arial Black" pitchFamily="34" charset="0"/>
              </a:rPr>
            </a:br>
            <a:r>
              <a:rPr lang="ru-RU" sz="2800" dirty="0">
                <a:latin typeface="Arial Black" pitchFamily="34" charset="0"/>
              </a:rPr>
              <a:t>организмом кальция и фосфора,</a:t>
            </a:r>
            <a:br>
              <a:rPr lang="ru-RU" sz="2800" dirty="0">
                <a:latin typeface="Arial Black" pitchFamily="34" charset="0"/>
              </a:rPr>
            </a:br>
            <a:r>
              <a:rPr lang="ru-RU" sz="2800" dirty="0">
                <a:latin typeface="Arial Black" pitchFamily="34" charset="0"/>
              </a:rPr>
              <a:t>роста и развития костей и зубов. </a:t>
            </a:r>
            <a:r>
              <a:rPr lang="ru-RU" sz="2800" dirty="0" smtClean="0">
                <a:latin typeface="Arial Black" pitchFamily="34" charset="0"/>
              </a:rPr>
              <a:t/>
            </a:r>
            <a:br>
              <a:rPr lang="ru-RU" sz="2800" dirty="0" smtClean="0">
                <a:latin typeface="Arial Black" pitchFamily="34" charset="0"/>
              </a:rPr>
            </a:br>
            <a:r>
              <a:rPr lang="ru-RU" sz="2800" dirty="0">
                <a:latin typeface="Arial Black" pitchFamily="34" charset="0"/>
              </a:rPr>
              <a:t/>
            </a:r>
            <a:br>
              <a:rPr lang="ru-RU" sz="2800" dirty="0">
                <a:latin typeface="Arial Black" pitchFamily="34" charset="0"/>
              </a:rPr>
            </a:br>
            <a:r>
              <a:rPr lang="ru-RU" sz="2800" dirty="0" smtClean="0">
                <a:latin typeface="Arial Black" pitchFamily="34" charset="0"/>
              </a:rPr>
              <a:t>Печень </a:t>
            </a:r>
            <a:r>
              <a:rPr lang="ru-RU" sz="2800" dirty="0">
                <a:latin typeface="Arial Black" pitchFamily="34" charset="0"/>
              </a:rPr>
              <a:t>рыб, жирная рыба</a:t>
            </a:r>
            <a:br>
              <a:rPr lang="ru-RU" sz="2800" dirty="0">
                <a:latin typeface="Arial Black" pitchFamily="34" charset="0"/>
              </a:rPr>
            </a:br>
            <a:r>
              <a:rPr lang="ru-RU" sz="2800" dirty="0">
                <a:latin typeface="Arial Black" pitchFamily="34" charset="0"/>
              </a:rPr>
              <a:t>(сельдь, кета, скумбрия и др.);</a:t>
            </a:r>
            <a:br>
              <a:rPr lang="ru-RU" sz="2800" dirty="0">
                <a:latin typeface="Arial Black" pitchFamily="34" charset="0"/>
              </a:rPr>
            </a:br>
            <a:r>
              <a:rPr lang="ru-RU" sz="2800" dirty="0">
                <a:latin typeface="Arial Black" pitchFamily="34" charset="0"/>
              </a:rPr>
              <a:t>икра, яйца, молочные </a:t>
            </a:r>
            <a:r>
              <a:rPr lang="ru-RU" sz="2800" dirty="0" smtClean="0">
                <a:latin typeface="Arial Black" pitchFamily="34" charset="0"/>
              </a:rPr>
              <a:t>жиры.</a:t>
            </a:r>
            <a:br>
              <a:rPr lang="ru-RU" sz="2800" dirty="0" smtClean="0">
                <a:latin typeface="Arial Black" pitchFamily="34" charset="0"/>
              </a:rPr>
            </a:br>
            <a:r>
              <a:rPr lang="ru-RU" sz="2800" dirty="0" smtClean="0">
                <a:latin typeface="Arial Black" pitchFamily="34" charset="0"/>
              </a:rPr>
              <a:t>Образуется </a:t>
            </a:r>
            <a:r>
              <a:rPr lang="ru-RU" sz="2800" dirty="0">
                <a:latin typeface="Arial Black" pitchFamily="34" charset="0"/>
              </a:rPr>
              <a:t>в коже под</a:t>
            </a:r>
            <a:br>
              <a:rPr lang="ru-RU" sz="2800" dirty="0">
                <a:latin typeface="Arial Black" pitchFamily="34" charset="0"/>
              </a:rPr>
            </a:br>
            <a:r>
              <a:rPr lang="ru-RU" sz="2800" dirty="0">
                <a:latin typeface="Arial Black" pitchFamily="34" charset="0"/>
              </a:rPr>
              <a:t>действием </a:t>
            </a:r>
            <a:r>
              <a:rPr lang="ru-RU" sz="2800" dirty="0" smtClean="0">
                <a:latin typeface="Arial Black" pitchFamily="34" charset="0"/>
              </a:rPr>
              <a:t>ультрафиолетовых лучей.</a:t>
            </a:r>
            <a:endParaRPr lang="ru-RU" sz="2800" dirty="0">
              <a:latin typeface="Arial Black" pitchFamily="34" charset="0"/>
            </a:endParaRPr>
          </a:p>
        </p:txBody>
      </p:sp>
    </p:spTree>
    <p:extLst>
      <p:ext uri="{BB962C8B-B14F-4D97-AF65-F5344CB8AC3E}">
        <p14:creationId xmlns:p14="http://schemas.microsoft.com/office/powerpoint/2010/main" xmlns="" val="400076503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a:xfrm>
            <a:off x="457200" y="274638"/>
            <a:ext cx="8229600" cy="6034682"/>
          </a:xfrm>
        </p:spPr>
        <p:txBody>
          <a:bodyPr>
            <a:normAutofit/>
          </a:bodyPr>
          <a:lstStyle/>
          <a:p>
            <a:r>
              <a:rPr lang="ru-RU" sz="3600" dirty="0">
                <a:latin typeface="Arial Black" pitchFamily="34" charset="0"/>
              </a:rPr>
              <a:t>Витамин </a:t>
            </a:r>
            <a:r>
              <a:rPr lang="en-US" sz="3600" dirty="0" smtClean="0">
                <a:latin typeface="Arial Black" pitchFamily="34" charset="0"/>
              </a:rPr>
              <a:t>E</a:t>
            </a:r>
            <a:r>
              <a:rPr lang="ru-RU" sz="2400" dirty="0" smtClean="0">
                <a:latin typeface="Arial Black" pitchFamily="34" charset="0"/>
              </a:rPr>
              <a:t>-</a:t>
            </a:r>
            <a:br>
              <a:rPr lang="ru-RU" sz="2400" dirty="0" smtClean="0">
                <a:latin typeface="Arial Black" pitchFamily="34" charset="0"/>
              </a:rPr>
            </a:br>
            <a:r>
              <a:rPr lang="ru-RU" sz="2800" dirty="0" smtClean="0">
                <a:latin typeface="Arial Black" pitchFamily="34" charset="0"/>
              </a:rPr>
              <a:t>Защищает </a:t>
            </a:r>
            <a:r>
              <a:rPr lang="ru-RU" sz="2800" dirty="0">
                <a:latin typeface="Arial Black" pitchFamily="34" charset="0"/>
              </a:rPr>
              <a:t>клетки и ткани</a:t>
            </a:r>
            <a:br>
              <a:rPr lang="ru-RU" sz="2800" dirty="0">
                <a:latin typeface="Arial Black" pitchFamily="34" charset="0"/>
              </a:rPr>
            </a:br>
            <a:r>
              <a:rPr lang="ru-RU" sz="2800" dirty="0">
                <a:latin typeface="Arial Black" pitchFamily="34" charset="0"/>
              </a:rPr>
              <a:t>организма от повреждающего</a:t>
            </a:r>
            <a:br>
              <a:rPr lang="ru-RU" sz="2800" dirty="0">
                <a:latin typeface="Arial Black" pitchFamily="34" charset="0"/>
              </a:rPr>
            </a:br>
            <a:r>
              <a:rPr lang="ru-RU" sz="2800" dirty="0">
                <a:latin typeface="Arial Black" pitchFamily="34" charset="0"/>
              </a:rPr>
              <a:t>действия активных </a:t>
            </a:r>
            <a:r>
              <a:rPr lang="ru-RU" sz="2800" dirty="0" smtClean="0">
                <a:latin typeface="Arial Black" pitchFamily="34" charset="0"/>
              </a:rPr>
              <a:t>форм кислорода</a:t>
            </a:r>
            <a:r>
              <a:rPr lang="ru-RU" sz="2800" dirty="0">
                <a:latin typeface="Arial Black" pitchFamily="34" charset="0"/>
              </a:rPr>
              <a:t>, физического </a:t>
            </a:r>
            <a:r>
              <a:rPr lang="ru-RU" sz="2800" dirty="0" smtClean="0">
                <a:latin typeface="Arial Black" pitchFamily="34" charset="0"/>
              </a:rPr>
              <a:t>и эмоционального напряжения(стресса</a:t>
            </a:r>
            <a:r>
              <a:rPr lang="ru-RU" sz="2800" dirty="0">
                <a:latin typeface="Arial Black" pitchFamily="34" charset="0"/>
              </a:rPr>
              <a:t>). </a:t>
            </a:r>
            <a:r>
              <a:rPr lang="ru-RU" sz="2800" dirty="0" smtClean="0">
                <a:latin typeface="Arial Black" pitchFamily="34" charset="0"/>
              </a:rPr>
              <a:t/>
            </a:r>
            <a:br>
              <a:rPr lang="ru-RU" sz="2800" dirty="0" smtClean="0">
                <a:latin typeface="Arial Black" pitchFamily="34" charset="0"/>
              </a:rPr>
            </a:br>
            <a:r>
              <a:rPr lang="ru-RU" sz="2800" dirty="0" smtClean="0">
                <a:latin typeface="Arial Black" pitchFamily="34" charset="0"/>
              </a:rPr>
              <a:t/>
            </a:r>
            <a:br>
              <a:rPr lang="ru-RU" sz="2800" dirty="0" smtClean="0">
                <a:latin typeface="Arial Black" pitchFamily="34" charset="0"/>
              </a:rPr>
            </a:br>
            <a:r>
              <a:rPr lang="ru-RU" sz="2800" dirty="0" smtClean="0">
                <a:latin typeface="Arial Black" pitchFamily="34" charset="0"/>
              </a:rPr>
              <a:t>Растительные </a:t>
            </a:r>
            <a:r>
              <a:rPr lang="ru-RU" sz="2800" dirty="0">
                <a:latin typeface="Arial Black" pitchFamily="34" charset="0"/>
              </a:rPr>
              <a:t>масла, зерновые,</a:t>
            </a:r>
            <a:br>
              <a:rPr lang="ru-RU" sz="2800" dirty="0">
                <a:latin typeface="Arial Black" pitchFamily="34" charset="0"/>
              </a:rPr>
            </a:br>
            <a:r>
              <a:rPr lang="ru-RU" sz="2800" dirty="0">
                <a:latin typeface="Arial Black" pitchFamily="34" charset="0"/>
              </a:rPr>
              <a:t>бобовые продукты, орехи и</a:t>
            </a:r>
            <a:br>
              <a:rPr lang="ru-RU" sz="2800" dirty="0">
                <a:latin typeface="Arial Black" pitchFamily="34" charset="0"/>
              </a:rPr>
            </a:br>
            <a:r>
              <a:rPr lang="ru-RU" sz="2800" dirty="0">
                <a:latin typeface="Arial Black" pitchFamily="34" charset="0"/>
              </a:rPr>
              <a:t>семена </a:t>
            </a:r>
            <a:r>
              <a:rPr lang="ru-RU" sz="2800" dirty="0" smtClean="0">
                <a:latin typeface="Arial Black" pitchFamily="34" charset="0"/>
              </a:rPr>
              <a:t>подсолнечника.</a:t>
            </a:r>
            <a:endParaRPr lang="ru-RU" sz="2800" dirty="0">
              <a:latin typeface="Arial Black" pitchFamily="34" charset="0"/>
            </a:endParaRPr>
          </a:p>
        </p:txBody>
      </p:sp>
    </p:spTree>
    <p:extLst>
      <p:ext uri="{BB962C8B-B14F-4D97-AF65-F5344CB8AC3E}">
        <p14:creationId xmlns:p14="http://schemas.microsoft.com/office/powerpoint/2010/main" xmlns="" val="413937866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a:xfrm>
            <a:off x="457200" y="548680"/>
            <a:ext cx="8229600" cy="5544616"/>
          </a:xfrm>
        </p:spPr>
        <p:txBody>
          <a:bodyPr>
            <a:normAutofit/>
          </a:bodyPr>
          <a:lstStyle/>
          <a:p>
            <a:r>
              <a:rPr lang="ru-RU" sz="3600" dirty="0">
                <a:latin typeface="Arial Black" pitchFamily="34" charset="0"/>
              </a:rPr>
              <a:t>Витамин </a:t>
            </a:r>
            <a:r>
              <a:rPr lang="ru-RU" sz="3600" dirty="0" smtClean="0">
                <a:latin typeface="Arial Black" pitchFamily="34" charset="0"/>
              </a:rPr>
              <a:t>К-</a:t>
            </a:r>
            <a:br>
              <a:rPr lang="ru-RU" sz="3600" dirty="0" smtClean="0">
                <a:latin typeface="Arial Black" pitchFamily="34" charset="0"/>
              </a:rPr>
            </a:br>
            <a:r>
              <a:rPr lang="ru-RU" sz="3600" dirty="0" smtClean="0">
                <a:latin typeface="Arial Black" pitchFamily="34" charset="0"/>
              </a:rPr>
              <a:t> </a:t>
            </a:r>
            <a:r>
              <a:rPr lang="ru-RU" sz="2800" dirty="0">
                <a:latin typeface="Arial Black" pitchFamily="34" charset="0"/>
              </a:rPr>
              <a:t>Участвует в свертывании крови</a:t>
            </a:r>
            <a:br>
              <a:rPr lang="ru-RU" sz="2800" dirty="0">
                <a:latin typeface="Arial Black" pitchFamily="34" charset="0"/>
              </a:rPr>
            </a:br>
            <a:r>
              <a:rPr lang="ru-RU" sz="2800" dirty="0">
                <a:latin typeface="Arial Black" pitchFamily="34" charset="0"/>
              </a:rPr>
              <a:t>и обмене веществ костной ткани. </a:t>
            </a:r>
            <a:r>
              <a:rPr lang="ru-RU" sz="2800" dirty="0" smtClean="0">
                <a:latin typeface="Arial Black" pitchFamily="34" charset="0"/>
              </a:rPr>
              <a:t/>
            </a:r>
            <a:br>
              <a:rPr lang="ru-RU" sz="2800" dirty="0" smtClean="0">
                <a:latin typeface="Arial Black" pitchFamily="34" charset="0"/>
              </a:rPr>
            </a:br>
            <a:r>
              <a:rPr lang="ru-RU" sz="2800" dirty="0">
                <a:latin typeface="Arial Black" pitchFamily="34" charset="0"/>
              </a:rPr>
              <a:t/>
            </a:r>
            <a:br>
              <a:rPr lang="ru-RU" sz="2800" dirty="0">
                <a:latin typeface="Arial Black" pitchFamily="34" charset="0"/>
              </a:rPr>
            </a:br>
            <a:r>
              <a:rPr lang="ru-RU" sz="2800" dirty="0" smtClean="0">
                <a:latin typeface="Arial Black" pitchFamily="34" charset="0"/>
              </a:rPr>
              <a:t>Цветная </a:t>
            </a:r>
            <a:r>
              <a:rPr lang="ru-RU" sz="2800" dirty="0">
                <a:latin typeface="Arial Black" pitchFamily="34" charset="0"/>
              </a:rPr>
              <a:t>и белокочанная капуста,</a:t>
            </a:r>
            <a:br>
              <a:rPr lang="ru-RU" sz="2800" dirty="0">
                <a:latin typeface="Arial Black" pitchFamily="34" charset="0"/>
              </a:rPr>
            </a:br>
            <a:r>
              <a:rPr lang="ru-RU" sz="2800" dirty="0">
                <a:latin typeface="Arial Black" pitchFamily="34" charset="0"/>
              </a:rPr>
              <a:t>шпинат, щавель, тыква, печень,</a:t>
            </a:r>
            <a:br>
              <a:rPr lang="ru-RU" sz="2800" dirty="0">
                <a:latin typeface="Arial Black" pitchFamily="34" charset="0"/>
              </a:rPr>
            </a:br>
            <a:r>
              <a:rPr lang="ru-RU" sz="2800" dirty="0">
                <a:latin typeface="Arial Black" pitchFamily="34" charset="0"/>
              </a:rPr>
              <a:t>картофель, томаты, морковь,</a:t>
            </a:r>
            <a:br>
              <a:rPr lang="ru-RU" sz="2800" dirty="0">
                <a:latin typeface="Arial Black" pitchFamily="34" charset="0"/>
              </a:rPr>
            </a:br>
            <a:r>
              <a:rPr lang="ru-RU" sz="2800" dirty="0">
                <a:latin typeface="Arial Black" pitchFamily="34" charset="0"/>
              </a:rPr>
              <a:t>свекла и другие овощи, яйца</a:t>
            </a:r>
          </a:p>
        </p:txBody>
      </p:sp>
    </p:spTree>
    <p:extLst>
      <p:ext uri="{BB962C8B-B14F-4D97-AF65-F5344CB8AC3E}">
        <p14:creationId xmlns:p14="http://schemas.microsoft.com/office/powerpoint/2010/main" xmlns="" val="301904232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2348"/>
            <a:ext cx="9144000" cy="6858000"/>
          </a:xfrm>
        </p:spPr>
      </p:pic>
      <p:sp>
        <p:nvSpPr>
          <p:cNvPr id="2" name="Заголовок 1"/>
          <p:cNvSpPr>
            <a:spLocks noGrp="1"/>
          </p:cNvSpPr>
          <p:nvPr>
            <p:ph type="title"/>
          </p:nvPr>
        </p:nvSpPr>
        <p:spPr>
          <a:xfrm>
            <a:off x="251520" y="116632"/>
            <a:ext cx="8640960" cy="6480720"/>
          </a:xfrm>
        </p:spPr>
        <p:txBody>
          <a:bodyPr>
            <a:normAutofit/>
          </a:bodyPr>
          <a:lstStyle/>
          <a:p>
            <a:r>
              <a:rPr lang="ru-RU" sz="3200" dirty="0" smtClean="0">
                <a:latin typeface="Arial Black" pitchFamily="34" charset="0"/>
              </a:rPr>
              <a:t>Потребление </a:t>
            </a:r>
            <a:r>
              <a:rPr lang="ru-RU" sz="3200" dirty="0">
                <a:latin typeface="Arial Black" pitchFamily="34" charset="0"/>
              </a:rPr>
              <a:t>витаминов </a:t>
            </a:r>
            <a:r>
              <a:rPr lang="ru-RU" sz="3200" dirty="0" smtClean="0">
                <a:latin typeface="Arial Black" pitchFamily="34" charset="0"/>
              </a:rPr>
              <a:t>в дозах, превышающих верхний </a:t>
            </a:r>
            <a:r>
              <a:rPr lang="ru-RU" sz="3200" dirty="0">
                <a:latin typeface="Arial Black" pitchFamily="34" charset="0"/>
              </a:rPr>
              <a:t>допустимый уровень потребления, может быть опасно для здоровья.</a:t>
            </a:r>
            <a:br>
              <a:rPr lang="ru-RU" sz="3200" dirty="0">
                <a:latin typeface="Arial Black" pitchFamily="34" charset="0"/>
              </a:rPr>
            </a:br>
            <a:r>
              <a:rPr lang="ru-RU" sz="3200" dirty="0">
                <a:latin typeface="Arial Black" pitchFamily="34" charset="0"/>
              </a:rPr>
              <a:t>Потребление больших доз </a:t>
            </a:r>
            <a:r>
              <a:rPr lang="ru-RU" sz="3200" dirty="0" smtClean="0">
                <a:latin typeface="Arial Black" pitchFamily="34" charset="0"/>
              </a:rPr>
              <a:t>витаминов  может </a:t>
            </a:r>
            <a:r>
              <a:rPr lang="ru-RU" sz="3200" dirty="0">
                <a:latin typeface="Arial Black" pitchFamily="34" charset="0"/>
              </a:rPr>
              <a:t>привести </a:t>
            </a:r>
            <a:r>
              <a:rPr lang="ru-RU" sz="3200" dirty="0" smtClean="0">
                <a:latin typeface="Arial Black" pitchFamily="34" charset="0"/>
              </a:rPr>
              <a:t>к серьезным побочным </a:t>
            </a:r>
            <a:r>
              <a:rPr lang="ru-RU" sz="3200" dirty="0">
                <a:latin typeface="Arial Black" pitchFamily="34" charset="0"/>
              </a:rPr>
              <a:t>эффектам, а также нарушить тонкий баланс этих нутриентов </a:t>
            </a:r>
            <a:r>
              <a:rPr lang="ru-RU" sz="3200" dirty="0" smtClean="0">
                <a:latin typeface="Arial Black" pitchFamily="34" charset="0"/>
              </a:rPr>
              <a:t>в организме</a:t>
            </a:r>
            <a:r>
              <a:rPr lang="ru-RU" sz="3200" dirty="0">
                <a:latin typeface="Arial Black" pitchFamily="34" charset="0"/>
              </a:rPr>
              <a:t>.</a:t>
            </a:r>
          </a:p>
        </p:txBody>
      </p:sp>
    </p:spTree>
    <p:extLst>
      <p:ext uri="{BB962C8B-B14F-4D97-AF65-F5344CB8AC3E}">
        <p14:creationId xmlns:p14="http://schemas.microsoft.com/office/powerpoint/2010/main" xmlns="" val="92611795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a:xfrm>
            <a:off x="457200" y="1340768"/>
            <a:ext cx="8229600" cy="4176464"/>
          </a:xfrm>
        </p:spPr>
        <p:txBody>
          <a:bodyPr>
            <a:normAutofit/>
          </a:bodyPr>
          <a:lstStyle/>
          <a:p>
            <a:r>
              <a:rPr lang="ru-RU" sz="2800" dirty="0" smtClean="0">
                <a:latin typeface="Arial Black" pitchFamily="34" charset="0"/>
              </a:rPr>
              <a:t>Презентация по валеологии</a:t>
            </a:r>
            <a:r>
              <a:rPr lang="ru-RU" sz="2800" dirty="0" smtClean="0"/>
              <a:t>. </a:t>
            </a:r>
            <a:br>
              <a:rPr lang="ru-RU" sz="2800" dirty="0" smtClean="0"/>
            </a:br>
            <a:r>
              <a:rPr lang="ru-RU" sz="2800" dirty="0" smtClean="0"/>
              <a:t/>
            </a:r>
            <a:br>
              <a:rPr lang="ru-RU" sz="2800" dirty="0" smtClean="0"/>
            </a:br>
            <a:r>
              <a:rPr lang="ru-RU" sz="2800" dirty="0" smtClean="0">
                <a:latin typeface="Arial Black" pitchFamily="34" charset="0"/>
              </a:rPr>
              <a:t>Выполнила студентка ФК-41</a:t>
            </a:r>
            <a:br>
              <a:rPr lang="ru-RU" sz="2800" dirty="0" smtClean="0">
                <a:latin typeface="Arial Black" pitchFamily="34" charset="0"/>
              </a:rPr>
            </a:br>
            <a:r>
              <a:rPr lang="ru-RU" sz="2800" dirty="0" smtClean="0"/>
              <a:t/>
            </a:r>
            <a:br>
              <a:rPr lang="ru-RU" sz="2800" dirty="0" smtClean="0"/>
            </a:br>
            <a:r>
              <a:rPr lang="ru-RU" sz="3600" dirty="0" smtClean="0">
                <a:latin typeface="Arial Black" pitchFamily="34" charset="0"/>
              </a:rPr>
              <a:t> </a:t>
            </a:r>
            <a:r>
              <a:rPr lang="ru-RU" sz="3600" dirty="0" err="1" smtClean="0">
                <a:latin typeface="Arial Black" pitchFamily="34" charset="0"/>
              </a:rPr>
              <a:t>Тулупова</a:t>
            </a:r>
            <a:r>
              <a:rPr lang="ru-RU" sz="3600" dirty="0" smtClean="0">
                <a:latin typeface="Arial Black" pitchFamily="34" charset="0"/>
              </a:rPr>
              <a:t> Светлана</a:t>
            </a:r>
            <a:endParaRPr lang="ru-RU" sz="3600" dirty="0">
              <a:latin typeface="Arial Black" pitchFamily="34" charset="0"/>
            </a:endParaRPr>
          </a:p>
        </p:txBody>
      </p:sp>
    </p:spTree>
    <p:extLst>
      <p:ext uri="{BB962C8B-B14F-4D97-AF65-F5344CB8AC3E}">
        <p14:creationId xmlns:p14="http://schemas.microsoft.com/office/powerpoint/2010/main" xmlns="" val="178957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a:xfrm>
            <a:off x="457200" y="274638"/>
            <a:ext cx="8229600" cy="6250706"/>
          </a:xfrm>
        </p:spPr>
        <p:txBody>
          <a:bodyPr numCol="1">
            <a:normAutofit fontScale="90000"/>
          </a:bodyPr>
          <a:lstStyle/>
          <a:p>
            <a:r>
              <a:rPr lang="ru-RU" sz="3200" b="1" dirty="0">
                <a:latin typeface="Arial Black" pitchFamily="34" charset="0"/>
              </a:rPr>
              <a:t>Витамины</a:t>
            </a:r>
            <a:r>
              <a:rPr lang="ru-RU" sz="2800" dirty="0"/>
              <a:t> - </a:t>
            </a:r>
            <a:r>
              <a:rPr lang="ru-RU" sz="2800" dirty="0">
                <a:latin typeface="Arial Black" pitchFamily="34" charset="0"/>
              </a:rPr>
              <a:t>органические соединения, которые требуются организму </a:t>
            </a:r>
            <a:r>
              <a:rPr lang="ru-RU" sz="2800" dirty="0" smtClean="0">
                <a:latin typeface="Arial Black" pitchFamily="34" charset="0"/>
              </a:rPr>
              <a:t>в малых </a:t>
            </a:r>
            <a:r>
              <a:rPr lang="ru-RU" sz="2800" dirty="0">
                <a:latin typeface="Arial Black" pitchFamily="34" charset="0"/>
              </a:rPr>
              <a:t>количествах, но не могут быть им </a:t>
            </a:r>
            <a:r>
              <a:rPr lang="ru-RU" sz="2800" dirty="0" smtClean="0">
                <a:latin typeface="Arial Black" pitchFamily="34" charset="0"/>
              </a:rPr>
              <a:t>произведены. Не </a:t>
            </a:r>
            <a:r>
              <a:rPr lang="ru-RU" sz="2800" dirty="0">
                <a:latin typeface="Arial Black" pitchFamily="34" charset="0"/>
              </a:rPr>
              <a:t>содержат</a:t>
            </a:r>
            <a:br>
              <a:rPr lang="ru-RU" sz="2800" dirty="0">
                <a:latin typeface="Arial Black" pitchFamily="34" charset="0"/>
              </a:rPr>
            </a:br>
            <a:r>
              <a:rPr lang="ru-RU" sz="2800" dirty="0">
                <a:latin typeface="Arial Black" pitchFamily="34" charset="0"/>
              </a:rPr>
              <a:t>калорий и не могут быть использованы как топливо, однако они </a:t>
            </a:r>
            <a:r>
              <a:rPr lang="ru-RU" sz="2800" dirty="0" smtClean="0">
                <a:latin typeface="Arial Black" pitchFamily="34" charset="0"/>
              </a:rPr>
              <a:t>выполняют функцию </a:t>
            </a:r>
            <a:r>
              <a:rPr lang="ru-RU" sz="2800" dirty="0">
                <a:latin typeface="Arial Black" pitchFamily="34" charset="0"/>
              </a:rPr>
              <a:t>регуляторов обмена веществ, которые управляют процессами </a:t>
            </a:r>
            <a:r>
              <a:rPr lang="ru-RU" sz="2800" dirty="0" smtClean="0">
                <a:latin typeface="Arial Black" pitchFamily="34" charset="0"/>
              </a:rPr>
              <a:t>синтеза энергии</a:t>
            </a:r>
            <a:r>
              <a:rPr lang="ru-RU" sz="2800" dirty="0">
                <a:latin typeface="Arial Black" pitchFamily="34" charset="0"/>
              </a:rPr>
              <a:t>, роста, восстановления тканей. </a:t>
            </a:r>
            <a:r>
              <a:rPr lang="ru-RU" sz="2800" dirty="0" smtClean="0">
                <a:latin typeface="Arial Black" pitchFamily="34" charset="0"/>
              </a:rPr>
              <a:t>   Сегодня </a:t>
            </a:r>
            <a:r>
              <a:rPr lang="ru-RU" sz="2800" dirty="0">
                <a:latin typeface="Arial Black" pitchFamily="34" charset="0"/>
              </a:rPr>
              <a:t>известно тринадцать витаминов.</a:t>
            </a:r>
            <a:br>
              <a:rPr lang="ru-RU" sz="2800" dirty="0">
                <a:latin typeface="Arial Black" pitchFamily="34" charset="0"/>
              </a:rPr>
            </a:br>
            <a:r>
              <a:rPr lang="ru-RU" sz="2800" dirty="0">
                <a:latin typeface="Arial Black" pitchFamily="34" charset="0"/>
              </a:rPr>
              <a:t>Каждый из этих витаминов </a:t>
            </a:r>
            <a:r>
              <a:rPr lang="ru-RU" sz="2800" dirty="0" smtClean="0">
                <a:latin typeface="Arial Black" pitchFamily="34" charset="0"/>
              </a:rPr>
              <a:t>выполняет определенную </a:t>
            </a:r>
            <a:r>
              <a:rPr lang="ru-RU" sz="2800" dirty="0">
                <a:latin typeface="Arial Black" pitchFamily="34" charset="0"/>
              </a:rPr>
              <a:t>функцию в организме, а</a:t>
            </a:r>
            <a:br>
              <a:rPr lang="ru-RU" sz="2800" dirty="0">
                <a:latin typeface="Arial Black" pitchFamily="34" charset="0"/>
              </a:rPr>
            </a:br>
            <a:r>
              <a:rPr lang="ru-RU" sz="2800" dirty="0">
                <a:latin typeface="Arial Black" pitchFamily="34" charset="0"/>
              </a:rPr>
              <a:t>также сложными путями взаимодействуют с другими пищевыми веществами.</a:t>
            </a:r>
            <a:br>
              <a:rPr lang="ru-RU" sz="2800" dirty="0">
                <a:latin typeface="Arial Black" pitchFamily="34" charset="0"/>
              </a:rPr>
            </a:br>
            <a:endParaRPr lang="ru-RU" sz="2800" b="1" dirty="0">
              <a:latin typeface="Arial Black" pitchFamily="34" charset="0"/>
            </a:endParaRPr>
          </a:p>
        </p:txBody>
      </p:sp>
    </p:spTree>
    <p:extLst>
      <p:ext uri="{BB962C8B-B14F-4D97-AF65-F5344CB8AC3E}">
        <p14:creationId xmlns:p14="http://schemas.microsoft.com/office/powerpoint/2010/main" xmlns="" val="241745717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a:xfrm>
            <a:off x="457200" y="274638"/>
            <a:ext cx="8229600" cy="6250706"/>
          </a:xfrm>
        </p:spPr>
        <p:txBody>
          <a:bodyPr>
            <a:normAutofit/>
          </a:bodyPr>
          <a:lstStyle/>
          <a:p>
            <a:pPr>
              <a:spcAft>
                <a:spcPts val="0"/>
              </a:spcAft>
            </a:pPr>
            <a:r>
              <a:rPr lang="ru-RU" sz="2400" b="1" dirty="0" smtClean="0">
                <a:effectLst/>
                <a:latin typeface="Arial Black" pitchFamily="34" charset="0"/>
                <a:ea typeface="Calibri"/>
                <a:cs typeface="Times New Roman"/>
              </a:rPr>
              <a:t>Витамины делятся на две группы: водорастворимые и жирорастворимые. К</a:t>
            </a:r>
            <a:r>
              <a:rPr lang="ru-RU" sz="2400" b="1" dirty="0">
                <a:latin typeface="Arial Black" pitchFamily="34" charset="0"/>
                <a:ea typeface="Calibri"/>
                <a:cs typeface="Times New Roman"/>
              </a:rPr>
              <a:t/>
            </a:r>
            <a:br>
              <a:rPr lang="ru-RU" sz="2400" b="1" dirty="0">
                <a:latin typeface="Arial Black" pitchFamily="34" charset="0"/>
                <a:ea typeface="Calibri"/>
                <a:cs typeface="Times New Roman"/>
              </a:rPr>
            </a:br>
            <a:r>
              <a:rPr lang="ru-RU" sz="2400" b="1" dirty="0" smtClean="0">
                <a:effectLst/>
                <a:latin typeface="Arial Black" pitchFamily="34" charset="0"/>
                <a:ea typeface="Calibri"/>
                <a:cs typeface="Times New Roman"/>
              </a:rPr>
              <a:t>жирорастворимым относятся витамины A, D, Е и К. Они откладываются в</a:t>
            </a:r>
            <a:r>
              <a:rPr lang="ru-RU" sz="2400" b="1" dirty="0">
                <a:latin typeface="Arial Black" pitchFamily="34" charset="0"/>
                <a:ea typeface="Calibri"/>
                <a:cs typeface="Times New Roman"/>
              </a:rPr>
              <a:t/>
            </a:r>
            <a:br>
              <a:rPr lang="ru-RU" sz="2400" b="1" dirty="0">
                <a:latin typeface="Arial Black" pitchFamily="34" charset="0"/>
                <a:ea typeface="Calibri"/>
                <a:cs typeface="Times New Roman"/>
              </a:rPr>
            </a:br>
            <a:r>
              <a:rPr lang="ru-RU" sz="2400" b="1" dirty="0" smtClean="0">
                <a:effectLst/>
                <a:latin typeface="Arial Black" pitchFamily="34" charset="0"/>
                <a:ea typeface="Calibri"/>
                <a:cs typeface="Times New Roman"/>
              </a:rPr>
              <a:t>жировых тканях организма, в основном в печени. Прием жирорастворимых</a:t>
            </a:r>
            <a:r>
              <a:rPr lang="ru-RU" sz="2400" b="1" dirty="0">
                <a:latin typeface="Arial Black" pitchFamily="34" charset="0"/>
                <a:ea typeface="Calibri"/>
                <a:cs typeface="Times New Roman"/>
              </a:rPr>
              <a:t/>
            </a:r>
            <a:br>
              <a:rPr lang="ru-RU" sz="2400" b="1" dirty="0">
                <a:latin typeface="Arial Black" pitchFamily="34" charset="0"/>
                <a:ea typeface="Calibri"/>
                <a:cs typeface="Times New Roman"/>
              </a:rPr>
            </a:br>
            <a:r>
              <a:rPr lang="ru-RU" sz="2400" b="1" dirty="0" smtClean="0">
                <a:effectLst/>
                <a:latin typeface="Arial Black" pitchFamily="34" charset="0"/>
                <a:ea typeface="Calibri"/>
                <a:cs typeface="Times New Roman"/>
              </a:rPr>
              <a:t>витаминов, особенно витамина D, в количествах, превышающих потребности</a:t>
            </a:r>
            <a:r>
              <a:rPr lang="ru-RU" sz="2400" b="1" dirty="0">
                <a:latin typeface="Arial Black" pitchFamily="34" charset="0"/>
                <a:ea typeface="Calibri"/>
                <a:cs typeface="Times New Roman"/>
              </a:rPr>
              <a:t/>
            </a:r>
            <a:br>
              <a:rPr lang="ru-RU" sz="2400" b="1" dirty="0">
                <a:latin typeface="Arial Black" pitchFamily="34" charset="0"/>
                <a:ea typeface="Calibri"/>
                <a:cs typeface="Times New Roman"/>
              </a:rPr>
            </a:br>
            <a:r>
              <a:rPr lang="ru-RU" sz="2400" b="1" dirty="0" smtClean="0">
                <a:effectLst/>
                <a:latin typeface="Arial Black" pitchFamily="34" charset="0"/>
                <a:ea typeface="Calibri"/>
                <a:cs typeface="Times New Roman"/>
              </a:rPr>
              <a:t>организма в течение длительного периода времени может привести к тяжелым</a:t>
            </a:r>
            <a:r>
              <a:rPr lang="ru-RU" sz="2400" b="1" dirty="0">
                <a:latin typeface="Arial Black" pitchFamily="34" charset="0"/>
                <a:ea typeface="Calibri"/>
                <a:cs typeface="Times New Roman"/>
              </a:rPr>
              <a:t/>
            </a:r>
            <a:br>
              <a:rPr lang="ru-RU" sz="2400" b="1" dirty="0">
                <a:latin typeface="Arial Black" pitchFamily="34" charset="0"/>
                <a:ea typeface="Calibri"/>
                <a:cs typeface="Times New Roman"/>
              </a:rPr>
            </a:br>
            <a:r>
              <a:rPr lang="ru-RU" sz="2400" b="1" dirty="0" smtClean="0">
                <a:effectLst/>
                <a:latin typeface="Arial Black" pitchFamily="34" charset="0"/>
                <a:ea typeface="Calibri"/>
                <a:cs typeface="Times New Roman"/>
              </a:rPr>
              <a:t>токсическим явлениям.</a:t>
            </a:r>
            <a:endParaRPr lang="ru-RU" sz="2400" b="1" dirty="0">
              <a:latin typeface="Arial Black" pitchFamily="34" charset="0"/>
            </a:endParaRPr>
          </a:p>
        </p:txBody>
      </p:sp>
    </p:spTree>
    <p:extLst>
      <p:ext uri="{BB962C8B-B14F-4D97-AF65-F5344CB8AC3E}">
        <p14:creationId xmlns:p14="http://schemas.microsoft.com/office/powerpoint/2010/main" xmlns="" val="387053448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a:xfrm>
            <a:off x="539552" y="332656"/>
            <a:ext cx="8229600" cy="6048672"/>
          </a:xfrm>
        </p:spPr>
        <p:txBody>
          <a:bodyPr>
            <a:normAutofit/>
          </a:bodyPr>
          <a:lstStyle/>
          <a:p>
            <a:r>
              <a:rPr lang="ru-RU" sz="2900" b="1" dirty="0">
                <a:solidFill>
                  <a:prstClr val="black"/>
                </a:solidFill>
                <a:latin typeface="Arial Black" pitchFamily="34" charset="0"/>
              </a:rPr>
              <a:t>Витамин С</a:t>
            </a:r>
            <a:r>
              <a:rPr lang="ru-RU" sz="2500" b="1" dirty="0">
                <a:solidFill>
                  <a:prstClr val="black"/>
                </a:solidFill>
                <a:latin typeface="Arial Black" pitchFamily="34" charset="0"/>
              </a:rPr>
              <a:t> - Поддерживает в здоровом</a:t>
            </a:r>
            <a:br>
              <a:rPr lang="ru-RU" sz="2500" b="1" dirty="0">
                <a:solidFill>
                  <a:prstClr val="black"/>
                </a:solidFill>
                <a:latin typeface="Arial Black" pitchFamily="34" charset="0"/>
              </a:rPr>
            </a:br>
            <a:r>
              <a:rPr lang="ru-RU" sz="2500" b="1" dirty="0">
                <a:solidFill>
                  <a:prstClr val="black"/>
                </a:solidFill>
                <a:latin typeface="Arial Black" pitchFamily="34" charset="0"/>
              </a:rPr>
              <a:t>состоянии кровеносные сосуды,</a:t>
            </a:r>
            <a:br>
              <a:rPr lang="ru-RU" sz="2500" b="1" dirty="0">
                <a:solidFill>
                  <a:prstClr val="black"/>
                </a:solidFill>
                <a:latin typeface="Arial Black" pitchFamily="34" charset="0"/>
              </a:rPr>
            </a:br>
            <a:r>
              <a:rPr lang="ru-RU" sz="2500" b="1" dirty="0">
                <a:solidFill>
                  <a:prstClr val="black"/>
                </a:solidFill>
                <a:latin typeface="Arial Black" pitchFamily="34" charset="0"/>
              </a:rPr>
              <a:t>кожу и костную ткань;</a:t>
            </a:r>
            <a:br>
              <a:rPr lang="ru-RU" sz="2500" b="1" dirty="0">
                <a:solidFill>
                  <a:prstClr val="black"/>
                </a:solidFill>
                <a:latin typeface="Arial Black" pitchFamily="34" charset="0"/>
              </a:rPr>
            </a:br>
            <a:r>
              <a:rPr lang="ru-RU" sz="2500" b="1" dirty="0">
                <a:solidFill>
                  <a:prstClr val="black"/>
                </a:solidFill>
                <a:latin typeface="Arial Black" pitchFamily="34" charset="0"/>
              </a:rPr>
              <a:t>стимулирует защитные силы</a:t>
            </a:r>
            <a:br>
              <a:rPr lang="ru-RU" sz="2500" b="1" dirty="0">
                <a:solidFill>
                  <a:prstClr val="black"/>
                </a:solidFill>
                <a:latin typeface="Arial Black" pitchFamily="34" charset="0"/>
              </a:rPr>
            </a:br>
            <a:r>
              <a:rPr lang="ru-RU" sz="2500" b="1" dirty="0">
                <a:solidFill>
                  <a:prstClr val="black"/>
                </a:solidFill>
                <a:latin typeface="Arial Black" pitchFamily="34" charset="0"/>
              </a:rPr>
              <a:t>организма; способствует</a:t>
            </a:r>
            <a:br>
              <a:rPr lang="ru-RU" sz="2500" b="1" dirty="0">
                <a:solidFill>
                  <a:prstClr val="black"/>
                </a:solidFill>
                <a:latin typeface="Arial Black" pitchFamily="34" charset="0"/>
              </a:rPr>
            </a:br>
            <a:r>
              <a:rPr lang="ru-RU" sz="2500" b="1" dirty="0">
                <a:solidFill>
                  <a:prstClr val="black"/>
                </a:solidFill>
                <a:latin typeface="Arial Black" pitchFamily="34" charset="0"/>
              </a:rPr>
              <a:t>обезвреживанию и выведению</a:t>
            </a:r>
            <a:br>
              <a:rPr lang="ru-RU" sz="2500" b="1" dirty="0">
                <a:solidFill>
                  <a:prstClr val="black"/>
                </a:solidFill>
                <a:latin typeface="Arial Black" pitchFamily="34" charset="0"/>
              </a:rPr>
            </a:br>
            <a:r>
              <a:rPr lang="ru-RU" sz="2500" b="1" dirty="0">
                <a:solidFill>
                  <a:prstClr val="black"/>
                </a:solidFill>
                <a:latin typeface="Arial Black" pitchFamily="34" charset="0"/>
              </a:rPr>
              <a:t>вредных веществ, улучшает</a:t>
            </a:r>
            <a:br>
              <a:rPr lang="ru-RU" sz="2500" b="1" dirty="0">
                <a:solidFill>
                  <a:prstClr val="black"/>
                </a:solidFill>
                <a:latin typeface="Arial Black" pitchFamily="34" charset="0"/>
              </a:rPr>
            </a:br>
            <a:r>
              <a:rPr lang="ru-RU" sz="2500" b="1" dirty="0">
                <a:solidFill>
                  <a:prstClr val="black"/>
                </a:solidFill>
                <a:latin typeface="Arial Black" pitchFamily="34" charset="0"/>
              </a:rPr>
              <a:t>усвоение железа.</a:t>
            </a:r>
            <a:r>
              <a:rPr lang="ru-RU" sz="2500" dirty="0">
                <a:solidFill>
                  <a:prstClr val="black"/>
                </a:solidFill>
                <a:latin typeface="TimesNewRomanPSMT"/>
              </a:rPr>
              <a:t> </a:t>
            </a:r>
            <a:br>
              <a:rPr lang="ru-RU" sz="2500" dirty="0">
                <a:solidFill>
                  <a:prstClr val="black"/>
                </a:solidFill>
                <a:latin typeface="TimesNewRomanPSMT"/>
              </a:rPr>
            </a:br>
            <a:r>
              <a:rPr lang="ru-RU" sz="2500" dirty="0">
                <a:solidFill>
                  <a:prstClr val="black"/>
                </a:solidFill>
                <a:latin typeface="TimesNewRomanPSMT"/>
              </a:rPr>
              <a:t/>
            </a:r>
            <a:br>
              <a:rPr lang="ru-RU" sz="2500" dirty="0">
                <a:solidFill>
                  <a:prstClr val="black"/>
                </a:solidFill>
                <a:latin typeface="TimesNewRomanPSMT"/>
              </a:rPr>
            </a:br>
            <a:r>
              <a:rPr lang="ru-RU" sz="2500" dirty="0">
                <a:solidFill>
                  <a:prstClr val="black"/>
                </a:solidFill>
                <a:latin typeface="Arial Black" pitchFamily="34" charset="0"/>
              </a:rPr>
              <a:t>Свежие овощи, фрукты и ягоды(картофель, все виды капусты,</a:t>
            </a:r>
            <a:br>
              <a:rPr lang="ru-RU" sz="2500" dirty="0">
                <a:solidFill>
                  <a:prstClr val="black"/>
                </a:solidFill>
                <a:latin typeface="Arial Black" pitchFamily="34" charset="0"/>
              </a:rPr>
            </a:br>
            <a:r>
              <a:rPr lang="ru-RU" sz="2500" dirty="0">
                <a:solidFill>
                  <a:prstClr val="black"/>
                </a:solidFill>
                <a:latin typeface="Arial Black" pitchFamily="34" charset="0"/>
              </a:rPr>
              <a:t>шиповник, облепиха, перец</a:t>
            </a:r>
            <a:br>
              <a:rPr lang="ru-RU" sz="2500" dirty="0">
                <a:solidFill>
                  <a:prstClr val="black"/>
                </a:solidFill>
                <a:latin typeface="Arial Black" pitchFamily="34" charset="0"/>
              </a:rPr>
            </a:br>
            <a:r>
              <a:rPr lang="ru-RU" sz="2500" dirty="0">
                <a:solidFill>
                  <a:prstClr val="black"/>
                </a:solidFill>
                <a:latin typeface="Arial Black" pitchFamily="34" charset="0"/>
              </a:rPr>
              <a:t>сладкий красный и зеленый,</a:t>
            </a:r>
            <a:br>
              <a:rPr lang="ru-RU" sz="2500" dirty="0">
                <a:solidFill>
                  <a:prstClr val="black"/>
                </a:solidFill>
                <a:latin typeface="Arial Black" pitchFamily="34" charset="0"/>
              </a:rPr>
            </a:br>
            <a:r>
              <a:rPr lang="ru-RU" sz="2500" dirty="0">
                <a:solidFill>
                  <a:prstClr val="black"/>
                </a:solidFill>
                <a:latin typeface="Arial Black" pitchFamily="34" charset="0"/>
              </a:rPr>
              <a:t>смородина черная, петрушка,</a:t>
            </a:r>
            <a:br>
              <a:rPr lang="ru-RU" sz="2500" dirty="0">
                <a:solidFill>
                  <a:prstClr val="black"/>
                </a:solidFill>
                <a:latin typeface="Arial Black" pitchFamily="34" charset="0"/>
              </a:rPr>
            </a:br>
            <a:r>
              <a:rPr lang="ru-RU" sz="2500" dirty="0">
                <a:solidFill>
                  <a:prstClr val="black"/>
                </a:solidFill>
                <a:latin typeface="Arial Black" pitchFamily="34" charset="0"/>
              </a:rPr>
              <a:t>укроп, цитрусовые и др.)</a:t>
            </a:r>
            <a:endParaRPr lang="ru-RU" sz="2800" dirty="0">
              <a:latin typeface="Arial Black" pitchFamily="34" charset="0"/>
            </a:endParaRPr>
          </a:p>
        </p:txBody>
      </p:sp>
    </p:spTree>
    <p:extLst>
      <p:ext uri="{BB962C8B-B14F-4D97-AF65-F5344CB8AC3E}">
        <p14:creationId xmlns:p14="http://schemas.microsoft.com/office/powerpoint/2010/main" xmlns="" val="37369838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9144000" cy="6858000"/>
          </a:xfrm>
        </p:spPr>
      </p:pic>
      <p:sp>
        <p:nvSpPr>
          <p:cNvPr id="2" name="Заголовок 1"/>
          <p:cNvSpPr>
            <a:spLocks noGrp="1"/>
          </p:cNvSpPr>
          <p:nvPr>
            <p:ph type="title"/>
          </p:nvPr>
        </p:nvSpPr>
        <p:spPr>
          <a:xfrm>
            <a:off x="457200" y="274638"/>
            <a:ext cx="8229600" cy="5962674"/>
          </a:xfrm>
        </p:spPr>
        <p:txBody>
          <a:bodyPr>
            <a:normAutofit/>
          </a:bodyPr>
          <a:lstStyle/>
          <a:p>
            <a:r>
              <a:rPr lang="ru-RU" sz="3600" dirty="0">
                <a:solidFill>
                  <a:prstClr val="black"/>
                </a:solidFill>
                <a:latin typeface="Arial Black" pitchFamily="34" charset="0"/>
              </a:rPr>
              <a:t>Витамин </a:t>
            </a:r>
            <a:r>
              <a:rPr lang="en-US" sz="3600" dirty="0">
                <a:solidFill>
                  <a:prstClr val="black"/>
                </a:solidFill>
                <a:latin typeface="Arial Black" pitchFamily="34" charset="0"/>
              </a:rPr>
              <a:t>B1</a:t>
            </a:r>
            <a:r>
              <a:rPr lang="en-US" sz="3200" dirty="0">
                <a:solidFill>
                  <a:prstClr val="black"/>
                </a:solidFill>
                <a:latin typeface="Arial Black" pitchFamily="34" charset="0"/>
              </a:rPr>
              <a:t>(</a:t>
            </a:r>
            <a:r>
              <a:rPr lang="ru-RU" sz="3200" dirty="0">
                <a:solidFill>
                  <a:prstClr val="black"/>
                </a:solidFill>
                <a:latin typeface="Arial Black" pitchFamily="34" charset="0"/>
              </a:rPr>
              <a:t>тиамин)-</a:t>
            </a:r>
            <a:r>
              <a:rPr lang="ru-RU" sz="2800" dirty="0">
                <a:solidFill>
                  <a:prstClr val="black"/>
                </a:solidFill>
                <a:latin typeface="Arial Black" pitchFamily="34" charset="0"/>
              </a:rPr>
              <a:t>Участвует в обмене углеводов и</a:t>
            </a:r>
            <a:br>
              <a:rPr lang="ru-RU" sz="2800" dirty="0">
                <a:solidFill>
                  <a:prstClr val="black"/>
                </a:solidFill>
                <a:latin typeface="Arial Black" pitchFamily="34" charset="0"/>
              </a:rPr>
            </a:br>
            <a:r>
              <a:rPr lang="ru-RU" sz="2800" dirty="0">
                <a:solidFill>
                  <a:prstClr val="black"/>
                </a:solidFill>
                <a:latin typeface="Arial Black" pitchFamily="34" charset="0"/>
              </a:rPr>
              <a:t>обеспечении энергией нервной и</a:t>
            </a:r>
            <a:br>
              <a:rPr lang="ru-RU" sz="2800" dirty="0">
                <a:solidFill>
                  <a:prstClr val="black"/>
                </a:solidFill>
                <a:latin typeface="Arial Black" pitchFamily="34" charset="0"/>
              </a:rPr>
            </a:br>
            <a:r>
              <a:rPr lang="ru-RU" sz="2800" dirty="0">
                <a:solidFill>
                  <a:prstClr val="black"/>
                </a:solidFill>
                <a:latin typeface="Arial Black" pitchFamily="34" charset="0"/>
              </a:rPr>
              <a:t>мышечной системы (головного</a:t>
            </a:r>
            <a:br>
              <a:rPr lang="ru-RU" sz="2800" dirty="0">
                <a:solidFill>
                  <a:prstClr val="black"/>
                </a:solidFill>
                <a:latin typeface="Arial Black" pitchFamily="34" charset="0"/>
              </a:rPr>
            </a:br>
            <a:r>
              <a:rPr lang="ru-RU" sz="2800" dirty="0">
                <a:solidFill>
                  <a:prstClr val="black"/>
                </a:solidFill>
                <a:latin typeface="Arial Black" pitchFamily="34" charset="0"/>
              </a:rPr>
              <a:t>мозга, сердца и др. органов). </a:t>
            </a:r>
            <a:br>
              <a:rPr lang="ru-RU" sz="2800" dirty="0">
                <a:solidFill>
                  <a:prstClr val="black"/>
                </a:solidFill>
                <a:latin typeface="Arial Black" pitchFamily="34" charset="0"/>
              </a:rPr>
            </a:br>
            <a:r>
              <a:rPr lang="ru-RU" sz="2800" dirty="0">
                <a:solidFill>
                  <a:prstClr val="black"/>
                </a:solidFill>
                <a:latin typeface="Arial Black" pitchFamily="34" charset="0"/>
              </a:rPr>
              <a:t/>
            </a:r>
            <a:br>
              <a:rPr lang="ru-RU" sz="2800" dirty="0">
                <a:solidFill>
                  <a:prstClr val="black"/>
                </a:solidFill>
                <a:latin typeface="Arial Black" pitchFamily="34" charset="0"/>
              </a:rPr>
            </a:br>
            <a:r>
              <a:rPr lang="ru-RU" sz="2800" dirty="0">
                <a:solidFill>
                  <a:prstClr val="black"/>
                </a:solidFill>
                <a:latin typeface="Arial Black" pitchFamily="34" charset="0"/>
              </a:rPr>
              <a:t>Свинина мясная, горох, фасоль,</a:t>
            </a:r>
            <a:br>
              <a:rPr lang="ru-RU" sz="2800" dirty="0">
                <a:solidFill>
                  <a:prstClr val="black"/>
                </a:solidFill>
                <a:latin typeface="Arial Black" pitchFamily="34" charset="0"/>
              </a:rPr>
            </a:br>
            <a:r>
              <a:rPr lang="ru-RU" sz="2800" dirty="0">
                <a:solidFill>
                  <a:prstClr val="black"/>
                </a:solidFill>
                <a:latin typeface="Arial Black" pitchFamily="34" charset="0"/>
              </a:rPr>
              <a:t>крупа овсяная, гречневая,</a:t>
            </a:r>
            <a:br>
              <a:rPr lang="ru-RU" sz="2800" dirty="0">
                <a:solidFill>
                  <a:prstClr val="black"/>
                </a:solidFill>
                <a:latin typeface="Arial Black" pitchFamily="34" charset="0"/>
              </a:rPr>
            </a:br>
            <a:r>
              <a:rPr lang="ru-RU" sz="2800" dirty="0">
                <a:solidFill>
                  <a:prstClr val="black"/>
                </a:solidFill>
                <a:latin typeface="Arial Black" pitchFamily="34" charset="0"/>
              </a:rPr>
              <a:t>пшено, печень говяжья и свиная,</a:t>
            </a:r>
            <a:br>
              <a:rPr lang="ru-RU" sz="2800" dirty="0">
                <a:solidFill>
                  <a:prstClr val="black"/>
                </a:solidFill>
                <a:latin typeface="Arial Black" pitchFamily="34" charset="0"/>
              </a:rPr>
            </a:br>
            <a:r>
              <a:rPr lang="ru-RU" sz="2800" dirty="0">
                <a:solidFill>
                  <a:prstClr val="black"/>
                </a:solidFill>
                <a:latin typeface="Arial Black" pitchFamily="34" charset="0"/>
              </a:rPr>
              <a:t>сардельки свиные, колбаса</a:t>
            </a:r>
            <a:br>
              <a:rPr lang="ru-RU" sz="2800" dirty="0">
                <a:solidFill>
                  <a:prstClr val="black"/>
                </a:solidFill>
                <a:latin typeface="Arial Black" pitchFamily="34" charset="0"/>
              </a:rPr>
            </a:br>
            <a:r>
              <a:rPr lang="ru-RU" sz="2800" dirty="0">
                <a:solidFill>
                  <a:prstClr val="black"/>
                </a:solidFill>
                <a:latin typeface="Arial Black" pitchFamily="34" charset="0"/>
              </a:rPr>
              <a:t>любительская, горошек зеленый,</a:t>
            </a:r>
            <a:br>
              <a:rPr lang="ru-RU" sz="2800" dirty="0">
                <a:solidFill>
                  <a:prstClr val="black"/>
                </a:solidFill>
                <a:latin typeface="Arial Black" pitchFamily="34" charset="0"/>
              </a:rPr>
            </a:br>
            <a:r>
              <a:rPr lang="ru-RU" sz="2800" dirty="0">
                <a:solidFill>
                  <a:prstClr val="black"/>
                </a:solidFill>
                <a:latin typeface="Arial Black" pitchFamily="34" charset="0"/>
              </a:rPr>
              <a:t>хлеб из цельного зерна и муки 2-го сорта, ячневая крупа.</a:t>
            </a:r>
            <a:endParaRPr lang="ru-RU" sz="2800" dirty="0">
              <a:latin typeface="Arial Black" pitchFamily="34" charset="0"/>
            </a:endParaRPr>
          </a:p>
        </p:txBody>
      </p:sp>
    </p:spTree>
    <p:extLst>
      <p:ext uri="{BB962C8B-B14F-4D97-AF65-F5344CB8AC3E}">
        <p14:creationId xmlns:p14="http://schemas.microsoft.com/office/powerpoint/2010/main" xmlns="" val="260979099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a:xfrm>
            <a:off x="457200" y="274638"/>
            <a:ext cx="8229600" cy="6106690"/>
          </a:xfrm>
        </p:spPr>
        <p:txBody>
          <a:bodyPr>
            <a:normAutofit/>
          </a:bodyPr>
          <a:lstStyle/>
          <a:p>
            <a:r>
              <a:rPr lang="ru-RU" sz="3600" dirty="0">
                <a:latin typeface="Arial Black" pitchFamily="34" charset="0"/>
              </a:rPr>
              <a:t>Витамин </a:t>
            </a:r>
            <a:r>
              <a:rPr lang="ru-RU" sz="3600" dirty="0" smtClean="0">
                <a:latin typeface="Arial Black" pitchFamily="34" charset="0"/>
              </a:rPr>
              <a:t>В2</a:t>
            </a:r>
            <a:r>
              <a:rPr lang="ru-RU" sz="3200" dirty="0" smtClean="0">
                <a:latin typeface="Arial Black" pitchFamily="34" charset="0"/>
              </a:rPr>
              <a:t>(рибофлавин)</a:t>
            </a:r>
            <a:r>
              <a:rPr lang="ru-RU" sz="3200" dirty="0">
                <a:latin typeface="Arial Black" pitchFamily="34" charset="0"/>
              </a:rPr>
              <a:t>-</a:t>
            </a:r>
            <a:r>
              <a:rPr lang="ru-RU" sz="2800" dirty="0">
                <a:latin typeface="Arial Black" pitchFamily="34" charset="0"/>
              </a:rPr>
              <a:t>Участвует в обмене жиров и </a:t>
            </a:r>
            <a:r>
              <a:rPr lang="ru-RU" sz="2800" dirty="0" smtClean="0">
                <a:latin typeface="Arial Black" pitchFamily="34" charset="0"/>
              </a:rPr>
              <a:t>обеспечении организма энергией</a:t>
            </a:r>
            <a:r>
              <a:rPr lang="ru-RU" sz="2800" dirty="0">
                <a:latin typeface="Arial Black" pitchFamily="34" charset="0"/>
              </a:rPr>
              <a:t>. Важен для </a:t>
            </a:r>
            <a:r>
              <a:rPr lang="ru-RU" sz="2800" dirty="0" smtClean="0">
                <a:latin typeface="Arial Black" pitchFamily="34" charset="0"/>
              </a:rPr>
              <a:t>цветового зрения</a:t>
            </a:r>
            <a:r>
              <a:rPr lang="ru-RU" sz="2800" dirty="0">
                <a:latin typeface="Arial Black" pitchFamily="34" charset="0"/>
              </a:rPr>
              <a:t>. </a:t>
            </a:r>
            <a:r>
              <a:rPr lang="ru-RU" sz="2800" dirty="0" smtClean="0">
                <a:latin typeface="Arial Black" pitchFamily="34" charset="0"/>
              </a:rPr>
              <a:t/>
            </a:r>
            <a:br>
              <a:rPr lang="ru-RU" sz="2800" dirty="0" smtClean="0">
                <a:latin typeface="Arial Black" pitchFamily="34" charset="0"/>
              </a:rPr>
            </a:br>
            <a:r>
              <a:rPr lang="ru-RU" sz="2800" dirty="0" smtClean="0">
                <a:latin typeface="Arial Black" pitchFamily="34" charset="0"/>
              </a:rPr>
              <a:t/>
            </a:r>
            <a:br>
              <a:rPr lang="ru-RU" sz="2800" dirty="0" smtClean="0">
                <a:latin typeface="Arial Black" pitchFamily="34" charset="0"/>
              </a:rPr>
            </a:br>
            <a:r>
              <a:rPr lang="ru-RU" sz="2800" dirty="0" smtClean="0">
                <a:latin typeface="Arial Black" pitchFamily="34" charset="0"/>
              </a:rPr>
              <a:t>Печень </a:t>
            </a:r>
            <a:r>
              <a:rPr lang="ru-RU" sz="2800" dirty="0">
                <a:latin typeface="Arial Black" pitchFamily="34" charset="0"/>
              </a:rPr>
              <a:t>говяжья, яйца, сыр,</a:t>
            </a:r>
            <a:br>
              <a:rPr lang="ru-RU" sz="2800" dirty="0">
                <a:latin typeface="Arial Black" pitchFamily="34" charset="0"/>
              </a:rPr>
            </a:br>
            <a:r>
              <a:rPr lang="ru-RU" sz="2800" dirty="0">
                <a:latin typeface="Arial Black" pitchFamily="34" charset="0"/>
              </a:rPr>
              <a:t>скумбрия, творог, молоко и</a:t>
            </a:r>
            <a:br>
              <a:rPr lang="ru-RU" sz="2800" dirty="0">
                <a:latin typeface="Arial Black" pitchFamily="34" charset="0"/>
              </a:rPr>
            </a:br>
            <a:r>
              <a:rPr lang="ru-RU" sz="2800" dirty="0">
                <a:latin typeface="Arial Black" pitchFamily="34" charset="0"/>
              </a:rPr>
              <a:t>кисломолочные напитки,</a:t>
            </a:r>
            <a:br>
              <a:rPr lang="ru-RU" sz="2800" dirty="0">
                <a:latin typeface="Arial Black" pitchFamily="34" charset="0"/>
              </a:rPr>
            </a:br>
            <a:r>
              <a:rPr lang="ru-RU" sz="2800" dirty="0">
                <a:latin typeface="Arial Black" pitchFamily="34" charset="0"/>
              </a:rPr>
              <a:t>говядина, мясо куры, колбасы</a:t>
            </a:r>
            <a:br>
              <a:rPr lang="ru-RU" sz="2800" dirty="0">
                <a:latin typeface="Arial Black" pitchFamily="34" charset="0"/>
              </a:rPr>
            </a:br>
            <a:r>
              <a:rPr lang="ru-RU" sz="2800" dirty="0">
                <a:latin typeface="Arial Black" pitchFamily="34" charset="0"/>
              </a:rPr>
              <a:t>вареные, сельдь, треска, крупа</a:t>
            </a:r>
            <a:br>
              <a:rPr lang="ru-RU" sz="2800" dirty="0">
                <a:latin typeface="Arial Black" pitchFamily="34" charset="0"/>
              </a:rPr>
            </a:br>
            <a:r>
              <a:rPr lang="ru-RU" sz="2800" dirty="0">
                <a:latin typeface="Arial Black" pitchFamily="34" charset="0"/>
              </a:rPr>
              <a:t>гречневая, горошек зеленый,</a:t>
            </a:r>
            <a:br>
              <a:rPr lang="ru-RU" sz="2800" dirty="0">
                <a:latin typeface="Arial Black" pitchFamily="34" charset="0"/>
              </a:rPr>
            </a:br>
            <a:r>
              <a:rPr lang="ru-RU" sz="2800" dirty="0">
                <a:latin typeface="Arial Black" pitchFamily="34" charset="0"/>
              </a:rPr>
              <a:t>шпинат</a:t>
            </a:r>
          </a:p>
        </p:txBody>
      </p:sp>
    </p:spTree>
    <p:extLst>
      <p:ext uri="{BB962C8B-B14F-4D97-AF65-F5344CB8AC3E}">
        <p14:creationId xmlns:p14="http://schemas.microsoft.com/office/powerpoint/2010/main" xmlns="" val="122700472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3999" cy="6858000"/>
          </a:xfrm>
        </p:spPr>
      </p:pic>
      <p:sp>
        <p:nvSpPr>
          <p:cNvPr id="2" name="Заголовок 1"/>
          <p:cNvSpPr>
            <a:spLocks noGrp="1"/>
          </p:cNvSpPr>
          <p:nvPr>
            <p:ph type="title"/>
          </p:nvPr>
        </p:nvSpPr>
        <p:spPr>
          <a:xfrm>
            <a:off x="457200" y="274638"/>
            <a:ext cx="8229600" cy="6106690"/>
          </a:xfrm>
        </p:spPr>
        <p:txBody>
          <a:bodyPr>
            <a:normAutofit/>
          </a:bodyPr>
          <a:lstStyle/>
          <a:p>
            <a:r>
              <a:rPr lang="ru-RU" sz="3600" dirty="0">
                <a:solidFill>
                  <a:prstClr val="black"/>
                </a:solidFill>
                <a:latin typeface="Arial Black" pitchFamily="34" charset="0"/>
              </a:rPr>
              <a:t>Витамин В6</a:t>
            </a:r>
            <a:r>
              <a:rPr lang="ru-RU" sz="3200" dirty="0">
                <a:solidFill>
                  <a:prstClr val="black"/>
                </a:solidFill>
                <a:latin typeface="Arial Black" pitchFamily="34" charset="0"/>
              </a:rPr>
              <a:t>(пиридоксин)</a:t>
            </a:r>
            <a:r>
              <a:rPr lang="ru-RU" sz="2400" dirty="0">
                <a:solidFill>
                  <a:prstClr val="black"/>
                </a:solidFill>
                <a:latin typeface="Arial Black" pitchFamily="34" charset="0"/>
              </a:rPr>
              <a:t>-</a:t>
            </a:r>
            <a:br>
              <a:rPr lang="ru-RU" sz="2400" dirty="0">
                <a:solidFill>
                  <a:prstClr val="black"/>
                </a:solidFill>
                <a:latin typeface="Arial Black" pitchFamily="34" charset="0"/>
              </a:rPr>
            </a:br>
            <a:r>
              <a:rPr lang="ru-RU" sz="2700" dirty="0">
                <a:solidFill>
                  <a:prstClr val="black"/>
                </a:solidFill>
                <a:latin typeface="Arial Black" pitchFamily="34" charset="0"/>
              </a:rPr>
              <a:t>Участвует в обмене белка и аминокислот, процессах кроветворения. Важен для</a:t>
            </a:r>
            <a:br>
              <a:rPr lang="ru-RU" sz="2700" dirty="0">
                <a:solidFill>
                  <a:prstClr val="black"/>
                </a:solidFill>
                <a:latin typeface="Arial Black" pitchFamily="34" charset="0"/>
              </a:rPr>
            </a:br>
            <a:r>
              <a:rPr lang="ru-RU" sz="2700" dirty="0">
                <a:solidFill>
                  <a:prstClr val="black"/>
                </a:solidFill>
                <a:latin typeface="Arial Black" pitchFamily="34" charset="0"/>
              </a:rPr>
              <a:t>деятельности нервной системы,</a:t>
            </a:r>
            <a:br>
              <a:rPr lang="ru-RU" sz="2700" dirty="0">
                <a:solidFill>
                  <a:prstClr val="black"/>
                </a:solidFill>
                <a:latin typeface="Arial Black" pitchFamily="34" charset="0"/>
              </a:rPr>
            </a:br>
            <a:r>
              <a:rPr lang="ru-RU" sz="2700" dirty="0">
                <a:solidFill>
                  <a:prstClr val="black"/>
                </a:solidFill>
                <a:latin typeface="Arial Black" pitchFamily="34" charset="0"/>
              </a:rPr>
              <a:t>в том числе головного мозга, состояния кожных покровов, волос, ногтей, костей.</a:t>
            </a:r>
            <a:br>
              <a:rPr lang="ru-RU" sz="2700" dirty="0">
                <a:solidFill>
                  <a:prstClr val="black"/>
                </a:solidFill>
                <a:latin typeface="Arial Black" pitchFamily="34" charset="0"/>
              </a:rPr>
            </a:br>
            <a:r>
              <a:rPr lang="ru-RU" sz="2700" dirty="0">
                <a:solidFill>
                  <a:prstClr val="black"/>
                </a:solidFill>
                <a:latin typeface="Arial Black" pitchFamily="34" charset="0"/>
              </a:rPr>
              <a:t/>
            </a:r>
            <a:br>
              <a:rPr lang="ru-RU" sz="2700" dirty="0">
                <a:solidFill>
                  <a:prstClr val="black"/>
                </a:solidFill>
                <a:latin typeface="Arial Black" pitchFamily="34" charset="0"/>
              </a:rPr>
            </a:br>
            <a:r>
              <a:rPr lang="ru-RU" sz="2700" dirty="0">
                <a:solidFill>
                  <a:prstClr val="black"/>
                </a:solidFill>
                <a:latin typeface="Arial Black" pitchFamily="34" charset="0"/>
              </a:rPr>
              <a:t> Мясо животных и птиц,</a:t>
            </a:r>
            <a:br>
              <a:rPr lang="ru-RU" sz="2700" dirty="0">
                <a:solidFill>
                  <a:prstClr val="black"/>
                </a:solidFill>
                <a:latin typeface="Arial Black" pitchFamily="34" charset="0"/>
              </a:rPr>
            </a:br>
            <a:r>
              <a:rPr lang="ru-RU" sz="2700" dirty="0">
                <a:solidFill>
                  <a:prstClr val="black"/>
                </a:solidFill>
                <a:latin typeface="Arial Black" pitchFamily="34" charset="0"/>
              </a:rPr>
              <a:t>гречневая, перловая и ячневая</a:t>
            </a:r>
            <a:br>
              <a:rPr lang="ru-RU" sz="2700" dirty="0">
                <a:solidFill>
                  <a:prstClr val="black"/>
                </a:solidFill>
                <a:latin typeface="Arial Black" pitchFamily="34" charset="0"/>
              </a:rPr>
            </a:br>
            <a:r>
              <a:rPr lang="ru-RU" sz="2700" dirty="0">
                <a:solidFill>
                  <a:prstClr val="black"/>
                </a:solidFill>
                <a:latin typeface="Arial Black" pitchFamily="34" charset="0"/>
              </a:rPr>
              <a:t>крупы, пшено, фасоль, горох,</a:t>
            </a:r>
            <a:br>
              <a:rPr lang="ru-RU" sz="2700" dirty="0">
                <a:solidFill>
                  <a:prstClr val="black"/>
                </a:solidFill>
                <a:latin typeface="Arial Black" pitchFamily="34" charset="0"/>
              </a:rPr>
            </a:br>
            <a:r>
              <a:rPr lang="ru-RU" sz="2700" dirty="0">
                <a:solidFill>
                  <a:prstClr val="black"/>
                </a:solidFill>
                <a:latin typeface="Arial Black" pitchFamily="34" charset="0"/>
              </a:rPr>
              <a:t>хлеб </a:t>
            </a:r>
            <a:r>
              <a:rPr lang="ru-RU" sz="2700" dirty="0" err="1">
                <a:solidFill>
                  <a:prstClr val="black"/>
                </a:solidFill>
                <a:latin typeface="Arial Black" pitchFamily="34" charset="0"/>
              </a:rPr>
              <a:t>цельнозерновой</a:t>
            </a:r>
            <a:r>
              <a:rPr lang="ru-RU" sz="2700" dirty="0">
                <a:solidFill>
                  <a:prstClr val="black"/>
                </a:solidFill>
                <a:latin typeface="Arial Black" pitchFamily="34" charset="0"/>
              </a:rPr>
              <a:t> и из муки</a:t>
            </a:r>
            <a:br>
              <a:rPr lang="ru-RU" sz="2700" dirty="0">
                <a:solidFill>
                  <a:prstClr val="black"/>
                </a:solidFill>
                <a:latin typeface="Arial Black" pitchFamily="34" charset="0"/>
              </a:rPr>
            </a:br>
            <a:r>
              <a:rPr lang="ru-RU" sz="2700" dirty="0">
                <a:solidFill>
                  <a:prstClr val="black"/>
                </a:solidFill>
                <a:latin typeface="Arial Black" pitchFamily="34" charset="0"/>
              </a:rPr>
              <a:t>2-го сорта, картофель</a:t>
            </a:r>
            <a:endParaRPr lang="ru-RU" sz="2700" dirty="0">
              <a:latin typeface="Arial Black" pitchFamily="34" charset="0"/>
            </a:endParaRPr>
          </a:p>
        </p:txBody>
      </p:sp>
    </p:spTree>
    <p:extLst>
      <p:ext uri="{BB962C8B-B14F-4D97-AF65-F5344CB8AC3E}">
        <p14:creationId xmlns:p14="http://schemas.microsoft.com/office/powerpoint/2010/main" xmlns="" val="254705216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7999"/>
          </a:xfrm>
        </p:spPr>
      </p:pic>
      <p:sp>
        <p:nvSpPr>
          <p:cNvPr id="2" name="Заголовок 1"/>
          <p:cNvSpPr>
            <a:spLocks noGrp="1"/>
          </p:cNvSpPr>
          <p:nvPr>
            <p:ph type="title"/>
          </p:nvPr>
        </p:nvSpPr>
        <p:spPr>
          <a:xfrm>
            <a:off x="457200" y="332656"/>
            <a:ext cx="8229600" cy="5976664"/>
          </a:xfrm>
        </p:spPr>
        <p:txBody>
          <a:bodyPr>
            <a:normAutofit/>
          </a:bodyPr>
          <a:lstStyle/>
          <a:p>
            <a:r>
              <a:rPr lang="ru-RU" sz="3600" dirty="0">
                <a:latin typeface="Arial Black" pitchFamily="34" charset="0"/>
              </a:rPr>
              <a:t>Ниацин </a:t>
            </a:r>
            <a:r>
              <a:rPr lang="ru-RU" sz="3600" dirty="0" smtClean="0">
                <a:latin typeface="Arial Black" pitchFamily="34" charset="0"/>
              </a:rPr>
              <a:t>(витамин РР)</a:t>
            </a:r>
            <a:r>
              <a:rPr lang="ru-RU" sz="2400" dirty="0" smtClean="0">
                <a:latin typeface="Arial Black" pitchFamily="34" charset="0"/>
              </a:rPr>
              <a:t>-</a:t>
            </a:r>
            <a:br>
              <a:rPr lang="ru-RU" sz="2400" dirty="0" smtClean="0">
                <a:latin typeface="Arial Black" pitchFamily="34" charset="0"/>
              </a:rPr>
            </a:br>
            <a:r>
              <a:rPr lang="ru-RU" sz="2400" dirty="0" smtClean="0">
                <a:latin typeface="Arial Black" pitchFamily="34" charset="0"/>
              </a:rPr>
              <a:t>Участвует </a:t>
            </a:r>
            <a:r>
              <a:rPr lang="ru-RU" sz="2400" dirty="0">
                <a:latin typeface="Arial Black" pitchFamily="34" charset="0"/>
              </a:rPr>
              <a:t>в обмене углеводов </a:t>
            </a:r>
            <a:r>
              <a:rPr lang="ru-RU" sz="2400" dirty="0" smtClean="0">
                <a:latin typeface="Arial Black" pitchFamily="34" charset="0"/>
              </a:rPr>
              <a:t>и обеспечении организма энергией</a:t>
            </a:r>
            <a:r>
              <a:rPr lang="ru-RU" sz="2400" dirty="0">
                <a:latin typeface="Arial Black" pitchFamily="34" charset="0"/>
              </a:rPr>
              <a:t>. Важен для нервной,</a:t>
            </a:r>
            <a:br>
              <a:rPr lang="ru-RU" sz="2400" dirty="0">
                <a:latin typeface="Arial Black" pitchFamily="34" charset="0"/>
              </a:rPr>
            </a:br>
            <a:r>
              <a:rPr lang="ru-RU" sz="2400" dirty="0">
                <a:latin typeface="Arial Black" pitchFamily="34" charset="0"/>
              </a:rPr>
              <a:t>мышечной системы, </a:t>
            </a:r>
            <a:r>
              <a:rPr lang="ru-RU" sz="2400" dirty="0" smtClean="0">
                <a:latin typeface="Arial Black" pitchFamily="34" charset="0"/>
              </a:rPr>
              <a:t>состояния кожных </a:t>
            </a:r>
            <a:r>
              <a:rPr lang="ru-RU" sz="2400" dirty="0">
                <a:latin typeface="Arial Black" pitchFamily="34" charset="0"/>
              </a:rPr>
              <a:t>покровов, </a:t>
            </a:r>
            <a:r>
              <a:rPr lang="ru-RU" sz="2400" dirty="0" smtClean="0">
                <a:latin typeface="Arial Black" pitchFamily="34" charset="0"/>
              </a:rPr>
              <a:t>желудочно- кишечного </a:t>
            </a:r>
            <a:r>
              <a:rPr lang="ru-RU" sz="2400" dirty="0">
                <a:latin typeface="Arial Black" pitchFamily="34" charset="0"/>
              </a:rPr>
              <a:t>тракта</a:t>
            </a:r>
            <a:r>
              <a:rPr lang="ru-RU" sz="2400" dirty="0" smtClean="0">
                <a:latin typeface="Arial Black" pitchFamily="34" charset="0"/>
              </a:rPr>
              <a:t>. </a:t>
            </a:r>
            <a:br>
              <a:rPr lang="ru-RU" sz="2400" dirty="0" smtClean="0">
                <a:latin typeface="Arial Black" pitchFamily="34" charset="0"/>
              </a:rPr>
            </a:br>
            <a:r>
              <a:rPr lang="ru-RU" sz="2400" dirty="0">
                <a:latin typeface="Arial Black" pitchFamily="34" charset="0"/>
              </a:rPr>
              <a:t/>
            </a:r>
            <a:br>
              <a:rPr lang="ru-RU" sz="2400" dirty="0">
                <a:latin typeface="Arial Black" pitchFamily="34" charset="0"/>
              </a:rPr>
            </a:br>
            <a:r>
              <a:rPr lang="ru-RU" sz="2400" dirty="0" smtClean="0">
                <a:latin typeface="Arial Black" pitchFamily="34" charset="0"/>
              </a:rPr>
              <a:t>Говяжьи </a:t>
            </a:r>
            <a:r>
              <a:rPr lang="ru-RU" sz="2400" dirty="0">
                <a:latin typeface="Arial Black" pitchFamily="34" charset="0"/>
              </a:rPr>
              <a:t>печень и язык, </a:t>
            </a:r>
            <a:r>
              <a:rPr lang="ru-RU" sz="2400" dirty="0" smtClean="0">
                <a:latin typeface="Arial Black" pitchFamily="34" charset="0"/>
              </a:rPr>
              <a:t>мясо куры </a:t>
            </a:r>
            <a:r>
              <a:rPr lang="ru-RU" sz="2400" dirty="0">
                <a:latin typeface="Arial Black" pitchFamily="34" charset="0"/>
              </a:rPr>
              <a:t>и кролика, </a:t>
            </a:r>
            <a:r>
              <a:rPr lang="ru-RU" sz="2400" dirty="0" smtClean="0">
                <a:latin typeface="Arial Black" pitchFamily="34" charset="0"/>
              </a:rPr>
              <a:t>телятина, говядина</a:t>
            </a:r>
            <a:r>
              <a:rPr lang="ru-RU" sz="2400" dirty="0">
                <a:latin typeface="Arial Black" pitchFamily="34" charset="0"/>
              </a:rPr>
              <a:t>, баранина, крупа</a:t>
            </a:r>
            <a:br>
              <a:rPr lang="ru-RU" sz="2400" dirty="0">
                <a:latin typeface="Arial Black" pitchFamily="34" charset="0"/>
              </a:rPr>
            </a:br>
            <a:r>
              <a:rPr lang="ru-RU" sz="2400" dirty="0">
                <a:latin typeface="Arial Black" pitchFamily="34" charset="0"/>
              </a:rPr>
              <a:t>гречневая, свинина, колбасы</a:t>
            </a:r>
            <a:br>
              <a:rPr lang="ru-RU" sz="2400" dirty="0">
                <a:latin typeface="Arial Black" pitchFamily="34" charset="0"/>
              </a:rPr>
            </a:br>
            <a:r>
              <a:rPr lang="ru-RU" sz="2400" dirty="0">
                <a:latin typeface="Arial Black" pitchFamily="34" charset="0"/>
              </a:rPr>
              <a:t>вареные, треска, горох, фасоль,</a:t>
            </a:r>
            <a:br>
              <a:rPr lang="ru-RU" sz="2400" dirty="0">
                <a:latin typeface="Arial Black" pitchFamily="34" charset="0"/>
              </a:rPr>
            </a:br>
            <a:r>
              <a:rPr lang="ru-RU" sz="2400" dirty="0">
                <a:latin typeface="Arial Black" pitchFamily="34" charset="0"/>
              </a:rPr>
              <a:t>горошек зеленый, перловая и</a:t>
            </a:r>
            <a:br>
              <a:rPr lang="ru-RU" sz="2400" dirty="0">
                <a:latin typeface="Arial Black" pitchFamily="34" charset="0"/>
              </a:rPr>
            </a:br>
            <a:r>
              <a:rPr lang="ru-RU" sz="2400" dirty="0">
                <a:latin typeface="Arial Black" pitchFamily="34" charset="0"/>
              </a:rPr>
              <a:t>ячневая крупа, хлеб пшеничный</a:t>
            </a:r>
            <a:br>
              <a:rPr lang="ru-RU" sz="2400" dirty="0">
                <a:latin typeface="Arial Black" pitchFamily="34" charset="0"/>
              </a:rPr>
            </a:br>
            <a:r>
              <a:rPr lang="ru-RU" sz="2400" dirty="0">
                <a:latin typeface="Arial Black" pitchFamily="34" charset="0"/>
              </a:rPr>
              <a:t>из цельного зерна и муки 2-го</a:t>
            </a:r>
            <a:br>
              <a:rPr lang="ru-RU" sz="2400" dirty="0">
                <a:latin typeface="Arial Black" pitchFamily="34" charset="0"/>
              </a:rPr>
            </a:br>
            <a:r>
              <a:rPr lang="ru-RU" sz="2400" dirty="0">
                <a:latin typeface="Arial Black" pitchFamily="34" charset="0"/>
              </a:rPr>
              <a:t>сорта, орехи, кофе</a:t>
            </a:r>
            <a:endParaRPr lang="ru-RU" sz="3600" dirty="0">
              <a:latin typeface="Arial Black" pitchFamily="34" charset="0"/>
            </a:endParaRPr>
          </a:p>
        </p:txBody>
      </p:sp>
    </p:spTree>
    <p:extLst>
      <p:ext uri="{BB962C8B-B14F-4D97-AF65-F5344CB8AC3E}">
        <p14:creationId xmlns:p14="http://schemas.microsoft.com/office/powerpoint/2010/main" xmlns="" val="37436018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3999" cy="6858000"/>
          </a:xfrm>
        </p:spPr>
      </p:pic>
      <p:sp>
        <p:nvSpPr>
          <p:cNvPr id="2" name="Заголовок 1"/>
          <p:cNvSpPr>
            <a:spLocks noGrp="1"/>
          </p:cNvSpPr>
          <p:nvPr>
            <p:ph type="title"/>
          </p:nvPr>
        </p:nvSpPr>
        <p:spPr>
          <a:xfrm>
            <a:off x="457200" y="476672"/>
            <a:ext cx="8229600" cy="5832648"/>
          </a:xfrm>
        </p:spPr>
        <p:txBody>
          <a:bodyPr>
            <a:normAutofit/>
          </a:bodyPr>
          <a:lstStyle/>
          <a:p>
            <a:r>
              <a:rPr lang="ru-RU" sz="3600" dirty="0" smtClean="0">
                <a:latin typeface="Arial Black" pitchFamily="34" charset="0"/>
              </a:rPr>
              <a:t>Фолацин(фолиевая кислота)</a:t>
            </a:r>
            <a:r>
              <a:rPr lang="ru-RU" sz="2400" dirty="0">
                <a:latin typeface="Arial Black" pitchFamily="34" charset="0"/>
              </a:rPr>
              <a:t>-</a:t>
            </a:r>
            <a:r>
              <a:rPr lang="ru-RU" sz="2800" dirty="0">
                <a:latin typeface="Arial Black" pitchFamily="34" charset="0"/>
              </a:rPr>
              <a:t>Необходим для деления клеток</a:t>
            </a:r>
            <a:br>
              <a:rPr lang="ru-RU" sz="2800" dirty="0">
                <a:latin typeface="Arial Black" pitchFamily="34" charset="0"/>
              </a:rPr>
            </a:br>
            <a:r>
              <a:rPr lang="ru-RU" sz="2800" dirty="0">
                <a:latin typeface="Arial Black" pitchFamily="34" charset="0"/>
              </a:rPr>
              <a:t>роста и развития всех органов </a:t>
            </a:r>
            <a:r>
              <a:rPr lang="ru-RU" sz="2800" dirty="0" smtClean="0">
                <a:latin typeface="Arial Black" pitchFamily="34" charset="0"/>
              </a:rPr>
              <a:t>и тканей</a:t>
            </a:r>
            <a:r>
              <a:rPr lang="ru-RU" sz="2800" dirty="0">
                <a:latin typeface="Arial Black" pitchFamily="34" charset="0"/>
              </a:rPr>
              <a:t>, нормального </a:t>
            </a:r>
            <a:r>
              <a:rPr lang="ru-RU" sz="2800" dirty="0" smtClean="0">
                <a:latin typeface="Arial Black" pitchFamily="34" charset="0"/>
              </a:rPr>
              <a:t>развития зародыша </a:t>
            </a:r>
            <a:r>
              <a:rPr lang="ru-RU" sz="2800" dirty="0">
                <a:latin typeface="Arial Black" pitchFamily="34" charset="0"/>
              </a:rPr>
              <a:t>и плода, </a:t>
            </a:r>
            <a:r>
              <a:rPr lang="ru-RU" sz="2800" dirty="0" smtClean="0">
                <a:latin typeface="Arial Black" pitchFamily="34" charset="0"/>
              </a:rPr>
              <a:t>процессов кроветворения</a:t>
            </a:r>
            <a:r>
              <a:rPr lang="ru-RU" sz="2800" dirty="0">
                <a:latin typeface="Arial Black" pitchFamily="34" charset="0"/>
              </a:rPr>
              <a:t>. </a:t>
            </a:r>
            <a:r>
              <a:rPr lang="ru-RU" sz="2800" dirty="0" smtClean="0">
                <a:latin typeface="Arial Black" pitchFamily="34" charset="0"/>
              </a:rPr>
              <a:t/>
            </a:r>
            <a:br>
              <a:rPr lang="ru-RU" sz="2800" dirty="0" smtClean="0">
                <a:latin typeface="Arial Black" pitchFamily="34" charset="0"/>
              </a:rPr>
            </a:br>
            <a:r>
              <a:rPr lang="ru-RU" sz="2800" dirty="0" smtClean="0">
                <a:latin typeface="Arial Black" pitchFamily="34" charset="0"/>
              </a:rPr>
              <a:t/>
            </a:r>
            <a:br>
              <a:rPr lang="ru-RU" sz="2800" dirty="0" smtClean="0">
                <a:latin typeface="Arial Black" pitchFamily="34" charset="0"/>
              </a:rPr>
            </a:br>
            <a:r>
              <a:rPr lang="ru-RU" sz="2800" dirty="0" smtClean="0">
                <a:latin typeface="Arial Black" pitchFamily="34" charset="0"/>
              </a:rPr>
              <a:t>Печень</a:t>
            </a:r>
            <a:r>
              <a:rPr lang="ru-RU" sz="2800" dirty="0">
                <a:latin typeface="Arial Black" pitchFamily="34" charset="0"/>
              </a:rPr>
              <a:t>, а также </a:t>
            </a:r>
            <a:r>
              <a:rPr lang="ru-RU" sz="2800" dirty="0" smtClean="0">
                <a:latin typeface="Arial Black" pitchFamily="34" charset="0"/>
              </a:rPr>
              <a:t>зелень петрушки</a:t>
            </a:r>
            <a:r>
              <a:rPr lang="ru-RU" sz="2800" dirty="0">
                <a:latin typeface="Arial Black" pitchFamily="34" charset="0"/>
              </a:rPr>
              <a:t>, шпинат, </a:t>
            </a:r>
            <a:r>
              <a:rPr lang="ru-RU" sz="2800" dirty="0" smtClean="0">
                <a:latin typeface="Arial Black" pitchFamily="34" charset="0"/>
              </a:rPr>
              <a:t>салат, фасоль</a:t>
            </a:r>
            <a:r>
              <a:rPr lang="ru-RU" sz="2800" dirty="0">
                <a:latin typeface="Arial Black" pitchFamily="34" charset="0"/>
              </a:rPr>
              <a:t>, хлеб, крупы, </a:t>
            </a:r>
            <a:r>
              <a:rPr lang="ru-RU" sz="2800" dirty="0" smtClean="0">
                <a:latin typeface="Arial Black" pitchFamily="34" charset="0"/>
              </a:rPr>
              <a:t>творог, яичный </a:t>
            </a:r>
            <a:r>
              <a:rPr lang="ru-RU" sz="2800" dirty="0">
                <a:latin typeface="Arial Black" pitchFamily="34" charset="0"/>
              </a:rPr>
              <a:t>желток, цветная </a:t>
            </a:r>
            <a:r>
              <a:rPr lang="ru-RU" sz="2800" dirty="0" smtClean="0">
                <a:latin typeface="Arial Black" pitchFamily="34" charset="0"/>
              </a:rPr>
              <a:t>капуста, зеленый </a:t>
            </a:r>
            <a:r>
              <a:rPr lang="ru-RU" sz="2800" dirty="0">
                <a:latin typeface="Arial Black" pitchFamily="34" charset="0"/>
              </a:rPr>
              <a:t>горошек</a:t>
            </a:r>
          </a:p>
        </p:txBody>
      </p:sp>
    </p:spTree>
    <p:extLst>
      <p:ext uri="{BB962C8B-B14F-4D97-AF65-F5344CB8AC3E}">
        <p14:creationId xmlns:p14="http://schemas.microsoft.com/office/powerpoint/2010/main" xmlns="" val="377676193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44B6D9F-220B-468D-A2B7-93CA47EC9C3D}"/>
</file>

<file path=customXml/itemProps2.xml><?xml version="1.0" encoding="utf-8"?>
<ds:datastoreItem xmlns:ds="http://schemas.openxmlformats.org/officeDocument/2006/customXml" ds:itemID="{41EED891-F242-4A48-A677-CA53FA4D476F}"/>
</file>

<file path=customXml/itemProps3.xml><?xml version="1.0" encoding="utf-8"?>
<ds:datastoreItem xmlns:ds="http://schemas.openxmlformats.org/officeDocument/2006/customXml" ds:itemID="{42013DB6-10ED-4D42-895D-FA14C29613F4}"/>
</file>

<file path=docProps/app.xml><?xml version="1.0" encoding="utf-8"?>
<Properties xmlns="http://schemas.openxmlformats.org/officeDocument/2006/extended-properties" xmlns:vt="http://schemas.openxmlformats.org/officeDocument/2006/docPropsVTypes">
  <TotalTime>109</TotalTime>
  <Words>144</Words>
  <Application>Microsoft Office PowerPoint</Application>
  <PresentationFormat>Экран (4:3)</PresentationFormat>
  <Paragraphs>16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Витамины</vt:lpstr>
      <vt:lpstr>Витамины - органические соединения, которые требуются организму в малых количествах, но не могут быть им произведены. Не содержат калорий и не могут быть использованы как топливо, однако они выполняют функцию регуляторов обмена веществ, которые управляют процессами синтеза энергии, роста, восстановления тканей.    Сегодня известно тринадцать витаминов. Каждый из этих витаминов выполняет определенную функцию в организме, а также сложными путями взаимодействуют с другими пищевыми веществами. </vt:lpstr>
      <vt:lpstr>Витамины делятся на две группы: водорастворимые и жирорастворимые. К жирорастворимым относятся витамины A, D, Е и К. Они откладываются в жировых тканях организма, в основном в печени. Прием жирорастворимых витаминов, особенно витамина D, в количествах, превышающих потребности организма в течение длительного периода времени может привести к тяжелым токсическим явлениям.</vt:lpstr>
      <vt:lpstr>Витамин С - Поддерживает в здоровом состоянии кровеносные сосуды, кожу и костную ткань; стимулирует защитные силы организма; способствует обезвреживанию и выведению вредных веществ, улучшает усвоение железа.   Свежие овощи, фрукты и ягоды(картофель, все виды капусты, шиповник, облепиха, перец сладкий красный и зеленый, смородина черная, петрушка, укроп, цитрусовые и др.)</vt:lpstr>
      <vt:lpstr>Витамин B1(тиамин)-Участвует в обмене углеводов и обеспечении энергией нервной и мышечной системы (головного мозга, сердца и др. органов).   Свинина мясная, горох, фасоль, крупа овсяная, гречневая, пшено, печень говяжья и свиная, сардельки свиные, колбаса любительская, горошек зеленый, хлеб из цельного зерна и муки 2-го сорта, ячневая крупа.</vt:lpstr>
      <vt:lpstr>Витамин В2(рибофлавин)-Участвует в обмене жиров и обеспечении организма энергией. Важен для цветового зрения.   Печень говяжья, яйца, сыр, скумбрия, творог, молоко и кисломолочные напитки, говядина, мясо куры, колбасы вареные, сельдь, треска, крупа гречневая, горошек зеленый, шпинат</vt:lpstr>
      <vt:lpstr>Витамин В6(пиридоксин)- Участвует в обмене белка и аминокислот, процессах кроветворения. Важен для деятельности нервной системы, в том числе головного мозга, состояния кожных покровов, волос, ногтей, костей.   Мясо животных и птиц, гречневая, перловая и ячневая крупы, пшено, фасоль, горох, хлеб цельнозерновой и из муки 2-го сорта, картофель</vt:lpstr>
      <vt:lpstr>Ниацин (витамин РР)- Участвует в обмене углеводов и обеспечении организма энергией. Важен для нервной, мышечной системы, состояния кожных покровов, желудочно- кишечного тракта.   Говяжьи печень и язык, мясо куры и кролика, телятина, говядина, баранина, крупа гречневая, свинина, колбасы вареные, треска, горох, фасоль, горошек зеленый, перловая и ячневая крупа, хлеб пшеничный из цельного зерна и муки 2-го сорта, орехи, кофе</vt:lpstr>
      <vt:lpstr>Фолацин(фолиевая кислота)-Необходим для деления клеток роста и развития всех органов и тканей, нормального развития зародыша и плода, процессов кроветворения.   Печень, а также зелень петрушки, шпинат, салат, фасоль, хлеб, крупы, творог, яичный желток, цветная капуста, зеленый горошек</vt:lpstr>
      <vt:lpstr>Витамин B12(кобаламин)-Необходим для кроветворения и нормального развития нервных волокон.  Животные продукты, особенно печень, мясо, рыба, сыр, яичный желток.</vt:lpstr>
      <vt:lpstr>Витамин А-Обеспечивает восприятие света глазом. Необходим для нормального развития и поддержания в здоровом состоянии слизистых оболочек желудочно-кишечного тракта, органов дыхания, выделения и других.  Поддерживает в активном состоянии иммунитет.   Печень говяжья, свиная и тресковая, масло сливочное, яичный желток, икра кетовая. В растительных продуктах содержится бета-каротин: облепиха, морковь красная, шпинат, перец красный, лук зеленый, щавель, абрикосы,тыква, томаты и др.</vt:lpstr>
      <vt:lpstr>Витамин D- Необходим для усвоения организмом кальция и фосфора, роста и развития костей и зубов.   Печень рыб, жирная рыба (сельдь, кета, скумбрия и др.); икра, яйца, молочные жиры. Образуется в коже под действием ультрафиолетовых лучей.</vt:lpstr>
      <vt:lpstr>Витамин E- Защищает клетки и ткани организма от повреждающего действия активных форм кислорода, физического и эмоционального напряжения(стресса).   Растительные масла, зерновые, бобовые продукты, орехи и семена подсолнечника.</vt:lpstr>
      <vt:lpstr>Витамин К-  Участвует в свертывании крови и обмене веществ костной ткани.   Цветная и белокочанная капуста, шпинат, щавель, тыква, печень, картофель, томаты, морковь, свекла и другие овощи, яйца</vt:lpstr>
      <vt:lpstr>Потребление витаминов в дозах, превышающих верхний допустимый уровень потребления, может быть опасно для здоровья. Потребление больших доз витаминов  может привести к серьезным побочным эффектам, а также нарушить тонкий баланс этих нутриентов в организме.</vt:lpstr>
      <vt:lpstr>Презентация по валеологии.   Выполнила студентка ФК-41   Тулупова Светлана</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Витамины</dc:title>
  <dc:creator>Asus</dc:creator>
  <cp:lastModifiedBy>mkozhedub</cp:lastModifiedBy>
  <cp:revision>12</cp:revision>
  <dcterms:created xsi:type="dcterms:W3CDTF">2013-05-04T15:31:58Z</dcterms:created>
  <dcterms:modified xsi:type="dcterms:W3CDTF">2013-06-05T08:53:51Z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