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32F79-0928-454B-BD35-1C4641C57434}" type="datetimeFigureOut">
              <a:rPr lang="ru-RU" smtClean="0"/>
              <a:pPr/>
              <a:t>19.02.2010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FEE11D-8EEA-400D-9B69-50BAAE09369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2F79-0928-454B-BD35-1C4641C57434}" type="datetimeFigureOut">
              <a:rPr lang="ru-RU" smtClean="0"/>
              <a:pPr/>
              <a:t>19.02.2010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E11D-8EEA-400D-9B69-50BAAE09369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2F79-0928-454B-BD35-1C4641C57434}" type="datetimeFigureOut">
              <a:rPr lang="ru-RU" smtClean="0"/>
              <a:pPr/>
              <a:t>19.02.2010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E11D-8EEA-400D-9B69-50BAAE09369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2F79-0928-454B-BD35-1C4641C57434}" type="datetimeFigureOut">
              <a:rPr lang="ru-RU" smtClean="0"/>
              <a:pPr/>
              <a:t>19.02.2010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E11D-8EEA-400D-9B69-50BAAE0936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2F79-0928-454B-BD35-1C4641C57434}" type="datetimeFigureOut">
              <a:rPr lang="ru-RU" smtClean="0"/>
              <a:pPr/>
              <a:t>19.02.2010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E11D-8EEA-400D-9B69-50BAAE093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2F79-0928-454B-BD35-1C4641C57434}" type="datetimeFigureOut">
              <a:rPr lang="ru-RU" smtClean="0"/>
              <a:pPr/>
              <a:t>19.02.2010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E11D-8EEA-400D-9B69-50BAAE0936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2F79-0928-454B-BD35-1C4641C57434}" type="datetimeFigureOut">
              <a:rPr lang="ru-RU" smtClean="0"/>
              <a:pPr/>
              <a:t>19.02.2010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E11D-8EEA-400D-9B69-50BAAE09369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2F79-0928-454B-BD35-1C4641C57434}" type="datetimeFigureOut">
              <a:rPr lang="ru-RU" smtClean="0"/>
              <a:pPr/>
              <a:t>19.02.2010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E11D-8EEA-400D-9B69-50BAAE09369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2F79-0928-454B-BD35-1C4641C57434}" type="datetimeFigureOut">
              <a:rPr lang="ru-RU" smtClean="0"/>
              <a:pPr/>
              <a:t>19.02.2010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E11D-8EEA-400D-9B69-50BAAE093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2F79-0928-454B-BD35-1C4641C57434}" type="datetimeFigureOut">
              <a:rPr lang="ru-RU" smtClean="0"/>
              <a:pPr/>
              <a:t>19.02.2010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E11D-8EEA-400D-9B69-50BAAE093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2F79-0928-454B-BD35-1C4641C57434}" type="datetimeFigureOut">
              <a:rPr lang="ru-RU" smtClean="0"/>
              <a:pPr/>
              <a:t>19.02.2010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E11D-8EEA-400D-9B69-50BAAE093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8632F79-0928-454B-BD35-1C4641C57434}" type="datetimeFigureOut">
              <a:rPr lang="ru-RU" smtClean="0"/>
              <a:pPr/>
              <a:t>19.02.2010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8FEE11D-8EEA-400D-9B69-50BAAE093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ОСНОВЫ МЕНЕДЖМЕНТА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Рисунок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23902" y="3068960"/>
            <a:ext cx="4696197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4934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248347"/>
            <a:ext cx="8208913" cy="4060973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ДОПОЛНИТЕЛЬНОСТЬ - этот </a:t>
            </a:r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принцип предполагает сосуществование и </a:t>
            </a:r>
            <a:r>
              <a:rPr lang="ru-RU" sz="2800" b="1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взаимодополняемость</a:t>
            </a:r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различных начал: организованного и стихийного, закономерного и случайного и т.д.</a:t>
            </a:r>
          </a:p>
          <a:p>
            <a:pPr algn="just"/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САМОРЕГУЛИРОВАНИЕ этот принцип предполагает стремление системы к самосохранению, противостояние внешним возмущающим воздействиям.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80920" cy="1054250"/>
          </a:xfrm>
        </p:spPr>
        <p:txBody>
          <a:bodyPr/>
          <a:lstStyle/>
          <a:p>
            <a:r>
              <a:rPr lang="ru-RU" dirty="0" smtClean="0"/>
              <a:t>Общие принципы </a:t>
            </a:r>
            <a:r>
              <a:rPr lang="ru-RU" dirty="0"/>
              <a:t>менеджмента</a:t>
            </a:r>
          </a:p>
        </p:txBody>
      </p:sp>
    </p:spTree>
    <p:extLst>
      <p:ext uri="{BB962C8B-B14F-4D97-AF65-F5344CB8AC3E}">
        <p14:creationId xmlns:p14="http://schemas.microsoft.com/office/powerpoint/2010/main" xmlns="" val="287009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248347"/>
            <a:ext cx="8208913" cy="406097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ПРИНЦИП ОБРАТНОЙ СВЯЗИ этот принцип предполагает необходимость для субъекта управления регулярно получать информацию о результатах своей деятельности, о реакции непосредственных исполнителей и тех, на кого направлена эта деятельность, на эту деятельность. В </a:t>
            </a:r>
            <a:r>
              <a:rPr lang="ru-RU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результате субъект </a:t>
            </a:r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управления получает возможность корректировочных действий на основе достоверной информации.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80920" cy="1054250"/>
          </a:xfrm>
        </p:spPr>
        <p:txBody>
          <a:bodyPr/>
          <a:lstStyle/>
          <a:p>
            <a:r>
              <a:rPr lang="ru-RU" dirty="0" smtClean="0"/>
              <a:t>Общие принципы </a:t>
            </a:r>
            <a:r>
              <a:rPr lang="ru-RU" dirty="0"/>
              <a:t>менеджмента</a:t>
            </a:r>
          </a:p>
        </p:txBody>
      </p:sp>
    </p:spTree>
    <p:extLst>
      <p:ext uri="{BB962C8B-B14F-4D97-AF65-F5344CB8AC3E}">
        <p14:creationId xmlns:p14="http://schemas.microsoft.com/office/powerpoint/2010/main" xmlns="" val="376680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248347"/>
            <a:ext cx="8208913" cy="4060973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Представляют </a:t>
            </a:r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собой важнейшие требования, которые применяются при анализе и управлении определенными организациями или сферами деятельности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80920" cy="1054250"/>
          </a:xfrm>
        </p:spPr>
        <p:txBody>
          <a:bodyPr/>
          <a:lstStyle/>
          <a:p>
            <a:r>
              <a:rPr lang="ru-RU" dirty="0" smtClean="0"/>
              <a:t>Частные принципы </a:t>
            </a:r>
            <a:r>
              <a:rPr lang="ru-RU" dirty="0"/>
              <a:t>менеджмента</a:t>
            </a:r>
          </a:p>
        </p:txBody>
      </p:sp>
    </p:spTree>
    <p:extLst>
      <p:ext uri="{BB962C8B-B14F-4D97-AF65-F5344CB8AC3E}">
        <p14:creationId xmlns:p14="http://schemas.microsoft.com/office/powerpoint/2010/main" xmlns="" val="51594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248347"/>
            <a:ext cx="8208913" cy="406097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ПРИНЦИПЫ, ИЗЛОЖЕННЫЕ В ЗАКОНОДАТЕЛЬНЫХ АКТАХ,</a:t>
            </a:r>
          </a:p>
          <a:p>
            <a:pPr algn="just"/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например:  семейный кодекс РБ декларирует принципы </a:t>
            </a:r>
            <a:r>
              <a:rPr lang="ru-RU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добровольности брачного </a:t>
            </a:r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союза мужчины и женщины, равенства прав супругов в семье,</a:t>
            </a:r>
          </a:p>
          <a:p>
            <a:pPr algn="just"/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разрешения внутрисемейных вопросов по взаимному согласию, </a:t>
            </a:r>
            <a:r>
              <a:rPr lang="ru-RU" sz="28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приоритетасемейного</a:t>
            </a:r>
            <a:r>
              <a:rPr lang="ru-RU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воспитания детей, заботы об их благосостоянии и развитии,</a:t>
            </a:r>
          </a:p>
          <a:p>
            <a:pPr algn="just"/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обеспечения приоритетной защиты прав и интересов несовершеннолетних </a:t>
            </a:r>
            <a:r>
              <a:rPr lang="ru-RU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нетрудоспособных </a:t>
            </a:r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членов семьи;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80920" cy="1054250"/>
          </a:xfrm>
        </p:spPr>
        <p:txBody>
          <a:bodyPr/>
          <a:lstStyle/>
          <a:p>
            <a:r>
              <a:rPr lang="ru-RU" dirty="0" smtClean="0"/>
              <a:t>Частные принципы </a:t>
            </a:r>
            <a:r>
              <a:rPr lang="ru-RU" dirty="0"/>
              <a:t>менеджмента</a:t>
            </a:r>
          </a:p>
        </p:txBody>
      </p:sp>
    </p:spTree>
    <p:extLst>
      <p:ext uri="{BB962C8B-B14F-4D97-AF65-F5344CB8AC3E}">
        <p14:creationId xmlns:p14="http://schemas.microsoft.com/office/powerpoint/2010/main" xmlns="" val="94297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248347"/>
            <a:ext cx="8208913" cy="406097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ПРИНЦИПЫ УПРАВЛЕНИЯ ОТДЕЛЬНЫМИ </a:t>
            </a:r>
            <a:r>
              <a:rPr lang="ru-RU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ОРГАНИЗАЦИОННЫМИ СТРУКТУРАМИ</a:t>
            </a:r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например: </a:t>
            </a:r>
            <a:endParaRPr lang="ru-RU" sz="28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/>
            <a:r>
              <a:rPr lang="ru-RU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"</a:t>
            </a:r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Положение о службе в органах внутренних </a:t>
            </a:r>
            <a:r>
              <a:rPr lang="ru-RU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дел РБ</a:t>
            </a:r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" декларирует принципы законности, уважения и соблюдения прав и </a:t>
            </a:r>
            <a:r>
              <a:rPr lang="ru-RU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свобод личности   </a:t>
            </a:r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  гражданина,   гуманизма,   гласности,   подконтрольности   </a:t>
            </a:r>
            <a:r>
              <a:rPr lang="ru-RU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подотчетности </a:t>
            </a:r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сотрудников органов внутренних дел соответствующим </a:t>
            </a:r>
            <a:r>
              <a:rPr lang="ru-RU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органам государственной </a:t>
            </a:r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власти и управления, соблюдения служебной дисциплины,</a:t>
            </a:r>
          </a:p>
          <a:p>
            <a:pPr algn="just"/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справедливого вознаграждения за труд, продвижения по службе по </a:t>
            </a:r>
            <a:r>
              <a:rPr lang="ru-RU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результатам труда</a:t>
            </a:r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с учетом способностей и квалификации.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80920" cy="1054250"/>
          </a:xfrm>
        </p:spPr>
        <p:txBody>
          <a:bodyPr/>
          <a:lstStyle/>
          <a:p>
            <a:r>
              <a:rPr lang="ru-RU" dirty="0" smtClean="0"/>
              <a:t>Частные принципы </a:t>
            </a:r>
            <a:r>
              <a:rPr lang="ru-RU" dirty="0"/>
              <a:t>менеджмента</a:t>
            </a:r>
          </a:p>
        </p:txBody>
      </p:sp>
    </p:spTree>
    <p:extLst>
      <p:ext uri="{BB962C8B-B14F-4D97-AF65-F5344CB8AC3E}">
        <p14:creationId xmlns:p14="http://schemas.microsoft.com/office/powerpoint/2010/main" xmlns="" val="100900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248347"/>
            <a:ext cx="8208913" cy="406097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ПРИНЦИПЫ Д. КАРНЕГИ, например: 12 правил, соблюдение которых позволяет склонить людей к вашей точке </a:t>
            </a:r>
            <a:r>
              <a:rPr lang="ru-RU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зрения - </a:t>
            </a:r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участвовать в спорах, проявлять уважение к мнению собеседника, быстро и решительно признавать свою неправоту, разрешить говорить своему собеседнику, сочувственно относиться к мыслям и желаниям других, драматизировать свои идеи, взывать к благородным мотивам и т.д.;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80920" cy="1054250"/>
          </a:xfrm>
        </p:spPr>
        <p:txBody>
          <a:bodyPr/>
          <a:lstStyle/>
          <a:p>
            <a:r>
              <a:rPr lang="ru-RU" dirty="0" smtClean="0"/>
              <a:t>Частные принципы </a:t>
            </a:r>
            <a:r>
              <a:rPr lang="ru-RU" dirty="0"/>
              <a:t>менеджмента</a:t>
            </a:r>
          </a:p>
        </p:txBody>
      </p:sp>
    </p:spTree>
    <p:extLst>
      <p:ext uri="{BB962C8B-B14F-4D97-AF65-F5344CB8AC3E}">
        <p14:creationId xmlns:p14="http://schemas.microsoft.com/office/powerpoint/2010/main" xmlns="" val="104268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248347"/>
            <a:ext cx="8208913" cy="4060973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12 ПРИНЦИПОВ ПРОИЗВОДИТЕЛЬНОСТИ ТРУДА Г. ЭМЕРСОНА:</a:t>
            </a:r>
          </a:p>
          <a:p>
            <a:pPr algn="just"/>
            <a:r>
              <a:rPr lang="ru-RU" sz="2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отчетливо поставленные цели, здравый смысл, компетентная </a:t>
            </a:r>
            <a:r>
              <a:rPr lang="ru-RU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консультация, дисциплина</a:t>
            </a:r>
            <a:r>
              <a:rPr lang="ru-RU" sz="2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  справедливое   отношение   к  персоналу,   вознаграждение  </a:t>
            </a:r>
            <a:r>
              <a:rPr lang="ru-RU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производительность </a:t>
            </a:r>
            <a:r>
              <a:rPr lang="ru-RU" sz="2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т.д. - эти принципы сформулированы в 1912 году. </a:t>
            </a:r>
            <a:endParaRPr lang="ru-RU" sz="20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/>
            <a:r>
              <a:rPr lang="ru-RU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Кроме этих </a:t>
            </a:r>
            <a:r>
              <a:rPr lang="ru-RU" sz="2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принципов американский менеджер </a:t>
            </a:r>
            <a:r>
              <a:rPr lang="ru-RU" sz="2000" b="1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Эмерсон</a:t>
            </a:r>
            <a:r>
              <a:rPr lang="ru-RU" sz="2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ввел ряд </a:t>
            </a:r>
            <a:r>
              <a:rPr lang="ru-RU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фундаментальных положений </a:t>
            </a:r>
            <a:r>
              <a:rPr lang="ru-RU" sz="2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менеджмента: подчиненный существует для того, чтобы </a:t>
            </a:r>
            <a:r>
              <a:rPr lang="ru-RU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расширять и </a:t>
            </a:r>
            <a:r>
              <a:rPr lang="ru-RU" sz="2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продолжать личность начальника; начальник существует для того, </a:t>
            </a:r>
            <a:r>
              <a:rPr lang="ru-RU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чтобы делать </a:t>
            </a:r>
            <a:r>
              <a:rPr lang="ru-RU" sz="2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производительной работу подчиненного; каждая высшая </a:t>
            </a:r>
            <a:r>
              <a:rPr lang="ru-RU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ступень управления </a:t>
            </a:r>
            <a:r>
              <a:rPr lang="ru-RU" sz="2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существует не для удовольствия тех, кто стоит выше, а </a:t>
            </a:r>
            <a:r>
              <a:rPr lang="ru-RU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для обслуживания </a:t>
            </a:r>
            <a:r>
              <a:rPr lang="ru-RU" sz="2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тех, кто работает ниже.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80920" cy="1054250"/>
          </a:xfrm>
        </p:spPr>
        <p:txBody>
          <a:bodyPr/>
          <a:lstStyle/>
          <a:p>
            <a:r>
              <a:rPr lang="ru-RU" dirty="0" smtClean="0"/>
              <a:t>Частные принципы </a:t>
            </a:r>
            <a:r>
              <a:rPr lang="ru-RU" dirty="0"/>
              <a:t>менеджмента</a:t>
            </a:r>
          </a:p>
        </p:txBody>
      </p:sp>
    </p:spTree>
    <p:extLst>
      <p:ext uri="{BB962C8B-B14F-4D97-AF65-F5344CB8AC3E}">
        <p14:creationId xmlns:p14="http://schemas.microsoft.com/office/powerpoint/2010/main" xmlns="" val="154511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248347"/>
            <a:ext cx="8208913" cy="4060973"/>
          </a:xfrm>
        </p:spPr>
        <p:txBody>
          <a:bodyPr>
            <a:noAutofit/>
          </a:bodyPr>
          <a:lstStyle/>
          <a:p>
            <a:pPr algn="just"/>
            <a:r>
              <a:rPr lang="ru-RU" sz="36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Представляют </a:t>
            </a:r>
            <a:r>
              <a:rPr lang="ru-RU" sz="36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собой важнейшие требования, которые обеспечивают эффективность административно-исполнительской деятельности.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80920" cy="1054250"/>
          </a:xfrm>
        </p:spPr>
        <p:txBody>
          <a:bodyPr/>
          <a:lstStyle/>
          <a:p>
            <a:r>
              <a:rPr lang="ru-RU" sz="4000" dirty="0" smtClean="0"/>
              <a:t>Организационно-распорядительные принципы </a:t>
            </a:r>
            <a:r>
              <a:rPr lang="ru-RU" sz="4000" dirty="0"/>
              <a:t>менеджмента</a:t>
            </a:r>
          </a:p>
        </p:txBody>
      </p:sp>
    </p:spTree>
    <p:extLst>
      <p:ext uri="{BB962C8B-B14F-4D97-AF65-F5344CB8AC3E}">
        <p14:creationId xmlns:p14="http://schemas.microsoft.com/office/powerpoint/2010/main" xmlns="" val="240018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248347"/>
            <a:ext cx="8208913" cy="406097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Административные принципы были сформулированы А. </a:t>
            </a:r>
            <a:r>
              <a:rPr lang="ru-RU" sz="2800" b="1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Файолем</a:t>
            </a:r>
            <a:endParaRPr lang="ru-RU" sz="28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/>
            <a:r>
              <a:rPr lang="ru-RU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РАЗДЕЛЕНИЕ </a:t>
            </a:r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ТРУДА (специализация любого вида труда);</a:t>
            </a:r>
          </a:p>
          <a:p>
            <a:pPr algn="just"/>
            <a:r>
              <a:rPr lang="ru-RU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ВЛАСТЬ </a:t>
            </a:r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ОТВЕТСТВЕННОСТЬ (объемы прав и ответственности </a:t>
            </a:r>
            <a:r>
              <a:rPr lang="ru-RU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рамках </a:t>
            </a:r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должностных инструкций должны совпадать);</a:t>
            </a:r>
          </a:p>
          <a:p>
            <a:pPr algn="just"/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ДИСЦИПЛИНА </a:t>
            </a:r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(уважение и обязательное соблюдение </a:t>
            </a:r>
            <a:r>
              <a:rPr lang="ru-RU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трудовых соглашений</a:t>
            </a:r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а наиболее действенным средством воздействия является </a:t>
            </a:r>
            <a:r>
              <a:rPr lang="ru-RU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личный пример </a:t>
            </a:r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руководителя);</a:t>
            </a:r>
          </a:p>
          <a:p>
            <a:pPr algn="just"/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ЕДИНОНАЧАЛИЕ (единство точки зрения руководства, единство действия, единство распорядительства);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80920" cy="1054250"/>
          </a:xfrm>
        </p:spPr>
        <p:txBody>
          <a:bodyPr/>
          <a:lstStyle/>
          <a:p>
            <a:r>
              <a:rPr lang="ru-RU" sz="4000" dirty="0"/>
              <a:t>Организационно-распорядительные принципы менеджмента</a:t>
            </a:r>
          </a:p>
        </p:txBody>
      </p:sp>
    </p:spTree>
    <p:extLst>
      <p:ext uri="{BB962C8B-B14F-4D97-AF65-F5344CB8AC3E}">
        <p14:creationId xmlns:p14="http://schemas.microsoft.com/office/powerpoint/2010/main" xmlns="" val="201269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248347"/>
            <a:ext cx="8208913" cy="406097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ПОДЧИНЕНИЕ </a:t>
            </a:r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ЧАСТНЫХ ИНТЕРЕСОВ ОБЩИМ (</a:t>
            </a:r>
            <a:r>
              <a:rPr lang="ru-RU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приоритетность общих </a:t>
            </a:r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интересов обусловливается тем, что они символизируют </a:t>
            </a:r>
            <a:r>
              <a:rPr lang="ru-RU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общественно значимые </a:t>
            </a:r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интересы);</a:t>
            </a:r>
          </a:p>
          <a:p>
            <a:pPr algn="just"/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ВОЗНАГРАЖДЕНИЕ (справедливость методов стимулирования труда, ориентированных на максимально возможное удовлетворение сотрудников и руководителей);</a:t>
            </a:r>
          </a:p>
          <a:p>
            <a:pPr algn="just"/>
            <a:r>
              <a:rPr lang="ru-RU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ПОРЯДОК </a:t>
            </a:r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(логистика управленческих действий и процессов)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80920" cy="1054250"/>
          </a:xfrm>
        </p:spPr>
        <p:txBody>
          <a:bodyPr/>
          <a:lstStyle/>
          <a:p>
            <a:r>
              <a:rPr lang="ru-RU" sz="4000" dirty="0"/>
              <a:t>Организационно-распорядительные принципы менеджмента</a:t>
            </a:r>
          </a:p>
        </p:txBody>
      </p:sp>
    </p:spTree>
    <p:extLst>
      <p:ext uri="{BB962C8B-B14F-4D97-AF65-F5344CB8AC3E}">
        <p14:creationId xmlns:p14="http://schemas.microsoft.com/office/powerpoint/2010/main" xmlns="" val="289570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Понятие «менеджмент» происходит от латинского слова «</a:t>
            </a:r>
            <a:r>
              <a:rPr lang="ru-RU" sz="2800" b="1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manus</a:t>
            </a:r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 (рука) и в английском варианте означает управление человеческой деятельностью.</a:t>
            </a:r>
          </a:p>
          <a:p>
            <a:pPr algn="just"/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Термин «менеджмент» по определению является аналогом термина «управления» однако не в полной мере. Термин «управление» намного шире, поскольку применяется к разным видам человеческой деятельности. Например, управление автомобилем, самолетом, лошадью или управление подготовкой спортсмена.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56263" cy="1054250"/>
          </a:xfrm>
        </p:spPr>
        <p:txBody>
          <a:bodyPr/>
          <a:lstStyle/>
          <a:p>
            <a:r>
              <a:rPr lang="ru-RU" dirty="0"/>
              <a:t>1. Основные понятия менеджмента</a:t>
            </a:r>
          </a:p>
        </p:txBody>
      </p:sp>
    </p:spTree>
    <p:extLst>
      <p:ext uri="{BB962C8B-B14F-4D97-AF65-F5344CB8AC3E}">
        <p14:creationId xmlns:p14="http://schemas.microsoft.com/office/powerpoint/2010/main" xmlns="" val="85563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248347"/>
            <a:ext cx="8208913" cy="4060973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СПРАВЕДЛИВОСТЬ (обеспечение лояльности и преданности </a:t>
            </a:r>
            <a:r>
              <a:rPr lang="ru-RU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коллектива посредством </a:t>
            </a:r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уважительного и справедливого отношения руководителей </a:t>
            </a:r>
            <a:r>
              <a:rPr lang="ru-RU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 подчиненным</a:t>
            </a:r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);</a:t>
            </a:r>
          </a:p>
          <a:p>
            <a:pPr algn="just"/>
            <a:r>
              <a:rPr lang="ru-RU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КОРПОРАТИВНЫЙ </a:t>
            </a:r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ДУХ,</a:t>
            </a:r>
          </a:p>
          <a:p>
            <a:pPr algn="just"/>
            <a:r>
              <a:rPr lang="ru-RU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СТАБИЛЬНОСТЬ </a:t>
            </a:r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РАБОЧЕГО МЕСТА ДЛЯ ПЕРСОНАЛА;</a:t>
            </a:r>
          </a:p>
          <a:p>
            <a:pPr algn="just"/>
            <a:r>
              <a:rPr lang="ru-RU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ИНИЦИАТИВА </a:t>
            </a:r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(провоцирование и одобрение проявления </a:t>
            </a:r>
            <a:r>
              <a:rPr lang="ru-RU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подчиненными личной </a:t>
            </a:r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инициативы);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80920" cy="1054250"/>
          </a:xfrm>
        </p:spPr>
        <p:txBody>
          <a:bodyPr/>
          <a:lstStyle/>
          <a:p>
            <a:r>
              <a:rPr lang="ru-RU" sz="4000" dirty="0"/>
              <a:t>Организационно-распорядительные принципы менеджмента</a:t>
            </a:r>
          </a:p>
        </p:txBody>
      </p:sp>
    </p:spTree>
    <p:extLst>
      <p:ext uri="{BB962C8B-B14F-4D97-AF65-F5344CB8AC3E}">
        <p14:creationId xmlns:p14="http://schemas.microsoft.com/office/powerpoint/2010/main" xmlns="" val="2704281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8049217" cy="387781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Термин «менеджмент» применяется лишь к управлению социально-экономическими процессами на уровне предприятия, фирмы, действующих в рыночных условиях.</a:t>
            </a:r>
          </a:p>
          <a:p>
            <a:pPr algn="just"/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Итак, менеджмент - это система рациональной организации управления производственной деятельностью, направленная на эффективное достижение запланированных результатов.</a:t>
            </a:r>
          </a:p>
          <a:p>
            <a:pPr algn="just"/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Спортивный менеджмент - это теория и практика эффективного управления организациями физкультурно-спортивной направленности в современных рыночных условиях.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56263" cy="1054250"/>
          </a:xfrm>
        </p:spPr>
        <p:txBody>
          <a:bodyPr/>
          <a:lstStyle/>
          <a:p>
            <a:r>
              <a:rPr lang="ru-RU" dirty="0"/>
              <a:t>1. Основные понятия менеджмента</a:t>
            </a:r>
          </a:p>
        </p:txBody>
      </p:sp>
    </p:spTree>
    <p:extLst>
      <p:ext uri="{BB962C8B-B14F-4D97-AF65-F5344CB8AC3E}">
        <p14:creationId xmlns:p14="http://schemas.microsoft.com/office/powerpoint/2010/main" xmlns="" val="103293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8049217" cy="3877815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800" b="1" u="sng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Цель менеджмента</a:t>
            </a:r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- это достижение максимальной эффективности труда по качеству, стоимости и времени.</a:t>
            </a:r>
          </a:p>
          <a:p>
            <a:pPr algn="just"/>
            <a:r>
              <a:rPr lang="ru-RU" sz="2800" b="1" u="sng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Объектами менеджмента</a:t>
            </a:r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могут быть любые виды деятельности, где требуются организация и управление людьми, определение организационных структур и функций, планирование, создание оптимальных трудовых групп, оценка и анализ результатов </a:t>
            </a:r>
            <a:r>
              <a:rPr lang="ru-RU" sz="2800" b="1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и.т.д</a:t>
            </a:r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56263" cy="1054250"/>
          </a:xfrm>
        </p:spPr>
        <p:txBody>
          <a:bodyPr/>
          <a:lstStyle/>
          <a:p>
            <a:r>
              <a:rPr lang="ru-RU" dirty="0"/>
              <a:t>1. Основные понятия менеджмента</a:t>
            </a:r>
          </a:p>
        </p:txBody>
      </p:sp>
    </p:spTree>
    <p:extLst>
      <p:ext uri="{BB962C8B-B14F-4D97-AF65-F5344CB8AC3E}">
        <p14:creationId xmlns:p14="http://schemas.microsoft.com/office/powerpoint/2010/main" xmlns="" val="250723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8121225" cy="406097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Выделяют 3 группы объектов менеджмента:</a:t>
            </a:r>
          </a:p>
          <a:p>
            <a:pPr algn="just"/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A)	коллективы, организации;</a:t>
            </a:r>
          </a:p>
          <a:p>
            <a:pPr algn="just"/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Б) массовые мероприятия, акции;</a:t>
            </a:r>
          </a:p>
          <a:p>
            <a:pPr algn="just"/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B)	товары, услуги</a:t>
            </a:r>
            <a:r>
              <a:rPr lang="ru-RU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just">
              <a:buNone/>
            </a:pPr>
            <a:r>
              <a:rPr lang="ru-RU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28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/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каждой из этих групп могут быть три направления деятельности:</a:t>
            </a:r>
          </a:p>
          <a:p>
            <a:pPr algn="just"/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	управление созданием (например, клуба),</a:t>
            </a:r>
          </a:p>
          <a:p>
            <a:pPr algn="just"/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	управление функционированием (клуба),</a:t>
            </a:r>
          </a:p>
          <a:p>
            <a:pPr algn="just"/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	управление развитием организации, т.е. расширением, </a:t>
            </a:r>
            <a:r>
              <a:rPr lang="ru-RU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обновлением, модернизацией</a:t>
            </a:r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56263" cy="1054250"/>
          </a:xfrm>
        </p:spPr>
        <p:txBody>
          <a:bodyPr/>
          <a:lstStyle/>
          <a:p>
            <a:r>
              <a:rPr lang="ru-RU" dirty="0"/>
              <a:t>1. Основные понятия менеджмента</a:t>
            </a:r>
          </a:p>
        </p:txBody>
      </p:sp>
    </p:spTree>
    <p:extLst>
      <p:ext uri="{BB962C8B-B14F-4D97-AF65-F5344CB8AC3E}">
        <p14:creationId xmlns:p14="http://schemas.microsoft.com/office/powerpoint/2010/main" xmlns="" val="127163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8121225" cy="4060973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Предмет менеджмента - это управленческие отношения и способы управленческой деятельности.</a:t>
            </a:r>
          </a:p>
          <a:p>
            <a:pPr algn="just"/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Структура предмета менеджмента включает в себя: теоретико-методологические основы менеджмента, принципы, функции, методы, стратегии менеджмента, виды, технологии менеджмента, стили управления и т.д.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56263" cy="1054250"/>
          </a:xfrm>
        </p:spPr>
        <p:txBody>
          <a:bodyPr/>
          <a:lstStyle/>
          <a:p>
            <a:r>
              <a:rPr lang="ru-RU" dirty="0"/>
              <a:t>1. Основные понятия менеджмента</a:t>
            </a:r>
          </a:p>
        </p:txBody>
      </p:sp>
    </p:spTree>
    <p:extLst>
      <p:ext uri="{BB962C8B-B14F-4D97-AF65-F5344CB8AC3E}">
        <p14:creationId xmlns:p14="http://schemas.microsoft.com/office/powerpoint/2010/main" xmlns="" val="49021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2248347"/>
            <a:ext cx="8208912" cy="4060973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Принципы - это правила деятельности менеджеров.</a:t>
            </a:r>
          </a:p>
          <a:p>
            <a:pPr algn="just"/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Принципы менеджмента делятся на общие, частные и организационно-распорядительные.</a:t>
            </a:r>
          </a:p>
          <a:p>
            <a:pPr algn="just"/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Общие принципы менеджмента представляют собой важнейшие (стратегические) требования, соблюдение которых обязательно для любых систем управления и организации.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80920" cy="1054250"/>
          </a:xfrm>
        </p:spPr>
        <p:txBody>
          <a:bodyPr/>
          <a:lstStyle/>
          <a:p>
            <a:r>
              <a:rPr lang="ru-RU" dirty="0" smtClean="0"/>
              <a:t>2.Принципы </a:t>
            </a:r>
            <a:r>
              <a:rPr lang="ru-RU" dirty="0"/>
              <a:t>менеджмента</a:t>
            </a:r>
          </a:p>
        </p:txBody>
      </p:sp>
    </p:spTree>
    <p:extLst>
      <p:ext uri="{BB962C8B-B14F-4D97-AF65-F5344CB8AC3E}">
        <p14:creationId xmlns:p14="http://schemas.microsoft.com/office/powerpoint/2010/main" xmlns="" val="278546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2248347"/>
            <a:ext cx="8208912" cy="406097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СИСТЕМНОСТЬ — ведущий принцип менеджмента, предполагающий всестороннюю проработку принимаемых решений, анализ всех возможных альтернатив, координацию усилий на различных направлениях, оценку возможных последствий управленческих действий в каждом элементе и компоненте системы.</a:t>
            </a:r>
          </a:p>
          <a:p>
            <a:pPr algn="just"/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ОБЪЕКТИВНОСТЬ — этот принцип предполагает целенаправленное воздействие на основе познания и использования объективных закономерностей в интересах обеспечения оптимального функционирования всей системы.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80920" cy="1054250"/>
          </a:xfrm>
        </p:spPr>
        <p:txBody>
          <a:bodyPr/>
          <a:lstStyle/>
          <a:p>
            <a:r>
              <a:rPr lang="ru-RU" dirty="0" smtClean="0"/>
              <a:t>Общие принципы </a:t>
            </a:r>
            <a:r>
              <a:rPr lang="ru-RU" dirty="0"/>
              <a:t>менеджмента</a:t>
            </a:r>
          </a:p>
        </p:txBody>
      </p:sp>
    </p:spTree>
    <p:extLst>
      <p:ext uri="{BB962C8B-B14F-4D97-AF65-F5344CB8AC3E}">
        <p14:creationId xmlns:p14="http://schemas.microsoft.com/office/powerpoint/2010/main" xmlns="" val="296468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248347"/>
            <a:ext cx="8208913" cy="4060973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ПОСЛЕДОВАТЕЛЬНОСТЬ - этот принцип предполагает соблюдение логической преемственности в действиях менеджера</a:t>
            </a:r>
            <a:r>
              <a:rPr lang="ru-RU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just"/>
            <a:endParaRPr lang="ru-RU" sz="28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/>
            <a:r>
              <a:rPr lang="ru-RU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ПРИНЦИП ВЕДУЩЕГО ЗВЕНА - предполагает выявление в результате анализа всей совокупности информации решающего факта, альтернативы, задачи.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80920" cy="1054250"/>
          </a:xfrm>
        </p:spPr>
        <p:txBody>
          <a:bodyPr/>
          <a:lstStyle/>
          <a:p>
            <a:r>
              <a:rPr lang="ru-RU" dirty="0" smtClean="0"/>
              <a:t>Общие принципы </a:t>
            </a:r>
            <a:r>
              <a:rPr lang="ru-RU" dirty="0"/>
              <a:t>менеджмента</a:t>
            </a:r>
          </a:p>
        </p:txBody>
      </p:sp>
    </p:spTree>
    <p:extLst>
      <p:ext uri="{BB962C8B-B14F-4D97-AF65-F5344CB8AC3E}">
        <p14:creationId xmlns:p14="http://schemas.microsoft.com/office/powerpoint/2010/main" xmlns="" val="4202324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6CB7EAD73364A8C08FF5BEECD6A59" ma:contentTypeVersion="0" ma:contentTypeDescription="Создание документа." ma:contentTypeScope="" ma:versionID="b693fa730db6f2d4e0692dd5da85b6a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AD17243-0CD5-4F9E-BA96-8FB583A64EF3}"/>
</file>

<file path=customXml/itemProps2.xml><?xml version="1.0" encoding="utf-8"?>
<ds:datastoreItem xmlns:ds="http://schemas.openxmlformats.org/officeDocument/2006/customXml" ds:itemID="{FE97BDBD-5883-4678-ACDC-B420ABF732E6}"/>
</file>

<file path=customXml/itemProps3.xml><?xml version="1.0" encoding="utf-8"?>
<ds:datastoreItem xmlns:ds="http://schemas.openxmlformats.org/officeDocument/2006/customXml" ds:itemID="{62076BCA-BC12-4A12-8A97-0871D3BB5356}"/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492</TotalTime>
  <Words>956</Words>
  <Application>Microsoft Office PowerPoint</Application>
  <PresentationFormat>Экран (4:3)</PresentationFormat>
  <Paragraphs>74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Твердый переплет</vt:lpstr>
      <vt:lpstr>ОСНОВЫ МЕНЕДЖМЕНТА </vt:lpstr>
      <vt:lpstr>1. Основные понятия менеджмента</vt:lpstr>
      <vt:lpstr>1. Основные понятия менеджмента</vt:lpstr>
      <vt:lpstr>1. Основные понятия менеджмента</vt:lpstr>
      <vt:lpstr>1. Основные понятия менеджмента</vt:lpstr>
      <vt:lpstr>1. Основные понятия менеджмента</vt:lpstr>
      <vt:lpstr>2.Принципы менеджмента</vt:lpstr>
      <vt:lpstr>Общие принципы менеджмента</vt:lpstr>
      <vt:lpstr>Общие принципы менеджмента</vt:lpstr>
      <vt:lpstr>Общие принципы менеджмента</vt:lpstr>
      <vt:lpstr>Общие принципы менеджмента</vt:lpstr>
      <vt:lpstr>Частные принципы менеджмента</vt:lpstr>
      <vt:lpstr>Частные принципы менеджмента</vt:lpstr>
      <vt:lpstr>Частные принципы менеджмента</vt:lpstr>
      <vt:lpstr>Частные принципы менеджмента</vt:lpstr>
      <vt:lpstr>Частные принципы менеджмента</vt:lpstr>
      <vt:lpstr>Организационно-распорядительные принципы менеджмента</vt:lpstr>
      <vt:lpstr>Организационно-распорядительные принципы менеджмента</vt:lpstr>
      <vt:lpstr>Организационно-распорядительные принципы менеджмента</vt:lpstr>
      <vt:lpstr>Организационно-распорядительные принципы менеджмента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 Основы менеджмента</dc:title>
  <dc:creator>Евгений</dc:creator>
  <cp:lastModifiedBy>SEVDALEV</cp:lastModifiedBy>
  <cp:revision>8</cp:revision>
  <dcterms:created xsi:type="dcterms:W3CDTF">2010-02-11T06:31:52Z</dcterms:created>
  <dcterms:modified xsi:type="dcterms:W3CDTF">2010-02-19T13:47:39Z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0x0101004216CB7EAD73364A8C08FF5BEECD6A59</vt:lpwstr>
  </property>
</Properties>
</file>