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FF66"/>
    <a:srgbClr val="F11F42"/>
    <a:srgbClr val="FFCC99"/>
    <a:srgbClr val="FFFFCC"/>
    <a:srgbClr val="FFDDEC"/>
    <a:srgbClr val="82E3F6"/>
    <a:srgbClr val="DD017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736" autoAdjust="0"/>
    <p:restoredTop sz="94595" autoAdjust="0"/>
  </p:normalViewPr>
  <p:slideViewPr>
    <p:cSldViewPr>
      <p:cViewPr>
        <p:scale>
          <a:sx n="100" d="100"/>
          <a:sy n="100" d="100"/>
        </p:scale>
        <p:origin x="-372" y="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erl\&#1052;&#1086;&#1080;%20&#1076;&#1086;&#1082;&#1091;&#1084;&#1077;&#1085;&#1090;&#1099;\&#1047;&#1072;&#1075;&#1088;&#1091;&#1079;&#1082;&#1080;\&#1050;&#1085;&#1080;&#1075;&#1072;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erl\&#1052;&#1086;&#1080;%20&#1076;&#1086;&#1082;&#1091;&#1084;&#1077;&#1085;&#1090;&#1099;\&#1047;&#1072;&#1075;&#1088;&#1091;&#1079;&#1082;&#1080;\&#1050;&#1085;&#1080;&#1075;&#1072;1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erl\&#1052;&#1086;&#1080;%20&#1076;&#1086;&#1082;&#1091;&#1084;&#1077;&#1085;&#1090;&#1099;\&#1047;&#1072;&#1075;&#1088;&#1091;&#1079;&#1082;&#1080;\&#1050;&#1085;&#1080;&#1075;&#1072;1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erl\&#1052;&#1086;&#1080;%20&#1076;&#1086;&#1082;&#1091;&#1084;&#1077;&#1085;&#1090;&#1099;\&#1047;&#1072;&#1075;&#1088;&#1091;&#1079;&#1082;&#1080;\&#1050;&#1085;&#1080;&#1075;&#1072;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title>
      <c:tx>
        <c:rich>
          <a:bodyPr/>
          <a:lstStyle/>
          <a:p>
            <a:pPr>
              <a:defRPr sz="1600" b="0" i="1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sz="2000" b="1" dirty="0"/>
              <a:t>Агрессия</a:t>
            </a:r>
            <a:r>
              <a:rPr lang="ru-RU" dirty="0"/>
              <a:t> </a:t>
            </a:r>
          </a:p>
        </c:rich>
      </c:tx>
      <c:layout>
        <c:manualLayout>
          <c:xMode val="edge"/>
          <c:yMode val="edge"/>
          <c:x val="0.37089286901424329"/>
          <c:y val="4.2207792207792229E-2"/>
        </c:manualLayout>
      </c:layout>
      <c:spPr>
        <a:noFill/>
        <a:ln w="25400">
          <a:noFill/>
        </a:ln>
      </c:spPr>
    </c:title>
    <c:view3D>
      <c:rotX val="25"/>
      <c:hPercent val="50"/>
      <c:perspective val="0"/>
    </c:view3D>
    <c:plotArea>
      <c:layout>
        <c:manualLayout>
          <c:layoutTarget val="inner"/>
          <c:xMode val="edge"/>
          <c:yMode val="edge"/>
          <c:x val="0.10200720171604016"/>
          <c:y val="0.24179129044621292"/>
          <c:w val="0.81881708281173549"/>
          <c:h val="0.55226572161440202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25400">
              <a:noFill/>
            </a:ln>
          </c:spPr>
          <c:dPt>
            <c:idx val="1"/>
            <c:spPr>
              <a:solidFill>
                <a:srgbClr val="993366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-3.1745809553138993E-2"/>
                  <c:y val="8.8888266748789191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Мальчики</a:t>
                    </a:r>
                    <a:endParaRPr lang="en-US" sz="1400" dirty="0"/>
                  </a:p>
                  <a:p>
                    <a:r>
                      <a:rPr lang="en-US" sz="1400" dirty="0"/>
                      <a:t>83%</a:t>
                    </a:r>
                    <a:endParaRPr lang="ru-RU" sz="1400" dirty="0"/>
                  </a:p>
                </c:rich>
              </c:tx>
              <c:dLblPos val="outEnd"/>
              <c:showCatName val="1"/>
            </c:dLbl>
            <c:dLbl>
              <c:idx val="1"/>
              <c:layout>
                <c:manualLayout>
                  <c:x val="-1.0366039548481434E-2"/>
                  <c:y val="-1.1684475012857529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Девочки</a:t>
                    </a:r>
                    <a:endParaRPr lang="en-US" sz="1400" dirty="0"/>
                  </a:p>
                  <a:p>
                    <a:r>
                      <a:rPr lang="en-US" sz="1400" dirty="0"/>
                      <a:t>40%</a:t>
                    </a:r>
                    <a:endParaRPr lang="ru-RU" sz="1400" dirty="0"/>
                  </a:p>
                </c:rich>
              </c:tx>
              <c:dLblPos val="outEnd"/>
              <c:showCatName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outEnd"/>
            <c:showCatName val="1"/>
            <c:showLeaderLines val="1"/>
          </c:dLbls>
          <c:cat>
            <c:strRef>
              <c:f>Лист1!$A$15:$A$16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Лист1!$B$15:$B$16</c:f>
              <c:numCache>
                <c:formatCode>0%</c:formatCode>
                <c:ptCount val="2"/>
                <c:pt idx="0">
                  <c:v>0.83000000000000007</c:v>
                </c:pt>
                <c:pt idx="1">
                  <c:v>0.4</c:v>
                </c:pt>
              </c:numCache>
            </c:numRef>
          </c:val>
        </c:ser>
        <c:dLbls>
          <c:showCatName val="1"/>
        </c:dLbls>
      </c:pie3DChart>
      <c:spPr>
        <a:noFill/>
        <a:ln w="25400">
          <a:noFill/>
        </a:ln>
      </c:spPr>
    </c:plotArea>
    <c:plotVisOnly val="1"/>
    <c:dispBlanksAs val="zero"/>
  </c:chart>
  <c:spPr>
    <a:gradFill flip="none" rotWithShape="1">
      <a:gsLst>
        <a:gs pos="0">
          <a:srgbClr val="FFFFFF">
            <a:shade val="30000"/>
            <a:satMod val="115000"/>
          </a:srgbClr>
        </a:gs>
        <a:gs pos="50000">
          <a:srgbClr val="FFFFFF">
            <a:shade val="67500"/>
            <a:satMod val="115000"/>
          </a:srgbClr>
        </a:gs>
        <a:gs pos="100000">
          <a:srgbClr val="FFFFFF">
            <a:shade val="100000"/>
            <a:satMod val="115000"/>
          </a:srgbClr>
        </a:gs>
      </a:gsLst>
      <a:path path="circle">
        <a:fillToRect t="100000" r="100000"/>
      </a:path>
      <a:tileRect l="-100000" b="-100000"/>
    </a:gradFill>
    <a:ln w="28575" cap="rnd" cmpd="thickThin">
      <a:solidFill>
        <a:schemeClr val="accent5">
          <a:lumMod val="40000"/>
          <a:lumOff val="60000"/>
        </a:schemeClr>
      </a:solidFill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600" b="0" i="1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dirty="0" smtClean="0"/>
              <a:t>   </a:t>
            </a:r>
            <a:r>
              <a:rPr lang="ru-RU" sz="2400" b="1" dirty="0" smtClean="0"/>
              <a:t>Тревога</a:t>
            </a:r>
            <a:endParaRPr lang="ru-RU" sz="2400" b="1" dirty="0"/>
          </a:p>
        </c:rich>
      </c:tx>
      <c:layout>
        <c:manualLayout>
          <c:xMode val="edge"/>
          <c:yMode val="edge"/>
          <c:x val="0.39130527085520217"/>
          <c:y val="3.5483926858503774E-2"/>
        </c:manualLayout>
      </c:layout>
      <c:spPr>
        <a:noFill/>
        <a:ln w="25400">
          <a:noFill/>
        </a:ln>
      </c:spPr>
    </c:title>
    <c:view3D>
      <c:rotX val="25"/>
      <c:hPercent val="50"/>
      <c:perspective val="0"/>
    </c:view3D>
    <c:plotArea>
      <c:layout>
        <c:manualLayout>
          <c:layoutTarget val="inner"/>
          <c:xMode val="edge"/>
          <c:yMode val="edge"/>
          <c:x val="0.11892246890077177"/>
          <c:y val="0.26268072965245787"/>
          <c:w val="0.7501609787508049"/>
          <c:h val="0.49217724313022265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25400">
              <a:noFill/>
            </a:ln>
          </c:spPr>
          <c:dPt>
            <c:idx val="1"/>
            <c:spPr>
              <a:solidFill>
                <a:srgbClr val="993366"/>
              </a:solidFill>
              <a:ln w="25400">
                <a:noFill/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400" dirty="0"/>
                      <a:t>Мальчики</a:t>
                    </a:r>
                    <a:endParaRPr lang="en-US" sz="1400" dirty="0"/>
                  </a:p>
                  <a:p>
                    <a:r>
                      <a:rPr lang="en-US" sz="1400" dirty="0"/>
                      <a:t>50%</a:t>
                    </a:r>
                    <a:endParaRPr lang="ru-RU" sz="1400" dirty="0"/>
                  </a:p>
                </c:rich>
              </c:tx>
              <c:dLblPos val="outEnd"/>
              <c:showCatName val="1"/>
            </c:dLbl>
            <c:dLbl>
              <c:idx val="1"/>
              <c:layout>
                <c:manualLayout>
                  <c:x val="-7.4073555623990969E-3"/>
                  <c:y val="-3.1188865525890997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Девочки</a:t>
                    </a:r>
                    <a:endParaRPr lang="en-US" sz="1400" dirty="0"/>
                  </a:p>
                  <a:p>
                    <a:r>
                      <a:rPr lang="en-US" sz="1400" dirty="0"/>
                      <a:t>70%</a:t>
                    </a:r>
                    <a:endParaRPr lang="ru-RU" sz="1400" dirty="0"/>
                  </a:p>
                </c:rich>
              </c:tx>
              <c:dLblPos val="outEnd"/>
              <c:showCatName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outEnd"/>
            <c:showCatName val="1"/>
            <c:showLeaderLines val="1"/>
          </c:dLbls>
          <c:cat>
            <c:strRef>
              <c:f>Лист1!$A$44:$A$45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Лист1!$B$44:$B$45</c:f>
              <c:numCache>
                <c:formatCode>0%</c:formatCode>
                <c:ptCount val="2"/>
                <c:pt idx="0">
                  <c:v>0.5</c:v>
                </c:pt>
                <c:pt idx="1">
                  <c:v>0.70000000000000007</c:v>
                </c:pt>
              </c:numCache>
            </c:numRef>
          </c:val>
        </c:ser>
        <c:dLbls>
          <c:showCatName val="1"/>
        </c:dLbls>
      </c:pie3DChart>
      <c:spPr>
        <a:noFill/>
        <a:ln w="25400">
          <a:noFill/>
        </a:ln>
      </c:spPr>
    </c:plotArea>
    <c:plotVisOnly val="1"/>
    <c:dispBlanksAs val="zero"/>
  </c:chart>
  <c:spPr>
    <a:gradFill flip="none" rotWithShape="1">
      <a:gsLst>
        <a:gs pos="0">
          <a:srgbClr val="666666">
            <a:lumMod val="20000"/>
            <a:lumOff val="80000"/>
          </a:srgbClr>
        </a:gs>
        <a:gs pos="50000">
          <a:srgbClr val="666666">
            <a:lumMod val="20000"/>
            <a:lumOff val="80000"/>
            <a:shade val="67500"/>
            <a:satMod val="115000"/>
          </a:srgbClr>
        </a:gs>
        <a:gs pos="100000">
          <a:srgbClr val="666666">
            <a:lumMod val="20000"/>
            <a:lumOff val="80000"/>
            <a:shade val="100000"/>
            <a:satMod val="115000"/>
          </a:srgbClr>
        </a:gs>
      </a:gsLst>
      <a:path path="circle">
        <a:fillToRect t="100000" r="100000"/>
      </a:path>
      <a:tileRect l="-100000" b="-100000"/>
    </a:gradFill>
    <a:ln w="38100">
      <a:solidFill>
        <a:schemeClr val="accent5">
          <a:lumMod val="40000"/>
          <a:lumOff val="60000"/>
        </a:schemeClr>
      </a:solidFill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 b="0" i="1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sz="2400" b="1" dirty="0"/>
              <a:t>Импульсивность</a:t>
            </a:r>
          </a:p>
        </c:rich>
      </c:tx>
      <c:layout>
        <c:manualLayout>
          <c:xMode val="edge"/>
          <c:yMode val="edge"/>
          <c:x val="0.36627024638688288"/>
          <c:y val="3.4810243757501434E-2"/>
        </c:manualLayout>
      </c:layout>
      <c:spPr>
        <a:noFill/>
        <a:ln w="25400">
          <a:noFill/>
        </a:ln>
      </c:spPr>
    </c:title>
    <c:view3D>
      <c:rotX val="25"/>
      <c:hPercent val="50"/>
      <c:perspective val="0"/>
    </c:view3D>
    <c:plotArea>
      <c:layout>
        <c:manualLayout>
          <c:layoutTarget val="inner"/>
          <c:xMode val="edge"/>
          <c:yMode val="edge"/>
          <c:x val="9.9126598457320511E-2"/>
          <c:y val="0.21233955182432052"/>
          <c:w val="0.80350710537892156"/>
          <c:h val="0.5326093729821213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25400">
              <a:noFill/>
            </a:ln>
          </c:spPr>
          <c:dPt>
            <c:idx val="1"/>
            <c:spPr>
              <a:solidFill>
                <a:srgbClr val="993366"/>
              </a:solidFill>
              <a:ln w="25400">
                <a:noFill/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400" dirty="0"/>
                      <a:t>Мальчики</a:t>
                    </a:r>
                    <a:endParaRPr lang="en-US" sz="1400" dirty="0"/>
                  </a:p>
                  <a:p>
                    <a:r>
                      <a:rPr lang="en-US" sz="1400" dirty="0"/>
                      <a:t>67%</a:t>
                    </a:r>
                    <a:endParaRPr lang="ru-RU" sz="1400" dirty="0"/>
                  </a:p>
                </c:rich>
              </c:tx>
              <c:dLblPos val="outEnd"/>
              <c:showCatName val="1"/>
            </c:dLbl>
            <c:dLbl>
              <c:idx val="1"/>
              <c:layout>
                <c:manualLayout>
                  <c:x val="-5.280491093987476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Девочки</a:t>
                    </a:r>
                    <a:endParaRPr lang="en-US" sz="1400" dirty="0"/>
                  </a:p>
                  <a:p>
                    <a:r>
                      <a:rPr lang="en-US" sz="1400" dirty="0"/>
                      <a:t>60%</a:t>
                    </a:r>
                    <a:endParaRPr lang="ru-RU" sz="1400" dirty="0"/>
                  </a:p>
                </c:rich>
              </c:tx>
              <c:dLblPos val="outEnd"/>
              <c:showCatName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outEnd"/>
            <c:showCatName val="1"/>
            <c:showLeaderLines val="1"/>
          </c:dLbls>
          <c:cat>
            <c:strRef>
              <c:f>Лист1!$A$69:$A$70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Лист1!$B$69:$B$70</c:f>
              <c:numCache>
                <c:formatCode>0%</c:formatCode>
                <c:ptCount val="2"/>
                <c:pt idx="0">
                  <c:v>0.67000000000000015</c:v>
                </c:pt>
                <c:pt idx="1">
                  <c:v>0.60000000000000009</c:v>
                </c:pt>
              </c:numCache>
            </c:numRef>
          </c:val>
        </c:ser>
        <c:dLbls>
          <c:showCatName val="1"/>
        </c:dLbls>
      </c:pie3DChart>
      <c:spPr>
        <a:noFill/>
        <a:ln w="25400">
          <a:noFill/>
        </a:ln>
      </c:spPr>
    </c:plotArea>
    <c:plotVisOnly val="1"/>
    <c:dispBlanksAs val="zero"/>
  </c:chart>
  <c:spPr>
    <a:gradFill flip="none" rotWithShape="1">
      <a:gsLst>
        <a:gs pos="0">
          <a:srgbClr val="FFCC99"/>
        </a:gs>
        <a:gs pos="50000">
          <a:srgbClr val="FFFFCC">
            <a:shade val="67500"/>
            <a:satMod val="115000"/>
          </a:srgbClr>
        </a:gs>
        <a:gs pos="100000">
          <a:srgbClr val="FFFFCC">
            <a:shade val="100000"/>
            <a:satMod val="115000"/>
          </a:srgbClr>
        </a:gs>
      </a:gsLst>
      <a:lin ang="18600000" scaled="0"/>
      <a:tileRect/>
    </a:gradFill>
    <a:ln w="38100">
      <a:solidFill>
        <a:schemeClr val="accent5">
          <a:lumMod val="40000"/>
          <a:lumOff val="60000"/>
        </a:schemeClr>
      </a:solidFill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 algn="l">
              <a:defRPr/>
            </a:pPr>
            <a:r>
              <a:rPr lang="ru-RU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Эмоциональная устойчивость/неустойчивость</a:t>
            </a:r>
          </a:p>
        </c:rich>
      </c:tx>
      <c:layout>
        <c:manualLayout>
          <c:xMode val="edge"/>
          <c:yMode val="edge"/>
          <c:x val="0.13061505446498453"/>
          <c:y val="2.6338398331420252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6658446302479384E-2"/>
          <c:y val="0.1256119992117779"/>
          <c:w val="0.64272645308649612"/>
          <c:h val="0.86875993581371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Эмоциональная устойчивость/неустойчивость</c:v>
                </c:pt>
              </c:strCache>
            </c:strRef>
          </c:tx>
          <c:dLbls>
            <c:dLbl>
              <c:idx val="0"/>
              <c:layout>
                <c:manualLayout>
                  <c:x val="-3.6316197566269089E-2"/>
                  <c:y val="0.2055541168565749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/>
                      <a:t>56,25%</a:t>
                    </a:r>
                    <a:endParaRPr lang="en-US" sz="1400" b="1" dirty="0"/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0"/>
                  <c:y val="3.5242290748898682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/>
                      <a:t>25%</a:t>
                    </a:r>
                    <a:endParaRPr lang="en-US" sz="1400" b="1" dirty="0"/>
                  </a:p>
                </c:rich>
              </c:tx>
              <c:dLblPos val="outEnd"/>
              <c:showVal val="1"/>
            </c:dLbl>
            <c:dLbl>
              <c:idx val="2"/>
              <c:layout>
                <c:manualLayout>
                  <c:x val="2.035623409669210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/>
                      <a:t>18,75%</a:t>
                    </a:r>
                    <a:endParaRPr lang="en-US" sz="1400" b="1" dirty="0"/>
                  </a:p>
                </c:rich>
              </c:tx>
              <c:dLblPos val="outEnd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b="1" dirty="0"/>
                      <a:t>0</a:t>
                    </a:r>
                    <a:r>
                      <a:rPr lang="ru-RU" sz="1400" b="1" dirty="0"/>
                      <a:t>%</a:t>
                    </a:r>
                    <a:endParaRPr lang="en-US" sz="1400" b="1" dirty="0"/>
                  </a:p>
                </c:rich>
              </c:tx>
              <c:dLblPos val="outEnd"/>
              <c:showVal val="1"/>
            </c:dLbl>
            <c:dLblPos val="outEnd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Высокая эмоциональная устойчивость</c:v>
                </c:pt>
                <c:pt idx="1">
                  <c:v>Средняя эмоциональная устойчивость</c:v>
                </c:pt>
                <c:pt idx="2">
                  <c:v>Высокая эмоциональная неустойчивость</c:v>
                </c:pt>
                <c:pt idx="3">
                  <c:v>Очень высокая эмоциональная неустойчивость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4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7566512524694566"/>
          <c:y val="0.20565363497018391"/>
          <c:w val="0.3222992927410791"/>
          <c:h val="0.5202632135438057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i="1"/>
            </a:pPr>
            <a:r>
              <a:rPr lang="ru-RU" sz="2800" i="1" dirty="0"/>
              <a:t>Интроверсия/экстраверсия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9768682794145408E-2"/>
          <c:y val="0.12492144842429524"/>
          <c:w val="0.68511173659853786"/>
          <c:h val="0.875078432097398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1"/>
                      <a:t>6,25%</a:t>
                    </a:r>
                  </a:p>
                </c:rich>
              </c:tx>
              <c:dLblPos val="out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b="1"/>
                      <a:t>6,25%</a:t>
                    </a:r>
                  </a:p>
                </c:rich>
              </c:tx>
              <c:dLblPos val="out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b="1"/>
                      <a:t>81,25%</a:t>
                    </a:r>
                  </a:p>
                </c:rich>
              </c:tx>
              <c:dLblPos val="outEnd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b="1"/>
                      <a:t>6,25%</a:t>
                    </a:r>
                  </a:p>
                </c:rich>
              </c:tx>
              <c:dLblPos val="outEnd"/>
              <c:showVal val="1"/>
            </c:dLbl>
            <c:dLblPos val="outEnd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Значительная интроверсия</c:v>
                </c:pt>
                <c:pt idx="1">
                  <c:v>Умеренная интроверсия</c:v>
                </c:pt>
                <c:pt idx="2">
                  <c:v>Умеренная экстраверсия</c:v>
                </c:pt>
                <c:pt idx="3">
                  <c:v>Значительная экстраверсия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6.25E-2</c:v>
                </c:pt>
                <c:pt idx="1">
                  <c:v>6.25E-2</c:v>
                </c:pt>
                <c:pt idx="2">
                  <c:v>0.8125</c:v>
                </c:pt>
                <c:pt idx="3">
                  <c:v>6.25E-2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0515545076161823"/>
          <c:y val="0.20029951547457733"/>
          <c:w val="0.29321356516423502"/>
          <c:h val="0.57166552599082654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l">
              <a:defRPr sz="19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900" i="1" dirty="0"/>
              <a:t>Шкала астенического состояния</a:t>
            </a:r>
          </a:p>
        </c:rich>
      </c:tx>
      <c:layout>
        <c:manualLayout>
          <c:xMode val="edge"/>
          <c:yMode val="edge"/>
          <c:x val="0.15762301030200684"/>
          <c:y val="3.6912751677852351E-2"/>
        </c:manualLayout>
      </c:layout>
      <c:spPr>
        <a:noFill/>
        <a:ln w="25400">
          <a:noFill/>
        </a:ln>
      </c:spPr>
    </c:title>
    <c:view3D>
      <c:hPercent val="64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959564004218114"/>
          <c:y val="0.14089975210991448"/>
          <c:w val="0.85423108149724236"/>
          <c:h val="0.7404681178575655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Лист1!$A$95:$A$96</c:f>
              <c:strCache>
                <c:ptCount val="2"/>
                <c:pt idx="0">
                  <c:v>Слабая астения</c:v>
                </c:pt>
                <c:pt idx="1">
                  <c:v>Отсутствие астении</c:v>
                </c:pt>
              </c:strCache>
            </c:strRef>
          </c:cat>
          <c:val>
            <c:numRef>
              <c:f>Лист1!$B$95:$B$96</c:f>
              <c:numCache>
                <c:formatCode>0%</c:formatCode>
                <c:ptCount val="2"/>
                <c:pt idx="0">
                  <c:v>0.54</c:v>
                </c:pt>
                <c:pt idx="1">
                  <c:v>0</c:v>
                </c:pt>
              </c:numCache>
            </c:numRef>
          </c:val>
        </c:ser>
        <c:shape val="box"/>
        <c:axId val="60956672"/>
        <c:axId val="60958208"/>
        <c:axId val="0"/>
      </c:bar3DChart>
      <c:catAx>
        <c:axId val="60956672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60958208"/>
        <c:crosses val="autoZero"/>
        <c:auto val="1"/>
        <c:lblAlgn val="ctr"/>
        <c:lblOffset val="100"/>
        <c:tickLblSkip val="1"/>
        <c:tickMarkSkip val="1"/>
      </c:catAx>
      <c:valAx>
        <c:axId val="6095820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609566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gradFill flip="none" rotWithShape="1">
      <a:gsLst>
        <a:gs pos="0">
          <a:srgbClr val="FFCC99"/>
        </a:gs>
        <a:gs pos="50000">
          <a:srgbClr val="005BD3">
            <a:lumMod val="20000"/>
            <a:lumOff val="80000"/>
            <a:shade val="67500"/>
            <a:satMod val="115000"/>
          </a:srgbClr>
        </a:gs>
        <a:gs pos="100000">
          <a:srgbClr val="005BD3">
            <a:lumMod val="20000"/>
            <a:lumOff val="80000"/>
            <a:shade val="100000"/>
            <a:satMod val="115000"/>
          </a:srgbClr>
        </a:gs>
      </a:gsLst>
      <a:path path="circle">
        <a:fillToRect t="100000" r="100000"/>
      </a:path>
      <a:tileRect l="-100000" b="-100000"/>
    </a:gra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55AF348-D5BE-4244-A16C-E96D49DEE171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FB724A1-854D-45F0-B54E-DDB7E7ADC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F348-D5BE-4244-A16C-E96D49DEE171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24A1-854D-45F0-B54E-DDB7E7ADC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F348-D5BE-4244-A16C-E96D49DEE171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24A1-854D-45F0-B54E-DDB7E7ADC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55AF348-D5BE-4244-A16C-E96D49DEE171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24A1-854D-45F0-B54E-DDB7E7ADC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55AF348-D5BE-4244-A16C-E96D49DEE171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FB724A1-854D-45F0-B54E-DDB7E7ADCCC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55AF348-D5BE-4244-A16C-E96D49DEE171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FB724A1-854D-45F0-B54E-DDB7E7ADC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55AF348-D5BE-4244-A16C-E96D49DEE171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FB724A1-854D-45F0-B54E-DDB7E7ADC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F348-D5BE-4244-A16C-E96D49DEE171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24A1-854D-45F0-B54E-DDB7E7ADC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55AF348-D5BE-4244-A16C-E96D49DEE171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FB724A1-854D-45F0-B54E-DDB7E7ADC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55AF348-D5BE-4244-A16C-E96D49DEE171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FB724A1-854D-45F0-B54E-DDB7E7ADC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55AF348-D5BE-4244-A16C-E96D49DEE171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FB724A1-854D-45F0-B54E-DDB7E7ADC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55AF348-D5BE-4244-A16C-E96D49DEE171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FB724A1-854D-45F0-B54E-DDB7E7ADC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dissolv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Gerl\Мои документы\Загрузки\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928802"/>
            <a:ext cx="4786346" cy="465698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8031984" cy="24288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>
                <a:solidFill>
                  <a:schemeClr val="accent1"/>
                </a:solidFill>
              </a:rPr>
              <a:t>Диагностика состояние эмоциональной сферы младшего школьника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7786710" cy="428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6" name="Picture 2" descr="C:\Documents and Settings\Gerl\Мои документы\Загрузки\_MG_57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4122" y="4000504"/>
            <a:ext cx="4599878" cy="28574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99032"/>
          </a:xfrm>
        </p:spPr>
        <p:txBody>
          <a:bodyPr>
            <a:normAutofit/>
          </a:bodyPr>
          <a:lstStyle/>
          <a:p>
            <a:pPr marL="0"/>
            <a:r>
              <a:rPr lang="ru-RU" sz="3600" b="1" i="1" dirty="0" smtClean="0">
                <a:solidFill>
                  <a:srgbClr val="FFFFCC"/>
                </a:solidFill>
              </a:rPr>
              <a:t>Результаты методики «Шкала астенического состояния» </a:t>
            </a:r>
            <a:endParaRPr lang="ru-RU" sz="3600" b="1" i="1" dirty="0">
              <a:solidFill>
                <a:srgbClr val="FFFFCC"/>
              </a:solidFill>
            </a:endParaRPr>
          </a:p>
        </p:txBody>
      </p:sp>
      <p:graphicFrame>
        <p:nvGraphicFramePr>
          <p:cNvPr id="4" name="Chart 13"/>
          <p:cNvGraphicFramePr>
            <a:graphicFrameLocks/>
          </p:cNvGraphicFramePr>
          <p:nvPr/>
        </p:nvGraphicFramePr>
        <p:xfrm>
          <a:off x="142844" y="1428736"/>
          <a:ext cx="5500726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170" name="Picture 2" descr="C:\Documents and Settings\Gerl\Мои документы\Загрузки\3185471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1190" y="4199336"/>
            <a:ext cx="3452810" cy="26586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Gerl\Мои документы\Загрузки\1303201593_risunok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2592" y="214290"/>
            <a:ext cx="3954700" cy="27216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01038" cy="714380"/>
          </a:xfrm>
        </p:spPr>
        <p:txBody>
          <a:bodyPr>
            <a:normAutofit/>
          </a:bodyPr>
          <a:lstStyle/>
          <a:p>
            <a:r>
              <a:rPr lang="ru-RU" sz="4000" i="1" dirty="0" smtClean="0"/>
              <a:t>Выводы</a:t>
            </a:r>
            <a:r>
              <a:rPr lang="ru-RU" sz="4000" i="1" dirty="0" smtClean="0"/>
              <a:t>: </a:t>
            </a:r>
            <a:endParaRPr lang="ru-RU" sz="4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643998" cy="4143404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ru-RU" sz="2000" dirty="0" smtClean="0"/>
              <a:t>   Младшие </a:t>
            </a:r>
            <a:r>
              <a:rPr lang="ru-RU" sz="2000" dirty="0" smtClean="0"/>
              <a:t>школьники отличаются </a:t>
            </a:r>
            <a:endParaRPr lang="ru-RU" sz="2000" dirty="0" smtClean="0"/>
          </a:p>
          <a:p>
            <a:pPr marL="0">
              <a:buNone/>
            </a:pPr>
            <a:r>
              <a:rPr lang="ru-RU" sz="2000" dirty="0" smtClean="0"/>
              <a:t>повышенной </a:t>
            </a:r>
            <a:r>
              <a:rPr lang="ru-RU" sz="2000" dirty="0" smtClean="0"/>
              <a:t>эмоциональностью. </a:t>
            </a:r>
            <a:endParaRPr lang="ru-RU" sz="2000" dirty="0" smtClean="0"/>
          </a:p>
          <a:p>
            <a:pPr marL="0" algn="just">
              <a:buNone/>
            </a:pPr>
            <a:r>
              <a:rPr lang="ru-RU" sz="2000" dirty="0" smtClean="0"/>
              <a:t>Дети </a:t>
            </a:r>
            <a:r>
              <a:rPr lang="ru-RU" sz="2000" dirty="0" smtClean="0"/>
              <a:t>еще не полностью умеют </a:t>
            </a:r>
            <a:endParaRPr lang="ru-RU" sz="2000" dirty="0" smtClean="0"/>
          </a:p>
          <a:p>
            <a:pPr marL="0" algn="just">
              <a:buNone/>
            </a:pPr>
            <a:r>
              <a:rPr lang="ru-RU" sz="2000" dirty="0" smtClean="0"/>
              <a:t>сдерживать </a:t>
            </a:r>
            <a:r>
              <a:rPr lang="ru-RU" sz="2000" dirty="0" smtClean="0"/>
              <a:t>свои чувства, </a:t>
            </a:r>
            <a:endParaRPr lang="ru-RU" sz="2000" dirty="0" smtClean="0"/>
          </a:p>
          <a:p>
            <a:pPr marL="0" algn="just">
              <a:buNone/>
            </a:pPr>
            <a:r>
              <a:rPr lang="ru-RU" sz="2000" dirty="0" smtClean="0"/>
              <a:t>контролировать </a:t>
            </a:r>
            <a:r>
              <a:rPr lang="ru-RU" sz="2000" dirty="0" smtClean="0"/>
              <a:t>их проявление. </a:t>
            </a:r>
            <a:endParaRPr lang="ru-RU" sz="2000" dirty="0" smtClean="0"/>
          </a:p>
          <a:p>
            <a:pPr marL="0" algn="just">
              <a:buNone/>
            </a:pPr>
            <a:r>
              <a:rPr lang="ru-RU" sz="2000" dirty="0" smtClean="0"/>
              <a:t>Младшие </a:t>
            </a:r>
            <a:r>
              <a:rPr lang="ru-RU" sz="2000" dirty="0" smtClean="0"/>
              <a:t>школьники отличаются </a:t>
            </a:r>
            <a:endParaRPr lang="ru-RU" sz="2000" dirty="0" smtClean="0"/>
          </a:p>
          <a:p>
            <a:pPr marL="0" algn="just">
              <a:buNone/>
            </a:pPr>
            <a:r>
              <a:rPr lang="ru-RU" sz="2000" dirty="0" smtClean="0"/>
              <a:t>частой </a:t>
            </a:r>
            <a:r>
              <a:rPr lang="ru-RU" sz="2000" dirty="0" smtClean="0"/>
              <a:t>сменой настроений, склонностью к аффектам, кратковременным и бурным проявлениям чувств. По результатам диагностики выявлено, что большинство испытуемых имеют высокие показатели импульсивности, эгоцентризма, что, в принципе является возрастной особенностью младших школьников. В ходе исследования также выражено наличие высоких показателей по шкале тревожности. Это свидетельствует об эмоциональных нарушениях, и отсюда возникает задача - контроль за эмоциональным развитием детей и при необходимости применения </a:t>
            </a:r>
            <a:r>
              <a:rPr lang="ru-RU" sz="2000" dirty="0" err="1" smtClean="0"/>
              <a:t>психокоррекционных</a:t>
            </a:r>
            <a:r>
              <a:rPr lang="ru-RU" sz="2000" dirty="0" smtClean="0"/>
              <a:t> программ.</a:t>
            </a:r>
            <a:endParaRPr lang="ru-RU" sz="20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rgbClr val="FF5050"/>
            </a:gs>
            <a:gs pos="3000">
              <a:srgbClr val="FFFF66"/>
            </a:gs>
            <a:gs pos="65000">
              <a:srgbClr val="92D050"/>
            </a:gs>
            <a:gs pos="100000">
              <a:srgbClr val="00B0F0"/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4500570"/>
            <a:ext cx="8786874" cy="2000264"/>
          </a:xfrm>
          <a:noFill/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У большинства учащихся преобладает умеренная экстраверсия, что говорит о том, что они больше ориентированы на окружающий мир, открыты в эмоциональных проявлениях. Для них характерна импульсивность, гибкость поведения, общительность и социальная </a:t>
            </a:r>
            <a:r>
              <a:rPr lang="ru-RU" sz="2000" dirty="0" err="1" smtClean="0"/>
              <a:t>адаптированность</a:t>
            </a:r>
            <a:r>
              <a:rPr lang="ru-RU" sz="2000" dirty="0" smtClean="0"/>
              <a:t>. Также большинство детей имеет высокую и среднюю эмоциональную устойчивость, что является хорошим результатом. </a:t>
            </a:r>
            <a:endParaRPr lang="ru-RU" sz="2000" dirty="0"/>
          </a:p>
        </p:txBody>
      </p:sp>
      <p:pic>
        <p:nvPicPr>
          <p:cNvPr id="2050" name="Picture 2" descr="C:\Documents and Settings\Gerl\Мои документы\Загрузки\kids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9338" b="9338"/>
          <a:stretch>
            <a:fillRect/>
          </a:stretch>
        </p:blipFill>
        <p:spPr bwMode="auto">
          <a:xfrm>
            <a:off x="214282" y="142852"/>
            <a:ext cx="7000924" cy="43577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40000"/>
                <a:lumOff val="6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71612"/>
            <a:ext cx="8572560" cy="2399164"/>
          </a:xfrm>
        </p:spPr>
        <p:txBody>
          <a:bodyPr>
            <a:noAutofit/>
          </a:bodyPr>
          <a:lstStyle/>
          <a:p>
            <a:pPr marL="0"/>
            <a:r>
              <a:rPr lang="ru-RU" sz="7200" i="1" dirty="0" smtClean="0"/>
              <a:t>Спасибо за</a:t>
            </a:r>
            <a:br>
              <a:rPr lang="ru-RU" sz="7200" i="1" dirty="0" smtClean="0"/>
            </a:br>
            <a:r>
              <a:rPr lang="ru-RU" sz="7200" i="1" dirty="0" smtClean="0"/>
              <a:t>          внимание!</a:t>
            </a:r>
            <a:endParaRPr lang="ru-RU" sz="7200" i="1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  <a:alpha val="44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Documents and Settings\Gerl\Мои документы\Загрузки\1191268972_c41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571744"/>
            <a:ext cx="4391020" cy="415130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572560" cy="5929354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</a:pPr>
            <a:r>
              <a:rPr lang="ru-RU" sz="2400" b="1" i="1" dirty="0" smtClean="0"/>
              <a:t>Цель данной работы: </a:t>
            </a:r>
            <a:r>
              <a:rPr lang="ru-RU" sz="2400" dirty="0" smtClean="0"/>
              <a:t>исследование особенностей эмоционального состояния младших школьников.</a:t>
            </a:r>
          </a:p>
          <a:p>
            <a:pPr marL="0" algn="just">
              <a:spcBef>
                <a:spcPts val="0"/>
              </a:spcBef>
            </a:pPr>
            <a:r>
              <a:rPr lang="ru-RU" sz="2400" b="1" i="1" dirty="0" smtClean="0"/>
              <a:t>Объект исследования</a:t>
            </a:r>
            <a:r>
              <a:rPr lang="ru-RU" sz="2400" b="1" dirty="0" smtClean="0"/>
              <a:t>: </a:t>
            </a:r>
            <a:r>
              <a:rPr lang="ru-RU" sz="2400" dirty="0" smtClean="0"/>
              <a:t> состояние эмоциональной сферы младшего школьника.</a:t>
            </a:r>
          </a:p>
          <a:p>
            <a:pPr marL="0">
              <a:spcBef>
                <a:spcPts val="0"/>
              </a:spcBef>
            </a:pPr>
            <a:r>
              <a:rPr lang="ru-RU" sz="2400" b="1" i="1" dirty="0" smtClean="0"/>
              <a:t>Предмет исследования</a:t>
            </a:r>
            <a:r>
              <a:rPr lang="ru-RU" sz="2400" b="1" dirty="0" smtClean="0"/>
              <a:t>:</a:t>
            </a:r>
            <a:r>
              <a:rPr lang="ru-RU" sz="2400" dirty="0" smtClean="0"/>
              <a:t> формы проявления эмоций у детей в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/>
              <a:t>младшем школьном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/>
              <a:t>возрасте.</a:t>
            </a:r>
          </a:p>
          <a:p>
            <a:pPr marL="0" indent="-180000">
              <a:buNone/>
            </a:pPr>
            <a:r>
              <a:rPr lang="ru-RU" dirty="0" smtClean="0"/>
              <a:t>       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715436" cy="7031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 smtClean="0"/>
              <a:t>     </a:t>
            </a:r>
            <a:r>
              <a:rPr lang="ru-RU" sz="19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Эмоциональная </a:t>
            </a:r>
            <a:r>
              <a:rPr lang="ru-RU" sz="19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сфера младших школьников характеризуется:</a:t>
            </a:r>
          </a:p>
          <a:p>
            <a:pPr algn="just"/>
            <a:r>
              <a:rPr lang="ru-RU" sz="1900" dirty="0" smtClean="0"/>
              <a:t>   1</a:t>
            </a:r>
            <a:r>
              <a:rPr lang="ru-RU" sz="1900" dirty="0"/>
              <a:t>) легкой отзывчивостью на происходящие события и окрашенностью восприятия, воображения, умственной и физической деятельности эмоциями;</a:t>
            </a:r>
          </a:p>
          <a:p>
            <a:pPr algn="just"/>
            <a:r>
              <a:rPr lang="ru-RU" sz="1900" dirty="0" smtClean="0"/>
              <a:t>   2</a:t>
            </a:r>
            <a:r>
              <a:rPr lang="ru-RU" sz="1900" dirty="0"/>
              <a:t>) непосредственностью и откровенностью выражения своих переживаний — радости, печали, страха, удовольствия или неудовольствия;</a:t>
            </a:r>
          </a:p>
          <a:p>
            <a:pPr algn="just"/>
            <a:r>
              <a:rPr lang="ru-RU" sz="1900" dirty="0" smtClean="0"/>
              <a:t>   3</a:t>
            </a:r>
            <a:r>
              <a:rPr lang="ru-RU" sz="1900" dirty="0"/>
              <a:t>) готовностью к аффекту страха; в процессе учебной деятельности страх ребенок переживает как предчувствие неприятностей, неудач, неуверенности в своих силах, невозможность справиться с заданием; школьник ощущает угрозу своему статусу в классе, семье;</a:t>
            </a:r>
          </a:p>
          <a:p>
            <a:pPr algn="just"/>
            <a:r>
              <a:rPr lang="ru-RU" sz="1900" dirty="0" smtClean="0"/>
              <a:t>   4</a:t>
            </a:r>
            <a:r>
              <a:rPr lang="ru-RU" sz="1900" dirty="0"/>
              <a:t>) большой эмоциональной неустойчивостью, частой сменой настроений (на общем фоне жизнерадостности, бодрости, веселости, беззаботности), склонностью к кратковременным и бурным аффектам;</a:t>
            </a:r>
          </a:p>
          <a:p>
            <a:pPr algn="just"/>
            <a:r>
              <a:rPr lang="ru-RU" sz="1900" dirty="0" smtClean="0"/>
              <a:t>   5</a:t>
            </a:r>
            <a:r>
              <a:rPr lang="ru-RU" sz="1900" dirty="0"/>
              <a:t>) </a:t>
            </a:r>
            <a:r>
              <a:rPr lang="ru-RU" sz="1900" dirty="0" err="1"/>
              <a:t>эмоциогенными</a:t>
            </a:r>
            <a:r>
              <a:rPr lang="ru-RU" sz="1900" dirty="0"/>
              <a:t> факторами для младших школьников являются не только игры и общение со сверстниками, но и успехи в учебе и оценка этих успехов учителем и одноклассниками;</a:t>
            </a:r>
          </a:p>
          <a:p>
            <a:pPr algn="just"/>
            <a:r>
              <a:rPr lang="ru-RU" sz="1900" dirty="0" smtClean="0"/>
              <a:t>   6</a:t>
            </a:r>
            <a:r>
              <a:rPr lang="ru-RU" sz="1900" dirty="0"/>
              <a:t>) свои и чужие эмоции и чувства слабо осознаются и понимаются; мимика других воспринимается часто неверно, так же как и истолкование выражения чувств окружающими, что приводит к неадекватным ответным реакциям младших </a:t>
            </a:r>
            <a:r>
              <a:rPr lang="ru-RU" sz="1900" dirty="0" smtClean="0"/>
              <a:t>школьников.</a:t>
            </a:r>
            <a:endParaRPr lang="ru-RU" sz="19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55721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i="1" dirty="0" smtClean="0"/>
              <a:t>Для исследования были применены следующие методики: </a:t>
            </a:r>
          </a:p>
          <a:p>
            <a:r>
              <a:rPr lang="ru-RU" dirty="0" smtClean="0"/>
              <a:t>Проективная методика «Кактус» М.А. Панфиловой, </a:t>
            </a:r>
          </a:p>
          <a:p>
            <a:r>
              <a:rPr lang="ru-RU" dirty="0" smtClean="0"/>
              <a:t>Тест - </a:t>
            </a:r>
            <a:r>
              <a:rPr lang="ru-RU" dirty="0" err="1" smtClean="0"/>
              <a:t>опросник</a:t>
            </a:r>
            <a:r>
              <a:rPr lang="ru-RU" dirty="0" smtClean="0"/>
              <a:t> </a:t>
            </a:r>
            <a:r>
              <a:rPr lang="ru-RU" dirty="0" err="1" smtClean="0"/>
              <a:t>Г.Айзенка</a:t>
            </a:r>
            <a:r>
              <a:rPr lang="ru-RU" dirty="0" smtClean="0"/>
              <a:t> (детский),</a:t>
            </a:r>
          </a:p>
          <a:p>
            <a:r>
              <a:rPr lang="ru-RU" dirty="0" smtClean="0"/>
              <a:t>Шкала астенического состояния (ШАС; Л.Д. </a:t>
            </a:r>
            <a:r>
              <a:rPr lang="ru-RU" dirty="0" err="1" smtClean="0"/>
              <a:t>Майкова</a:t>
            </a:r>
            <a:r>
              <a:rPr lang="ru-RU" dirty="0" smtClean="0"/>
              <a:t>, Т.Г. Чертова). </a:t>
            </a:r>
          </a:p>
          <a:p>
            <a:pPr marL="0" indent="-180000" algn="just">
              <a:buNone/>
            </a:pPr>
            <a:r>
              <a:rPr lang="ru-RU" dirty="0" smtClean="0"/>
              <a:t>   Исследование было проведено в ГУО СОШ № 26 г. Гомеля. В исследовании принимал участие 2 «А» класс.</a:t>
            </a:r>
          </a:p>
          <a:p>
            <a:pPr marL="0" algn="just">
              <a:buNone/>
            </a:pPr>
            <a:r>
              <a:rPr lang="ru-RU" dirty="0" smtClean="0"/>
              <a:t>   В диагностике приняло участие 16 детей, из них 6 мальчика и  10 девочек.</a:t>
            </a:r>
          </a:p>
          <a:p>
            <a:endParaRPr lang="ru-RU" dirty="0"/>
          </a:p>
        </p:txBody>
      </p:sp>
      <p:pic>
        <p:nvPicPr>
          <p:cNvPr id="4099" name="Picture 3" descr="C:\Documents and Settings\Gerl\Мои документы\Загрузки\9359072-l-pices-dibujar-cactus-y-sol-en-desier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5143512"/>
            <a:ext cx="1419225" cy="1600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399032"/>
          </a:xfrm>
        </p:spPr>
        <p:txBody>
          <a:bodyPr>
            <a:normAutofit/>
          </a:bodyPr>
          <a:lstStyle/>
          <a:p>
            <a:pPr marL="0"/>
            <a:r>
              <a:rPr lang="ru-RU" sz="3600" b="1" i="1" dirty="0" smtClean="0">
                <a:solidFill>
                  <a:srgbClr val="82E3F6"/>
                </a:solidFill>
              </a:rPr>
              <a:t>Результаты проведения проективной методики «Кактус» </a:t>
            </a:r>
            <a:endParaRPr lang="ru-RU" sz="3600" b="1" i="1" dirty="0">
              <a:solidFill>
                <a:srgbClr val="82E3F6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85860"/>
            <a:ext cx="6500858" cy="542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Gerl\Мои документы\Загрузки\4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54055"/>
            <a:ext cx="3571900" cy="240394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9001156" cy="1399032"/>
          </a:xfrm>
        </p:spPr>
        <p:txBody>
          <a:bodyPr>
            <a:noAutofit/>
          </a:bodyPr>
          <a:lstStyle/>
          <a:p>
            <a:pPr marL="0"/>
            <a:r>
              <a:rPr lang="ru-RU" sz="3200" i="1" dirty="0" smtClean="0"/>
              <a:t>Сравнительные результаты диагностики эмоциональной сферы мальчиков и девочек</a:t>
            </a:r>
            <a:endParaRPr lang="ru-RU" sz="3200" i="1" dirty="0"/>
          </a:p>
        </p:txBody>
      </p:sp>
      <p:graphicFrame>
        <p:nvGraphicFramePr>
          <p:cNvPr id="6" name="Chart 8"/>
          <p:cNvGraphicFramePr>
            <a:graphicFrameLocks noGrp="1"/>
          </p:cNvGraphicFramePr>
          <p:nvPr>
            <p:ph idx="1"/>
          </p:nvPr>
        </p:nvGraphicFramePr>
        <p:xfrm>
          <a:off x="2928926" y="1500174"/>
          <a:ext cx="6000792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9"/>
          <p:cNvGraphicFramePr>
            <a:graphicFrameLocks/>
          </p:cNvGraphicFramePr>
          <p:nvPr/>
        </p:nvGraphicFramePr>
        <p:xfrm>
          <a:off x="1000100" y="928670"/>
          <a:ext cx="7286676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Gerl\Мои документы\Загрузки\emotional-chi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875" y="4171950"/>
            <a:ext cx="4048125" cy="2686050"/>
          </a:xfrm>
          <a:prstGeom prst="rect">
            <a:avLst/>
          </a:prstGeom>
          <a:noFill/>
        </p:spPr>
      </p:pic>
      <p:graphicFrame>
        <p:nvGraphicFramePr>
          <p:cNvPr id="2" name="Chart 10"/>
          <p:cNvGraphicFramePr>
            <a:graphicFrameLocks/>
          </p:cNvGraphicFramePr>
          <p:nvPr/>
        </p:nvGraphicFramePr>
        <p:xfrm>
          <a:off x="285720" y="285728"/>
          <a:ext cx="7215238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399032"/>
          </a:xfrm>
        </p:spPr>
        <p:txBody>
          <a:bodyPr>
            <a:normAutofit fontScale="90000"/>
          </a:bodyPr>
          <a:lstStyle/>
          <a:p>
            <a:pPr marL="0"/>
            <a:r>
              <a:rPr lang="ru-RU" sz="3600" b="1" i="1" dirty="0" smtClean="0">
                <a:solidFill>
                  <a:srgbClr val="FFDDEC"/>
                </a:solidFill>
              </a:rPr>
              <a:t>Результаты проведения </a:t>
            </a:r>
            <a:r>
              <a:rPr lang="ru-RU" sz="3600" b="1" i="1" dirty="0" err="1" smtClean="0">
                <a:solidFill>
                  <a:srgbClr val="FFDDEC"/>
                </a:solidFill>
              </a:rPr>
              <a:t>теста-опросника</a:t>
            </a:r>
            <a:r>
              <a:rPr lang="ru-RU" sz="3600" b="1" i="1" dirty="0" smtClean="0">
                <a:solidFill>
                  <a:srgbClr val="FFDDEC"/>
                </a:solidFill>
              </a:rPr>
              <a:t> Г.А. </a:t>
            </a:r>
            <a:r>
              <a:rPr lang="ru-RU" sz="3600" b="1" i="1" dirty="0" err="1" smtClean="0">
                <a:solidFill>
                  <a:srgbClr val="FFDDEC"/>
                </a:solidFill>
              </a:rPr>
              <a:t>Айзенка</a:t>
            </a:r>
            <a:r>
              <a:rPr lang="ru-RU" sz="3600" b="1" i="1" dirty="0" smtClean="0">
                <a:solidFill>
                  <a:srgbClr val="FFDDEC"/>
                </a:solidFill>
              </a:rPr>
              <a:t> (детского варианта)</a:t>
            </a:r>
            <a:endParaRPr lang="ru-RU" sz="3600" b="1" i="1" dirty="0">
              <a:solidFill>
                <a:srgbClr val="FFDDEC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28596" y="1928802"/>
          <a:ext cx="821537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1E2E4E-9F7B-4CF8-8877-4A9F79B92478}"/>
</file>

<file path=customXml/itemProps2.xml><?xml version="1.0" encoding="utf-8"?>
<ds:datastoreItem xmlns:ds="http://schemas.openxmlformats.org/officeDocument/2006/customXml" ds:itemID="{E7A0C2B7-816E-4F86-AA07-F6EB837B98FA}"/>
</file>

<file path=customXml/itemProps3.xml><?xml version="1.0" encoding="utf-8"?>
<ds:datastoreItem xmlns:ds="http://schemas.openxmlformats.org/officeDocument/2006/customXml" ds:itemID="{8FF955D0-EDF1-4A3E-83C2-FDAC5018A33B}"/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386</TotalTime>
  <Words>526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   Диагностика состояние эмоциональной сферы младшего школьника  </vt:lpstr>
      <vt:lpstr>Слайд 2</vt:lpstr>
      <vt:lpstr>Слайд 3</vt:lpstr>
      <vt:lpstr>Слайд 4</vt:lpstr>
      <vt:lpstr>Результаты проведения проективной методики «Кактус» </vt:lpstr>
      <vt:lpstr>Сравнительные результаты диагностики эмоциональной сферы мальчиков и девочек</vt:lpstr>
      <vt:lpstr>Слайд 7</vt:lpstr>
      <vt:lpstr>Слайд 8</vt:lpstr>
      <vt:lpstr>Результаты проведения теста-опросника Г.А. Айзенка (детского варианта)</vt:lpstr>
      <vt:lpstr>Слайд 10</vt:lpstr>
      <vt:lpstr>Результаты методики «Шкала астенического состояния» </vt:lpstr>
      <vt:lpstr>Выводы: </vt:lpstr>
      <vt:lpstr>Слайд 13</vt:lpstr>
      <vt:lpstr>Спасибо за          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Диагностика состояние эмоциональной сферы младшего школьника  </dc:title>
  <dc:creator>Gerl</dc:creator>
  <cp:lastModifiedBy>Gerl</cp:lastModifiedBy>
  <cp:revision>39</cp:revision>
  <dcterms:created xsi:type="dcterms:W3CDTF">2011-12-22T12:55:23Z</dcterms:created>
  <dcterms:modified xsi:type="dcterms:W3CDTF">2011-12-23T13:33:40Z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0x010100BB6A232A06C4C843B3F96C4DEC1B1186</vt:lpwstr>
  </property>
</Properties>
</file>