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04286A-6EB7-44AD-97B9-8C9A88EA69B8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1DB842-4878-4BE3-A63B-ED492566F4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1" y="1556792"/>
            <a:ext cx="3672409" cy="285384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Этимологическая диагностика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социально-педагогической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запущенности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653136"/>
            <a:ext cx="3309803" cy="10285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ЕРМОЛКИНА Н.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 СП -  34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bebi1"/>
          <p:cNvPicPr>
            <a:picLocks noChangeAspect="1" noChangeArrowheads="1" noCrop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3816424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9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СОЦИАЛЬНО-ПЕДАГОГИЧЕСКАЯ ЗАПУЩЕННОСТЬ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3"/>
            <a:ext cx="7776864" cy="3939330"/>
          </a:xfrm>
        </p:spPr>
        <p:txBody>
          <a:bodyPr numCol="2">
            <a:normAutofit/>
          </a:bodyPr>
          <a:lstStyle/>
          <a:p>
            <a:pPr marL="68580" indent="45720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457200" algn="just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личности ребенка, которое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прояв-ляется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несфор-мированности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него свойств субъекта деятельности,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общения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самосознания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концент-рированно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выражается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нарушенном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образе «Я». </a:t>
            </a:r>
          </a:p>
        </p:txBody>
      </p:sp>
      <p:pic>
        <p:nvPicPr>
          <p:cNvPr id="4" name="Picture 2" descr="D:\Downloads\lupa-203x3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936" y="2276872"/>
            <a:ext cx="3168352" cy="4176803"/>
          </a:xfrm>
          <a:prstGeom prst="rect">
            <a:avLst/>
          </a:prstGeom>
          <a:noFill/>
        </p:spPr>
      </p:pic>
      <p:pic>
        <p:nvPicPr>
          <p:cNvPr id="5" name="Picture 6" descr="j02515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33" y="1649964"/>
            <a:ext cx="1296144" cy="12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54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проявления: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776864" cy="4392488"/>
          </a:xfrm>
        </p:spPr>
        <p:txBody>
          <a:bodyPr/>
          <a:lstStyle/>
          <a:p>
            <a:pPr marL="685800" indent="-342900" algn="just">
              <a:buFont typeface="Wingdings" pitchFamily="2" charset="2"/>
              <a:buChar char="v"/>
            </a:pPr>
            <a:r>
              <a:rPr lang="ru-RU" dirty="0" smtClean="0"/>
              <a:t>неразвитость </a:t>
            </a:r>
            <a:r>
              <a:rPr lang="ru-RU" dirty="0"/>
              <a:t>социально-коммуникативных качеств и свойств личности ребенка, </a:t>
            </a:r>
            <a:endParaRPr lang="ru-RU" dirty="0" smtClean="0"/>
          </a:p>
          <a:p>
            <a:pPr marL="685800" indent="-342900"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низкая способность к социальной рефлексии, </a:t>
            </a:r>
            <a:endParaRPr lang="ru-RU" dirty="0" smtClean="0"/>
          </a:p>
          <a:p>
            <a:pPr marL="685800" indent="-342900" algn="just">
              <a:buFont typeface="Wingdings" pitchFamily="2" charset="2"/>
              <a:buChar char="v"/>
            </a:pPr>
            <a:r>
              <a:rPr lang="ru-RU" dirty="0" smtClean="0"/>
              <a:t>трудности </a:t>
            </a:r>
            <a:r>
              <a:rPr lang="ru-RU" dirty="0"/>
              <a:t>в овладении социальными </a:t>
            </a:r>
            <a:r>
              <a:rPr lang="ru-RU" dirty="0" smtClean="0"/>
              <a:t>ролями,</a:t>
            </a:r>
          </a:p>
          <a:p>
            <a:pPr marL="685800" indent="-342900" algn="just">
              <a:buFont typeface="Wingdings" pitchFamily="2" charset="2"/>
              <a:buChar char="v"/>
            </a:pPr>
            <a:r>
              <a:rPr lang="ru-RU" dirty="0" err="1" smtClean="0"/>
              <a:t>труднообучаемость</a:t>
            </a:r>
            <a:r>
              <a:rPr lang="ru-RU" dirty="0"/>
              <a:t>, </a:t>
            </a:r>
            <a:endParaRPr lang="ru-RU" dirty="0" smtClean="0"/>
          </a:p>
          <a:p>
            <a:pPr marL="685800" indent="-342900" algn="just">
              <a:buFont typeface="Wingdings" pitchFamily="2" charset="2"/>
              <a:buChar char="v"/>
            </a:pPr>
            <a:r>
              <a:rPr lang="ru-RU" dirty="0" smtClean="0"/>
              <a:t>Трудновоспитуемость.</a:t>
            </a:r>
          </a:p>
          <a:p>
            <a:pPr indent="457200" algn="just">
              <a:buNone/>
            </a:pPr>
            <a:endParaRPr lang="ru-RU" dirty="0"/>
          </a:p>
        </p:txBody>
      </p:sp>
      <p:pic>
        <p:nvPicPr>
          <p:cNvPr id="4" name="Picture 4" descr="D:\Downloads\deti_sc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2520280" cy="221740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58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ПРОЯВЛЕНИЯ ЗАПУЩЕННОСТИ У ДОШКОЛЬНИКОВ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4176464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dirty="0" smtClean="0"/>
              <a:t>неразвитость </a:t>
            </a:r>
            <a:r>
              <a:rPr lang="ru-RU" dirty="0"/>
              <a:t>комплекса </a:t>
            </a:r>
            <a:r>
              <a:rPr lang="ru-RU" dirty="0" smtClean="0"/>
              <a:t>игровых </a:t>
            </a:r>
            <a:r>
              <a:rPr lang="ru-RU" dirty="0"/>
              <a:t>способностей, 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недостаточность </a:t>
            </a:r>
            <a:r>
              <a:rPr lang="ru-RU" dirty="0"/>
              <a:t>активности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игре</a:t>
            </a:r>
            <a:r>
              <a:rPr lang="ru-RU" dirty="0" smtClean="0"/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игровой </a:t>
            </a:r>
            <a:r>
              <a:rPr lang="ru-RU" dirty="0"/>
              <a:t>рефлексии. </a:t>
            </a:r>
          </a:p>
        </p:txBody>
      </p:sp>
      <p:pic>
        <p:nvPicPr>
          <p:cNvPr id="5" name="Picture 5" descr="agus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64904"/>
            <a:ext cx="2520280" cy="367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88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ПРОЯВЛЕНИЯ ЗАПУЩЕННОСТИ У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МЛАДШИХ ШКОЛЬНИКОВ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23652"/>
            <a:ext cx="7560840" cy="3985668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неразвитость </a:t>
            </a:r>
            <a:r>
              <a:rPr lang="ru-RU" dirty="0"/>
              <a:t>учебно-познавательной мотивации, </a:t>
            </a:r>
            <a:endParaRPr lang="ru-RU" dirty="0" smtClean="0"/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низкий </a:t>
            </a:r>
            <a:r>
              <a:rPr lang="ru-RU" dirty="0"/>
              <a:t>уровень целенаправленности и осознанности учебной </a:t>
            </a:r>
            <a:r>
              <a:rPr lang="ru-RU" dirty="0" smtClean="0"/>
              <a:t>деятельности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недостаточная </a:t>
            </a:r>
            <a:r>
              <a:rPr lang="ru-RU" dirty="0"/>
              <a:t>учебно-познавательная активность.</a:t>
            </a:r>
          </a:p>
        </p:txBody>
      </p:sp>
      <p:pic>
        <p:nvPicPr>
          <p:cNvPr id="4" name="Picture 2" descr="D:\Downloads\001gcqb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248" y="4466254"/>
            <a:ext cx="3113248" cy="227511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7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2008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 И ПЕДАГОГИЧЕСКИ ЗАПУЩЕННЫЙ РЕБЕНОК КАК ОБЪЕКТ КОМПЛЕКСНОЙ ПОМОЩИ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112568"/>
          </a:xfrm>
        </p:spPr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91880" y="2953815"/>
            <a:ext cx="2232248" cy="1382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СПЗ ребенок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27687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СОЦИАЛЬНЫЙ СУБЪЕКТ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558302"/>
            <a:ext cx="38164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СОЦИАЛЬНАЯ ДЕЗАДАПТАЦИЯ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3068960"/>
            <a:ext cx="24482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 САМОСОЗНАНИЯ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3068960"/>
            <a:ext cx="23762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 ДЕЯТЕЛЬНОСТИ</a:t>
            </a: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71600" y="5229200"/>
            <a:ext cx="3456384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ТРУДНООБУЧАЕМОСТЬ</a:t>
            </a:r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076056" y="5229200"/>
            <a:ext cx="3312368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ТРУДНОВОСПИТУЕМОСТЬ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555776" y="4725144"/>
            <a:ext cx="20522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608004" y="4725144"/>
            <a:ext cx="23402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</p:cNvCxnSpPr>
          <p:nvPr/>
        </p:nvCxnSpPr>
        <p:spPr>
          <a:xfrm>
            <a:off x="4608004" y="1918342"/>
            <a:ext cx="0" cy="358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1"/>
          </p:cNvCxnSpPr>
          <p:nvPr/>
        </p:nvCxnSpPr>
        <p:spPr>
          <a:xfrm flipH="1" flipV="1">
            <a:off x="2483768" y="2636912"/>
            <a:ext cx="1335017" cy="519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5" idx="1"/>
          </p:cNvCxnSpPr>
          <p:nvPr/>
        </p:nvCxnSpPr>
        <p:spPr>
          <a:xfrm flipV="1">
            <a:off x="2483768" y="2456892"/>
            <a:ext cx="576064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7"/>
          </p:cNvCxnSpPr>
          <p:nvPr/>
        </p:nvCxnSpPr>
        <p:spPr>
          <a:xfrm flipV="1">
            <a:off x="5397223" y="2636912"/>
            <a:ext cx="1335017" cy="519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6156176" y="2456892"/>
            <a:ext cx="576064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4" idx="4"/>
          </p:cNvCxnSpPr>
          <p:nvPr/>
        </p:nvCxnSpPr>
        <p:spPr>
          <a:xfrm flipV="1">
            <a:off x="4608004" y="4336233"/>
            <a:ext cx="0" cy="38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5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05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Внешние причины социально-педагогической запущенности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848872" cy="4104456"/>
          </a:xfrm>
        </p:spPr>
        <p:txBody>
          <a:bodyPr/>
          <a:lstStyle/>
          <a:p>
            <a:pPr algn="just"/>
            <a:r>
              <a:rPr lang="ru-RU" dirty="0"/>
              <a:t>дефекты семейного </a:t>
            </a:r>
            <a:r>
              <a:rPr lang="ru-RU" dirty="0" smtClean="0"/>
              <a:t>вос­питания</a:t>
            </a:r>
          </a:p>
          <a:p>
            <a:pPr algn="just"/>
            <a:r>
              <a:rPr lang="ru-RU" dirty="0"/>
              <a:t>недостатки и просчеты 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-образовательной работе в детском саду и школе</a:t>
            </a:r>
            <a:endParaRPr lang="ru-RU" dirty="0"/>
          </a:p>
        </p:txBody>
      </p:sp>
      <p:pic>
        <p:nvPicPr>
          <p:cNvPr id="4" name="Picture 5" descr="D:\Downloads\для презентации\big_5408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149080"/>
            <a:ext cx="2714612" cy="204138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3" descr="D:\Downloads\для презентации\59334997_30fc78d0b0d03b0fca5a1adeb66bcb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8239" y="4149080"/>
            <a:ext cx="2880320" cy="205977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6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Предрасполагающие факторы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возникновении и развитии запущенности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4057676"/>
          </a:xfrm>
        </p:spPr>
        <p:txBody>
          <a:bodyPr/>
          <a:lstStyle/>
          <a:p>
            <a:pPr marL="68580" indent="457200">
              <a:buNone/>
            </a:pPr>
            <a:r>
              <a:rPr lang="ru-RU" dirty="0"/>
              <a:t>И</a:t>
            </a:r>
            <a:r>
              <a:rPr lang="ru-RU" dirty="0" smtClean="0"/>
              <a:t>ндивидуальные психофизиологические </a:t>
            </a:r>
            <a:r>
              <a:rPr lang="ru-RU" dirty="0"/>
              <a:t>и личностные особенности ребенка: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генотип,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актуальное </a:t>
            </a:r>
            <a:r>
              <a:rPr lang="ru-RU" dirty="0"/>
              <a:t>состояние здоровья, </a:t>
            </a:r>
            <a:r>
              <a:rPr lang="ru-RU" dirty="0" smtClean="0"/>
              <a:t>доминирующие </a:t>
            </a:r>
            <a:r>
              <a:rPr lang="ru-RU" dirty="0"/>
              <a:t>психоэмоциональные состояния,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внутренняя </a:t>
            </a:r>
            <a:r>
              <a:rPr lang="ru-RU" dirty="0"/>
              <a:t>позиция,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уровень </a:t>
            </a:r>
            <a:r>
              <a:rPr lang="ru-RU" dirty="0"/>
              <a:t>активности во взаимодействии с </a:t>
            </a:r>
            <a:r>
              <a:rPr lang="ru-RU" dirty="0" smtClean="0"/>
              <a:t>микросоциумом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53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E:\foto\переделанное\Клипарты\Дети\на черном фоне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05" b="93224" l="15187" r="89019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45828"/>
            <a:ext cx="568863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22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A6CF3E7-D1BD-4633-BE07-422AF0952C68}"/>
</file>

<file path=customXml/itemProps2.xml><?xml version="1.0" encoding="utf-8"?>
<ds:datastoreItem xmlns:ds="http://schemas.openxmlformats.org/officeDocument/2006/customXml" ds:itemID="{05B91C70-6D40-4136-BF50-830A664EC13F}"/>
</file>

<file path=customXml/itemProps3.xml><?xml version="1.0" encoding="utf-8"?>
<ds:datastoreItem xmlns:ds="http://schemas.openxmlformats.org/officeDocument/2006/customXml" ds:itemID="{4CF29187-353F-4AB0-A51B-7462B431FE86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</TotalTime>
  <Words>189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Этимологическая диагностика социально-педагогической  запущенности детей</vt:lpstr>
      <vt:lpstr>СОЦИАЛЬНО-ПЕДАГОГИЧЕСКАЯ ЗАПУЩЕННОСТЬ</vt:lpstr>
      <vt:lpstr>Основные проявления: </vt:lpstr>
      <vt:lpstr>ПРОЯВЛЕНИЯ ЗАПУЩЕННОСТИ У ДОШКОЛЬНИКОВ</vt:lpstr>
      <vt:lpstr>ПРОЯВЛЕНИЯ ЗАПУЩЕННОСТИ У  МЛАДШИХ ШКОЛЬНИКОВ</vt:lpstr>
      <vt:lpstr>СОЦИАЛЬНО И ПЕДАГОГИЧЕСКИ ЗАПУЩЕННЫЙ РЕБЕНОК КАК ОБЪЕКТ КОМПЛЕКСНОЙ ПОМОЩИ</vt:lpstr>
      <vt:lpstr>Внешние причины социально-педагогической запущенности </vt:lpstr>
      <vt:lpstr>Предрасполагающие факторы в возникновении и развитии запущенности детей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kim</dc:creator>
  <cp:lastModifiedBy>kim</cp:lastModifiedBy>
  <cp:revision>8</cp:revision>
  <dcterms:created xsi:type="dcterms:W3CDTF">2011-12-10T08:59:48Z</dcterms:created>
  <dcterms:modified xsi:type="dcterms:W3CDTF">2011-12-10T10:56:36Z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