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4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7F40526C-8755-4491-864B-B0ADC84D309A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959145DC-0D84-4E78-8736-D2E0292CE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846640" cy="2088231"/>
          </a:xfrm>
        </p:spPr>
        <p:txBody>
          <a:bodyPr>
            <a:normAutofit/>
          </a:bodyPr>
          <a:lstStyle/>
          <a:p>
            <a:r>
              <a:rPr lang="ru-RU" dirty="0" smtClean="0"/>
              <a:t>Типы психопатий по П.Б. Ганнушкину</a:t>
            </a:r>
            <a:endParaRPr lang="ru-RU" dirty="0"/>
          </a:p>
        </p:txBody>
      </p:sp>
      <p:pic>
        <p:nvPicPr>
          <p:cNvPr id="1026" name="Picture 2" descr="C:\Users\Настя\Desktop\GannushkinP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492896"/>
            <a:ext cx="2857500" cy="390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Параноики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628800"/>
            <a:ext cx="4258816" cy="44973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Склонность к образованию </a:t>
            </a:r>
            <a:r>
              <a:rPr lang="ru-RU" sz="2000" dirty="0" err="1" smtClean="0"/>
              <a:t>сверхценных</a:t>
            </a:r>
            <a:r>
              <a:rPr lang="ru-RU" sz="2000" dirty="0" smtClean="0"/>
              <a:t> идей, в центре которых находится их личность;</a:t>
            </a:r>
          </a:p>
          <a:p>
            <a:r>
              <a:rPr lang="ru-RU" sz="2000" dirty="0" smtClean="0"/>
              <a:t>Эгоизм, самодовольство, самомнение;</a:t>
            </a:r>
          </a:p>
          <a:p>
            <a:r>
              <a:rPr lang="ru-RU" sz="2000" dirty="0" smtClean="0"/>
              <a:t>Упорно отстаивают свои идеи;</a:t>
            </a:r>
          </a:p>
          <a:p>
            <a:r>
              <a:rPr lang="ru-RU" sz="2000" dirty="0" smtClean="0"/>
              <a:t>Узкие и односторонние люди, упрямые, настойчивые;</a:t>
            </a:r>
          </a:p>
          <a:p>
            <a:r>
              <a:rPr lang="ru-RU" sz="2000" dirty="0" smtClean="0"/>
              <a:t>Среди параноиков встречаются фанатики. Их цель – претворить в жизнь свои идеи.</a:t>
            </a:r>
            <a:endParaRPr lang="ru-RU" sz="2000" dirty="0"/>
          </a:p>
        </p:txBody>
      </p:sp>
      <p:pic>
        <p:nvPicPr>
          <p:cNvPr id="4" name="Рисунок 3" descr="revnost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620688"/>
            <a:ext cx="3528392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0d6774ac038_53972_1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3888432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Эпилептоиды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772816"/>
            <a:ext cx="3970784" cy="43533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Крайняя раздражительность, приступы расстройства настроения, выраженные </a:t>
            </a:r>
            <a:r>
              <a:rPr lang="ru-RU" dirty="0" err="1" smtClean="0"/>
              <a:t>антисоциальные</a:t>
            </a:r>
            <a:r>
              <a:rPr lang="ru-RU" dirty="0" smtClean="0"/>
              <a:t> установки;</a:t>
            </a:r>
          </a:p>
          <a:p>
            <a:r>
              <a:rPr lang="ru-RU" dirty="0" smtClean="0"/>
              <a:t>Обычно активные, односторонние, настойчивые, упрямые, есть склонность к образованию </a:t>
            </a:r>
            <a:r>
              <a:rPr lang="ru-RU" dirty="0" err="1" smtClean="0"/>
              <a:t>сверхценных</a:t>
            </a:r>
            <a:r>
              <a:rPr lang="ru-RU" dirty="0" smtClean="0"/>
              <a:t> идей;</a:t>
            </a:r>
          </a:p>
          <a:p>
            <a:r>
              <a:rPr lang="ru-RU" dirty="0" smtClean="0"/>
              <a:t>Нетерпеливы, нетерпимы к мнению окружающих. Им не доступны чувства сострадания, симпатии и т.д.</a:t>
            </a:r>
            <a:endParaRPr lang="ru-RU" dirty="0"/>
          </a:p>
        </p:txBody>
      </p:sp>
      <p:pic>
        <p:nvPicPr>
          <p:cNvPr id="4" name="Рисунок 3" descr="rabia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547419" cy="4032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Истерические характеры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700808"/>
            <a:ext cx="4690864" cy="48245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представителей этого типа характеры театральность и лживость. Им необходимо, чтобы ими восторгались, о них говорили и т.д.</a:t>
            </a:r>
          </a:p>
          <a:p>
            <a:r>
              <a:rPr lang="ru-RU" dirty="0" smtClean="0"/>
              <a:t>Эмоциональная жизнь неустойчива, чувства поверхностны, интересы неглубокие, привязанности непрочные;</a:t>
            </a:r>
          </a:p>
          <a:p>
            <a:r>
              <a:rPr lang="ru-RU" dirty="0" smtClean="0"/>
              <a:t>Их суждения противоречивы, они легко внушаемы. Они хотят быть оригинальными во всем. </a:t>
            </a:r>
            <a:endParaRPr lang="ru-RU" dirty="0"/>
          </a:p>
        </p:txBody>
      </p:sp>
      <p:pic>
        <p:nvPicPr>
          <p:cNvPr id="4" name="Рисунок 3" descr="291519_alex1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132856"/>
            <a:ext cx="33337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Неустойчивые психопаты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3096" y="1772816"/>
            <a:ext cx="5050904" cy="4425355"/>
          </a:xfrm>
        </p:spPr>
        <p:txBody>
          <a:bodyPr/>
          <a:lstStyle/>
          <a:p>
            <a:r>
              <a:rPr lang="ru-RU" dirty="0" smtClean="0"/>
              <a:t>Душевно неглубокие, слабохарактерные люди, которые попадают под влияние других;</a:t>
            </a:r>
          </a:p>
          <a:p>
            <a:r>
              <a:rPr lang="ru-RU" dirty="0" smtClean="0"/>
              <a:t>Это люди без больших интересов, без глубоких привязанностей, которые берут пример со своих более ярких товарищей;</a:t>
            </a:r>
          </a:p>
          <a:p>
            <a:r>
              <a:rPr lang="ru-RU" dirty="0" smtClean="0"/>
              <a:t>Легко вдохновляются и легко остывают.</a:t>
            </a:r>
            <a:endParaRPr lang="ru-RU" dirty="0"/>
          </a:p>
        </p:txBody>
      </p:sp>
      <p:pic>
        <p:nvPicPr>
          <p:cNvPr id="4" name="Рисунок 3" descr="ebcc13535a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067944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28600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Антисоциальные психопаты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72816"/>
            <a:ext cx="4474840" cy="4353347"/>
          </a:xfrm>
        </p:spPr>
        <p:txBody>
          <a:bodyPr/>
          <a:lstStyle/>
          <a:p>
            <a:r>
              <a:rPr lang="ru-RU" dirty="0" smtClean="0"/>
              <a:t>Отсутствуют чувства симпатии к окружающим, чувства долга по отношению к обществу, они равнодушны к похвале и порицанию;</a:t>
            </a:r>
          </a:p>
          <a:p>
            <a:r>
              <a:rPr lang="ru-RU" dirty="0" smtClean="0"/>
              <a:t>Отличаются любовью к чувственным наслаждениям. Чаще всего холодные и жестокие люди. Прирожденные преступники.</a:t>
            </a:r>
            <a:endParaRPr lang="ru-RU" dirty="0"/>
          </a:p>
        </p:txBody>
      </p:sp>
      <p:pic>
        <p:nvPicPr>
          <p:cNvPr id="4" name="Рисунок 3" descr="1280288228_-the-24550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3228975" cy="447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8600"/>
            <a:ext cx="7643192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Конституционально-глупые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2286000"/>
            <a:ext cx="4978896" cy="3840163"/>
          </a:xfrm>
        </p:spPr>
        <p:txBody>
          <a:bodyPr/>
          <a:lstStyle/>
          <a:p>
            <a:r>
              <a:rPr lang="ru-RU" dirty="0" smtClean="0"/>
              <a:t>Это люди врожденно ограниченные. Не способны применять полученные знания на практике, проявлять инициативу;</a:t>
            </a:r>
          </a:p>
          <a:p>
            <a:r>
              <a:rPr lang="ru-RU" dirty="0" smtClean="0"/>
              <a:t>Легко внушаемые, консервативные.</a:t>
            </a:r>
            <a:endParaRPr lang="ru-RU" dirty="0"/>
          </a:p>
        </p:txBody>
      </p:sp>
      <p:pic>
        <p:nvPicPr>
          <p:cNvPr id="4" name="Рисунок 3" descr="love-2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316835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28600"/>
            <a:ext cx="6563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П.Б. Ганнушкин выделил  9 типов: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772816"/>
            <a:ext cx="6779096" cy="508518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Циклоиды (конституционально-депрессивные, конституционально-возбужденные, </a:t>
            </a:r>
            <a:r>
              <a:rPr lang="ru-RU" sz="2400" dirty="0" err="1" smtClean="0"/>
              <a:t>циклотимики</a:t>
            </a:r>
            <a:r>
              <a:rPr lang="ru-RU" sz="2400" dirty="0" smtClean="0"/>
              <a:t>, эмотивно-лабильные);</a:t>
            </a:r>
          </a:p>
          <a:p>
            <a:r>
              <a:rPr lang="ru-RU" sz="2400" dirty="0" smtClean="0"/>
              <a:t>Астеники;</a:t>
            </a:r>
          </a:p>
          <a:p>
            <a:r>
              <a:rPr lang="ru-RU" sz="2400" dirty="0" err="1" smtClean="0"/>
              <a:t>Шизоиды</a:t>
            </a:r>
            <a:r>
              <a:rPr lang="ru-RU" sz="2400" dirty="0" smtClean="0"/>
              <a:t> (</a:t>
            </a:r>
            <a:r>
              <a:rPr lang="ru-RU" sz="2400" dirty="0" err="1"/>
              <a:t>ш</a:t>
            </a:r>
            <a:r>
              <a:rPr lang="ru-RU" sz="2400" dirty="0" err="1" smtClean="0"/>
              <a:t>изоиды</a:t>
            </a:r>
            <a:r>
              <a:rPr lang="ru-RU" sz="2400" dirty="0" smtClean="0"/>
              <a:t> и мечтатели)</a:t>
            </a:r>
          </a:p>
          <a:p>
            <a:r>
              <a:rPr lang="ru-RU" sz="2400" dirty="0" smtClean="0"/>
              <a:t>Параноики (</a:t>
            </a:r>
            <a:r>
              <a:rPr lang="ru-RU" sz="2400" dirty="0" err="1" smtClean="0"/>
              <a:t>параноики</a:t>
            </a:r>
            <a:r>
              <a:rPr lang="ru-RU" sz="2400" dirty="0" smtClean="0"/>
              <a:t> и фанатики);</a:t>
            </a:r>
          </a:p>
          <a:p>
            <a:r>
              <a:rPr lang="ru-RU" sz="2400" dirty="0" err="1" smtClean="0"/>
              <a:t>Эпилептоиды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Истерические характеры (истерики и патологические лгуны);</a:t>
            </a:r>
          </a:p>
          <a:p>
            <a:r>
              <a:rPr lang="ru-RU" sz="2400" dirty="0" smtClean="0"/>
              <a:t>Неустойчивые психопаты;</a:t>
            </a:r>
          </a:p>
          <a:p>
            <a:r>
              <a:rPr lang="ru-RU" sz="2400" dirty="0" smtClean="0"/>
              <a:t>Антисоциальные психопаты;</a:t>
            </a:r>
          </a:p>
          <a:p>
            <a:r>
              <a:rPr lang="ru-RU" sz="2400" dirty="0" smtClean="0"/>
              <a:t>Конституционально-глупые.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864096"/>
          </a:xfrm>
        </p:spPr>
        <p:txBody>
          <a:bodyPr>
            <a:normAutofit/>
          </a:bodyPr>
          <a:lstStyle/>
          <a:p>
            <a:r>
              <a:rPr lang="ru-RU" dirty="0" smtClean="0"/>
              <a:t>Циклоиды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195736" y="1340768"/>
            <a:ext cx="6491064" cy="4785395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Конституционально-депрессивные:</a:t>
            </a:r>
            <a:r>
              <a:rPr lang="ru-RU" sz="2000" dirty="0" smtClean="0"/>
              <a:t> это люди с постоянно пониженным настроением, вечно угрюмые, мрачные, недовольные, малоразговорчивые. Они прирожденные пессимисты. Для них характерны </a:t>
            </a:r>
            <a:r>
              <a:rPr lang="ru-RU" sz="2000" dirty="0"/>
              <a:t>опущенные черты лица, бессильно повисшие руки, медленная походка, </a:t>
            </a:r>
            <a:r>
              <a:rPr lang="ru-RU" sz="2000" dirty="0" smtClean="0"/>
              <a:t>скупые</a:t>
            </a:r>
            <a:r>
              <a:rPr lang="ru-RU" sz="2000" dirty="0"/>
              <a:t>, вялые жесты. </a:t>
            </a:r>
            <a:r>
              <a:rPr lang="ru-RU" sz="2000" dirty="0" smtClean="0"/>
              <a:t>Нерешительные.  </a:t>
            </a:r>
          </a:p>
          <a:p>
            <a:endParaRPr lang="ru-RU" sz="2000" dirty="0"/>
          </a:p>
        </p:txBody>
      </p:sp>
      <p:pic>
        <p:nvPicPr>
          <p:cNvPr id="8" name="Рисунок 7" descr="1289792006_4528emoticons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73016"/>
            <a:ext cx="396044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8f4a3d366c44eb081afbf15d961f61d6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645024"/>
            <a:ext cx="2870200" cy="287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Конституционально-возбуженные</a:t>
            </a:r>
            <a:r>
              <a:rPr lang="ru-RU" sz="2000" b="1" dirty="0" smtClean="0"/>
              <a:t>:</a:t>
            </a:r>
            <a:r>
              <a:rPr lang="ru-RU" sz="2000" dirty="0" smtClean="0"/>
              <a:t>  </a:t>
            </a:r>
            <a:r>
              <a:rPr lang="ru-RU" sz="2000" dirty="0"/>
              <a:t>люди, быстро </a:t>
            </a:r>
            <a:r>
              <a:rPr lang="ru-RU" sz="2000" dirty="0" err="1" smtClean="0"/>
              <a:t>оликающиеся</a:t>
            </a:r>
            <a:r>
              <a:rPr lang="ru-RU" sz="2000" dirty="0" smtClean="0"/>
              <a:t> </a:t>
            </a:r>
            <a:r>
              <a:rPr lang="ru-RU" sz="2000" dirty="0"/>
              <a:t>на все новое, энергичные и предприимчивые</a:t>
            </a:r>
            <a:r>
              <a:rPr lang="ru-RU" sz="2000" dirty="0" smtClean="0"/>
              <a:t>. Их отличает поверхностность </a:t>
            </a:r>
            <a:r>
              <a:rPr lang="ru-RU" sz="2000" dirty="0"/>
              <a:t>и неустойчивостью интересов, чрезмерная болтливость и постоянная потребность в увеселениях, в работе не хватает выдержки, а предприимчивость ведет к </a:t>
            </a:r>
            <a:r>
              <a:rPr lang="ru-RU" sz="2000" dirty="0" smtClean="0"/>
              <a:t>построению </a:t>
            </a:r>
            <a:r>
              <a:rPr lang="ru-RU" sz="2000" dirty="0"/>
              <a:t>грандиозных </a:t>
            </a:r>
            <a:r>
              <a:rPr lang="ru-RU" sz="2000" dirty="0" smtClean="0"/>
              <a:t>планов, которые не доводятся до конца. Чрезмерно развито воображение. </a:t>
            </a:r>
          </a:p>
          <a:p>
            <a:endParaRPr lang="ru-RU" sz="2000" dirty="0"/>
          </a:p>
        </p:txBody>
      </p:sp>
      <p:pic>
        <p:nvPicPr>
          <p:cNvPr id="4" name="Рисунок 3" descr="1310078045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32048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38123_3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132856"/>
            <a:ext cx="302895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mo_casino_2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221088"/>
            <a:ext cx="3960440" cy="2425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59832" y="1916832"/>
            <a:ext cx="5904656" cy="3456383"/>
          </a:xfrm>
        </p:spPr>
        <p:txBody>
          <a:bodyPr>
            <a:normAutofit/>
          </a:bodyPr>
          <a:lstStyle/>
          <a:p>
            <a:r>
              <a:rPr lang="ru-RU" sz="2000" b="1" dirty="0" err="1" smtClean="0"/>
              <a:t>Циклотимики</a:t>
            </a:r>
            <a:r>
              <a:rPr lang="ru-RU" sz="2000" b="1" dirty="0" smtClean="0"/>
              <a:t>:</a:t>
            </a:r>
            <a:r>
              <a:rPr lang="ru-RU" sz="2000" dirty="0" smtClean="0"/>
              <a:t> для них характерна волнообразная смена состояний возбуждения и депрессии. Состояния </a:t>
            </a:r>
            <a:r>
              <a:rPr lang="ru-RU" sz="2000" dirty="0"/>
              <a:t>возбуждения </a:t>
            </a:r>
            <a:r>
              <a:rPr lang="ru-RU" sz="2000" dirty="0" smtClean="0"/>
              <a:t>субъективно </a:t>
            </a:r>
            <a:r>
              <a:rPr lang="ru-RU" sz="2000" dirty="0"/>
              <a:t>воспринимаются как периоды полного здоровья и расцвета сил, тогда как приступы депрессии, даже если они слабо выражены, переживаются тяжело и </a:t>
            </a:r>
            <a:r>
              <a:rPr lang="ru-RU" sz="2000" dirty="0" smtClean="0"/>
              <a:t>болезненно.</a:t>
            </a:r>
          </a:p>
          <a:p>
            <a:endParaRPr lang="ru-RU" sz="2000" dirty="0"/>
          </a:p>
        </p:txBody>
      </p:sp>
      <p:pic>
        <p:nvPicPr>
          <p:cNvPr id="9" name="Рисунок 8" descr="klematis4-150x15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861048"/>
            <a:ext cx="2160240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89546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259228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700808"/>
            <a:ext cx="5698976" cy="4425355"/>
          </a:xfrm>
        </p:spPr>
        <p:txBody>
          <a:bodyPr>
            <a:noAutofit/>
          </a:bodyPr>
          <a:lstStyle/>
          <a:p>
            <a:r>
              <a:rPr lang="ru-RU" sz="2000" dirty="0" smtClean="0"/>
              <a:t>Эмотивно-лабильные:  для них характерна капризная изменчивость настроений. Малейшая неприятность приводит их в глубокое уныние, но ненадолго. Несмотря на </a:t>
            </a:r>
            <a:r>
              <a:rPr lang="ru-RU" sz="2000" dirty="0"/>
              <a:t>оттенок легкомыслия и поверхностности – это люди, способные к </a:t>
            </a:r>
            <a:r>
              <a:rPr lang="ru-RU" sz="2000" dirty="0" smtClean="0"/>
              <a:t>глубоким </a:t>
            </a:r>
            <a:r>
              <a:rPr lang="ru-RU" sz="2000" dirty="0"/>
              <a:t>чувствам и </a:t>
            </a:r>
            <a:r>
              <a:rPr lang="ru-RU" sz="2000" dirty="0" smtClean="0"/>
              <a:t>привязанностям. В большинстве своем люди веселые, открытые и даже простодушные. </a:t>
            </a:r>
          </a:p>
          <a:p>
            <a:endParaRPr lang="ru-RU" sz="2000" dirty="0"/>
          </a:p>
        </p:txBody>
      </p:sp>
      <p:pic>
        <p:nvPicPr>
          <p:cNvPr id="4" name="Рисунок 3" descr="5[2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295232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22114"/>
          </a:xfrm>
        </p:spPr>
        <p:txBody>
          <a:bodyPr/>
          <a:lstStyle/>
          <a:p>
            <a:r>
              <a:rPr lang="ru-RU" dirty="0" smtClean="0"/>
              <a:t>Астеники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1772816"/>
            <a:ext cx="7308304" cy="508518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Неврастеники:</a:t>
            </a:r>
            <a:r>
              <a:rPr lang="ru-RU" sz="2000" dirty="0" smtClean="0"/>
              <a:t> </a:t>
            </a:r>
            <a:r>
              <a:rPr lang="ru-RU" sz="2000" dirty="0"/>
              <a:t>чрезмерная </a:t>
            </a:r>
            <a:r>
              <a:rPr lang="ru-RU" sz="2000" dirty="0" err="1"/>
              <a:t>нервно‑психическая</a:t>
            </a:r>
            <a:r>
              <a:rPr lang="ru-RU" sz="2000" dirty="0"/>
              <a:t> возбудимость, раздражительность, с одной стороны, и истощаемость, утомляемость, с другой</a:t>
            </a:r>
            <a:r>
              <a:rPr lang="ru-RU" sz="2000" dirty="0" smtClean="0"/>
              <a:t>.</a:t>
            </a:r>
            <a:r>
              <a:rPr lang="ru-RU" sz="2000" dirty="0"/>
              <a:t> Некоторые из них </a:t>
            </a:r>
            <a:r>
              <a:rPr lang="ru-RU" sz="2000" dirty="0" smtClean="0"/>
              <a:t>отличаются </a:t>
            </a:r>
            <a:r>
              <a:rPr lang="ru-RU" sz="2000" dirty="0"/>
              <a:t>общей вялостью, отсутствием инициативы, нерешительностью, мнительностью </a:t>
            </a:r>
            <a:r>
              <a:rPr lang="ru-RU" sz="2000" dirty="0" smtClean="0"/>
              <a:t>и апатичным </a:t>
            </a:r>
            <a:r>
              <a:rPr lang="ru-RU" sz="2000" dirty="0"/>
              <a:t>настроением. </a:t>
            </a:r>
            <a:r>
              <a:rPr lang="ru-RU" sz="2000" dirty="0" smtClean="0"/>
              <a:t>Они </a:t>
            </a:r>
            <a:r>
              <a:rPr lang="ru-RU" sz="2000" dirty="0"/>
              <a:t>неспособны к длительному усилию и усидчивой работе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Лентяи</a:t>
            </a:r>
            <a:r>
              <a:rPr lang="ru-RU" sz="2000" dirty="0" smtClean="0"/>
              <a:t>: </a:t>
            </a:r>
            <a:r>
              <a:rPr lang="ru-RU" sz="2000" dirty="0"/>
              <a:t>люди легко усваивают все новое, но совершенно не выдерживают длительного напряжения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smtClean="0"/>
              <a:t>Внимание </a:t>
            </a:r>
            <a:r>
              <a:rPr lang="ru-RU" sz="2000" dirty="0"/>
              <a:t>их очень неустойчиво и легко </a:t>
            </a:r>
            <a:r>
              <a:rPr lang="ru-RU" sz="2000" dirty="0" smtClean="0"/>
              <a:t>отвлекается.</a:t>
            </a:r>
          </a:p>
          <a:p>
            <a:r>
              <a:rPr lang="ru-RU" sz="2000" b="1" dirty="0" smtClean="0"/>
              <a:t>Малодушные</a:t>
            </a:r>
            <a:r>
              <a:rPr lang="ru-RU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/>
              <a:t>лица, главными чертами которых являются чрезмерная </a:t>
            </a:r>
            <a:r>
              <a:rPr lang="ru-RU" sz="2000" dirty="0" smtClean="0"/>
              <a:t>впечатлительность с </a:t>
            </a:r>
            <a:r>
              <a:rPr lang="ru-RU" sz="2000" dirty="0"/>
              <a:t>одной стороны, и резко выраженное чувство собственной </a:t>
            </a:r>
            <a:r>
              <a:rPr lang="ru-RU" sz="2000" dirty="0" smtClean="0"/>
              <a:t>недостаточности </a:t>
            </a:r>
            <a:r>
              <a:rPr lang="ru-RU" sz="2000" dirty="0"/>
              <a:t>с </a:t>
            </a:r>
            <a:r>
              <a:rPr lang="ru-RU" sz="2000" dirty="0" smtClean="0"/>
              <a:t>другой. Крайне ранимы, преобладает пониженное настроение.</a:t>
            </a:r>
          </a:p>
          <a:p>
            <a:r>
              <a:rPr lang="ru-RU" sz="2000" b="1" dirty="0" smtClean="0"/>
              <a:t>Психастеники</a:t>
            </a:r>
            <a:r>
              <a:rPr lang="ru-RU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 smtClean="0"/>
              <a:t>основными </a:t>
            </a:r>
            <a:r>
              <a:rPr lang="ru-RU" sz="2000" dirty="0"/>
              <a:t>их чертами являются крайняя нерешительность, боязливость и постоянная с</a:t>
            </a:r>
            <a:r>
              <a:rPr lang="ru-RU" sz="2000" dirty="0" smtClean="0"/>
              <a:t>клонность </a:t>
            </a:r>
            <a:r>
              <a:rPr lang="ru-RU" sz="2000" dirty="0"/>
              <a:t>к сомнениям. </a:t>
            </a:r>
            <a:r>
              <a:rPr lang="ru-RU" sz="2000" dirty="0" smtClean="0"/>
              <a:t> Впечатлительные, педантичные.</a:t>
            </a:r>
            <a:endParaRPr lang="ru-RU" sz="20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13_0_2b98c17bda0dd4968a661dcb3f045df0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3967088" cy="330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48db45ab92f4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3602736" cy="27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203523462grust0[1]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78904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8" descr="46[1]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076056" y="0"/>
            <a:ext cx="2952328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Шизоиды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700808"/>
            <a:ext cx="5266928" cy="4896544"/>
          </a:xfrm>
        </p:spPr>
        <p:txBody>
          <a:bodyPr>
            <a:normAutofit fontScale="62500" lnSpcReduction="20000"/>
          </a:bodyPr>
          <a:lstStyle/>
          <a:p>
            <a:r>
              <a:rPr lang="ru-RU" sz="2900" dirty="0" smtClean="0"/>
              <a:t>Для </a:t>
            </a:r>
            <a:r>
              <a:rPr lang="ru-RU" sz="2900" b="1" dirty="0" err="1" smtClean="0"/>
              <a:t>шизоидов</a:t>
            </a:r>
            <a:r>
              <a:rPr lang="ru-RU" sz="2900" dirty="0" smtClean="0"/>
              <a:t> характерна </a:t>
            </a:r>
            <a:r>
              <a:rPr lang="ru-RU" sz="2900" dirty="0" err="1" smtClean="0"/>
              <a:t>аутическая</a:t>
            </a:r>
            <a:r>
              <a:rPr lang="ru-RU" sz="2900" dirty="0" smtClean="0"/>
              <a:t> оторванность  от внешнего мира, причудливая парадоксальность  эмоциональной жизни и поведения. Непредсказуемые, странные люди. Характерна </a:t>
            </a:r>
            <a:r>
              <a:rPr lang="ru-RU" sz="2900" dirty="0" err="1" smtClean="0"/>
              <a:t>тугоподвижность</a:t>
            </a:r>
            <a:r>
              <a:rPr lang="ru-RU" sz="2900" dirty="0" smtClean="0"/>
              <a:t> и угловатость движений. Для одних характерна вычурность, а для других – стремление к стилизации. Не считаются с чужими интересами, эгоисты.</a:t>
            </a:r>
          </a:p>
          <a:p>
            <a:r>
              <a:rPr lang="ru-RU" sz="2900" b="1" dirty="0" smtClean="0"/>
              <a:t>Мечтатели</a:t>
            </a:r>
            <a:r>
              <a:rPr lang="ru-RU" sz="2900" dirty="0" smtClean="0"/>
              <a:t> –  тонко </a:t>
            </a:r>
            <a:r>
              <a:rPr lang="ru-RU" sz="2900" dirty="0"/>
              <a:t>чувствующие, легко ранимые субъекты, со слабой волей, в силу нежности своей психической организации плохо переносящие грубое прикосновение действительной жизни; столкновения с </a:t>
            </a:r>
            <a:r>
              <a:rPr lang="ru-RU" sz="2900" dirty="0" smtClean="0"/>
              <a:t>ней </a:t>
            </a:r>
            <a:r>
              <a:rPr lang="ru-RU" sz="2900" dirty="0"/>
              <a:t>заставляют их съеживаться и уходить в себя, они погружаются в свои мечты и в этих мечтах словно компенсируют себя за испытываемые ими неприятности в реальной жизни</a:t>
            </a:r>
            <a:r>
              <a:rPr lang="ru-RU" sz="2900" dirty="0" smtClean="0"/>
              <a:t>. У них повышенная самооценка, бездеятельны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Рисунок 6" descr="Bright Pink Green Yellow Orange Crazy Punk Hair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88640"/>
            <a:ext cx="2664296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67047090_photo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429000"/>
            <a:ext cx="3203848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928144-D064-4900-8D70-696E11F9AA18}"/>
</file>

<file path=customXml/itemProps2.xml><?xml version="1.0" encoding="utf-8"?>
<ds:datastoreItem xmlns:ds="http://schemas.openxmlformats.org/officeDocument/2006/customXml" ds:itemID="{06A81844-0E16-4FF1-9D0B-55ABFDD310F0}"/>
</file>

<file path=customXml/itemProps3.xml><?xml version="1.0" encoding="utf-8"?>
<ds:datastoreItem xmlns:ds="http://schemas.openxmlformats.org/officeDocument/2006/customXml" ds:itemID="{1FACF51A-BAC2-4E59-82FE-591D279A4BEE}"/>
</file>

<file path=docProps/app.xml><?xml version="1.0" encoding="utf-8"?>
<Properties xmlns="http://schemas.openxmlformats.org/officeDocument/2006/extended-properties" xmlns:vt="http://schemas.openxmlformats.org/officeDocument/2006/docPropsVTypes">
  <Template>Mod</Template>
  <TotalTime>437</TotalTime>
  <Words>717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Mod</vt:lpstr>
      <vt:lpstr>Типы психопатий по П.Б. Ганнушкину</vt:lpstr>
      <vt:lpstr>П.Б. Ганнушкин выделил  9 типов:</vt:lpstr>
      <vt:lpstr>Циклоиды</vt:lpstr>
      <vt:lpstr>Слайд 4</vt:lpstr>
      <vt:lpstr>Слайд 5</vt:lpstr>
      <vt:lpstr>Слайд 6</vt:lpstr>
      <vt:lpstr>Астеники</vt:lpstr>
      <vt:lpstr>Слайд 8</vt:lpstr>
      <vt:lpstr>Шизоиды</vt:lpstr>
      <vt:lpstr>Параноики</vt:lpstr>
      <vt:lpstr>Эпилептоиды</vt:lpstr>
      <vt:lpstr>Истерические характеры</vt:lpstr>
      <vt:lpstr>Неустойчивые психопаты</vt:lpstr>
      <vt:lpstr>Антисоциальные психопаты</vt:lpstr>
      <vt:lpstr>Конституционально-глупые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Типы психопатий по П.Б. Ганнушкину</dc:title>
  <dc:creator>Настя</dc:creator>
  <cp:lastModifiedBy>Настя</cp:lastModifiedBy>
  <cp:revision>44</cp:revision>
  <dcterms:created xsi:type="dcterms:W3CDTF">2011-12-10T15:08:33Z</dcterms:created>
  <dcterms:modified xsi:type="dcterms:W3CDTF">2011-12-11T16:49:05Z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