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2.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1.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4.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3.xml" ContentType="application/vnd.openxmlformats-officedocument.presentationml.slideLayout+xml"/>
  <Override PartName="/ppt/slideLayouts/slideLayout15.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9" r:id="rId3"/>
    <p:sldId id="267" r:id="rId4"/>
    <p:sldId id="260" r:id="rId5"/>
    <p:sldId id="261" r:id="rId6"/>
    <p:sldId id="262" r:id="rId7"/>
    <p:sldId id="268" r:id="rId8"/>
    <p:sldId id="269" r:id="rId9"/>
    <p:sldId id="270" r:id="rId10"/>
    <p:sldId id="271" r:id="rId11"/>
    <p:sldId id="272" r:id="rId12"/>
    <p:sldId id="273" r:id="rId13"/>
    <p:sldId id="274" r:id="rId14"/>
    <p:sldId id="275" r:id="rId15"/>
    <p:sldId id="276" r:id="rId16"/>
    <p:sldId id="277" r:id="rId17"/>
    <p:sldId id="278" r:id="rId18"/>
    <p:sldId id="279"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80" d="100"/>
          <a:sy n="80" d="100"/>
        </p:scale>
        <p:origin x="782" y="2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ru-RU"/>
              <a:t>Образец заголовка</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2/16/2022</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ru-RU"/>
              <a:t>Вставка рисунка</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dirty="0"/>
              <a:t>2/16/2022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ru-RU"/>
              <a:t>Образец заголовка</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dirty="0"/>
              <a:t>2/16/2022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ru-RU"/>
              <a:t>Образец заголовка</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dirty="0"/>
              <a:t>2/16/2022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ru-RU"/>
              <a:t>Образец заголовка</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dirty="0"/>
              <a:t>2/16/2022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ru-RU"/>
              <a:t>Образец заголовка</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3" name="Date Placeholder 2"/>
          <p:cNvSpPr>
            <a:spLocks noGrp="1"/>
          </p:cNvSpPr>
          <p:nvPr>
            <p:ph type="dt" sz="half" idx="10"/>
          </p:nvPr>
        </p:nvSpPr>
        <p:spPr/>
        <p:txBody>
          <a:bodyPr/>
          <a:lstStyle/>
          <a:p>
            <a:fld id="{48A87A34-81AB-432B-8DAE-1953F412C126}" type="datetimeFigureOut">
              <a:rPr lang="en-US" dirty="0"/>
              <a:t>2/16/2022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ru-RU"/>
              <a:t>Образец заголовка</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ru-RU"/>
              <a:t>Вставка рисунка</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ru-RU"/>
              <a:t>Вставка рисунка</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ru-RU"/>
              <a:t>Вставка рисунка</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3" name="Date Placeholder 2"/>
          <p:cNvSpPr>
            <a:spLocks noGrp="1"/>
          </p:cNvSpPr>
          <p:nvPr>
            <p:ph type="dt" sz="half" idx="10"/>
          </p:nvPr>
        </p:nvSpPr>
        <p:spPr/>
        <p:txBody>
          <a:bodyPr/>
          <a:lstStyle/>
          <a:p>
            <a:fld id="{48A87A34-81AB-432B-8DAE-1953F412C126}" type="datetimeFigureOut">
              <a:rPr lang="en-US" dirty="0"/>
              <a:t>2/16/2022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ru-RU"/>
              <a:t>Образец заголовка</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8A87A34-81AB-432B-8DAE-1953F412C126}" type="datetimeFigureOut">
              <a:rPr lang="en-US" dirty="0"/>
              <a:t>2/16/2022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ru-RU"/>
              <a:t>Образец заголовка</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141410" y="3073397"/>
            <a:ext cx="4878391" cy="2717801"/>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3073397"/>
            <a:ext cx="4875210" cy="2717801"/>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2/16/2022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2/16/2022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2/16/2022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ru-RU"/>
              <a:t>Образец заголовка</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dirty="0"/>
              <a:t>2/16/2022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dirty="0"/>
              <a:t>2/16/2022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2/16/2022</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E77E792-DAA9-449F-8BD2-C1D3BAEA6E0B}"/>
              </a:ext>
            </a:extLst>
          </p:cNvPr>
          <p:cNvSpPr>
            <a:spLocks noGrp="1"/>
          </p:cNvSpPr>
          <p:nvPr>
            <p:ph type="ctrTitle"/>
          </p:nvPr>
        </p:nvSpPr>
        <p:spPr/>
        <p:txBody>
          <a:bodyPr>
            <a:normAutofit/>
          </a:bodyPr>
          <a:lstStyle/>
          <a:p>
            <a:r>
              <a:rPr lang="ru-RU" sz="6000" dirty="0">
                <a:solidFill>
                  <a:schemeClr val="bg1"/>
                </a:solidFill>
                <a:latin typeface="Times New Roman" panose="02020603050405020304" pitchFamily="18" charset="0"/>
                <a:cs typeface="Times New Roman" panose="02020603050405020304" pitchFamily="18" charset="0"/>
              </a:rPr>
              <a:t>ПОНЯТИЕ ЛИЧНОСТИ В ПСИХОЛОГИИ</a:t>
            </a:r>
          </a:p>
        </p:txBody>
      </p:sp>
    </p:spTree>
    <p:extLst>
      <p:ext uri="{BB962C8B-B14F-4D97-AF65-F5344CB8AC3E}">
        <p14:creationId xmlns:p14="http://schemas.microsoft.com/office/powerpoint/2010/main" val="39929337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03B8A59-2188-4B84-AD7A-21D94A04AD17}"/>
              </a:ext>
            </a:extLst>
          </p:cNvPr>
          <p:cNvSpPr>
            <a:spLocks noGrp="1"/>
          </p:cNvSpPr>
          <p:nvPr>
            <p:ph type="title"/>
          </p:nvPr>
        </p:nvSpPr>
        <p:spPr/>
        <p:txBody>
          <a:bodyPr>
            <a:normAutofit/>
          </a:bodyPr>
          <a:lstStyle/>
          <a:p>
            <a:br>
              <a:rPr lang="ru-RU" dirty="0">
                <a:solidFill>
                  <a:schemeClr val="bg1"/>
                </a:solidFill>
                <a:latin typeface="Times New Roman" panose="02020603050405020304" pitchFamily="18" charset="0"/>
                <a:cs typeface="Times New Roman" panose="02020603050405020304" pitchFamily="18" charset="0"/>
              </a:rPr>
            </a:br>
            <a:r>
              <a:rPr lang="ru-RU" dirty="0">
                <a:solidFill>
                  <a:schemeClr val="bg1"/>
                </a:solidFill>
                <a:latin typeface="Times New Roman" panose="02020603050405020304" pitchFamily="18" charset="0"/>
                <a:cs typeface="Times New Roman" panose="02020603050405020304" pitchFamily="18" charset="0"/>
              </a:rPr>
              <a:t>личность функция результатов кризиса. </a:t>
            </a:r>
          </a:p>
        </p:txBody>
      </p:sp>
      <p:sp>
        <p:nvSpPr>
          <p:cNvPr id="4" name="Текст 3">
            <a:extLst>
              <a:ext uri="{FF2B5EF4-FFF2-40B4-BE49-F238E27FC236}">
                <a16:creationId xmlns:a16="http://schemas.microsoft.com/office/drawing/2014/main" id="{DF9BC330-D4BE-49B2-9EE9-C5CF5F6A5A5C}"/>
              </a:ext>
            </a:extLst>
          </p:cNvPr>
          <p:cNvSpPr>
            <a:spLocks noGrp="1"/>
          </p:cNvSpPr>
          <p:nvPr>
            <p:ph type="body" sz="half" idx="13"/>
          </p:nvPr>
        </p:nvSpPr>
        <p:spPr/>
        <p:txBody>
          <a:bodyPr>
            <a:normAutofit fontScale="92500" lnSpcReduction="10000"/>
          </a:bodyPr>
          <a:lstStyle/>
          <a:p>
            <a:r>
              <a:rPr lang="ru-RU" sz="2800" dirty="0">
                <a:solidFill>
                  <a:schemeClr val="bg1"/>
                </a:solidFill>
                <a:latin typeface="Times New Roman" panose="02020603050405020304" pitchFamily="18" charset="0"/>
                <a:cs typeface="Times New Roman" panose="02020603050405020304" pitchFamily="18" charset="0"/>
              </a:rPr>
              <a:t>ЭРИК ЭРИКСОН</a:t>
            </a:r>
          </a:p>
          <a:p>
            <a:endParaRPr lang="ru-RU" dirty="0"/>
          </a:p>
        </p:txBody>
      </p:sp>
    </p:spTree>
    <p:extLst>
      <p:ext uri="{BB962C8B-B14F-4D97-AF65-F5344CB8AC3E}">
        <p14:creationId xmlns:p14="http://schemas.microsoft.com/office/powerpoint/2010/main" val="39578329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03B8A59-2188-4B84-AD7A-21D94A04AD17}"/>
              </a:ext>
            </a:extLst>
          </p:cNvPr>
          <p:cNvSpPr>
            <a:spLocks noGrp="1"/>
          </p:cNvSpPr>
          <p:nvPr>
            <p:ph type="title"/>
          </p:nvPr>
        </p:nvSpPr>
        <p:spPr/>
        <p:txBody>
          <a:bodyPr>
            <a:normAutofit/>
          </a:bodyPr>
          <a:lstStyle/>
          <a:p>
            <a:br>
              <a:rPr lang="ru-RU" dirty="0">
                <a:solidFill>
                  <a:schemeClr val="bg1"/>
                </a:solidFill>
                <a:latin typeface="Times New Roman" panose="02020603050405020304" pitchFamily="18" charset="0"/>
                <a:cs typeface="Times New Roman" panose="02020603050405020304" pitchFamily="18" charset="0"/>
              </a:rPr>
            </a:br>
            <a:r>
              <a:rPr lang="ru-RU" dirty="0">
                <a:solidFill>
                  <a:schemeClr val="bg1"/>
                </a:solidFill>
                <a:latin typeface="Times New Roman" panose="02020603050405020304" pitchFamily="18" charset="0"/>
                <a:cs typeface="Times New Roman" panose="02020603050405020304" pitchFamily="18" charset="0"/>
              </a:rPr>
              <a:t>личность это уникальный способ осознания жизненного опыта.</a:t>
            </a:r>
          </a:p>
        </p:txBody>
      </p:sp>
      <p:sp>
        <p:nvSpPr>
          <p:cNvPr id="4" name="Текст 3">
            <a:extLst>
              <a:ext uri="{FF2B5EF4-FFF2-40B4-BE49-F238E27FC236}">
                <a16:creationId xmlns:a16="http://schemas.microsoft.com/office/drawing/2014/main" id="{DF9BC330-D4BE-49B2-9EE9-C5CF5F6A5A5C}"/>
              </a:ext>
            </a:extLst>
          </p:cNvPr>
          <p:cNvSpPr>
            <a:spLocks noGrp="1"/>
          </p:cNvSpPr>
          <p:nvPr>
            <p:ph type="body" sz="half" idx="13"/>
          </p:nvPr>
        </p:nvSpPr>
        <p:spPr/>
        <p:txBody>
          <a:bodyPr>
            <a:normAutofit fontScale="92500" lnSpcReduction="10000"/>
          </a:bodyPr>
          <a:lstStyle/>
          <a:p>
            <a:r>
              <a:rPr lang="ru-RU" sz="2800" dirty="0">
                <a:solidFill>
                  <a:schemeClr val="bg1"/>
                </a:solidFill>
                <a:latin typeface="Times New Roman" panose="02020603050405020304" pitchFamily="18" charset="0"/>
                <a:cs typeface="Times New Roman" panose="02020603050405020304" pitchFamily="18" charset="0"/>
              </a:rPr>
              <a:t>ДЖОРДЖ КЕЛЛИ </a:t>
            </a:r>
          </a:p>
          <a:p>
            <a:endParaRPr lang="ru-RU" dirty="0"/>
          </a:p>
        </p:txBody>
      </p:sp>
    </p:spTree>
    <p:extLst>
      <p:ext uri="{BB962C8B-B14F-4D97-AF65-F5344CB8AC3E}">
        <p14:creationId xmlns:p14="http://schemas.microsoft.com/office/powerpoint/2010/main" val="33726806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03B8A59-2188-4B84-AD7A-21D94A04AD17}"/>
              </a:ext>
            </a:extLst>
          </p:cNvPr>
          <p:cNvSpPr>
            <a:spLocks noGrp="1"/>
          </p:cNvSpPr>
          <p:nvPr>
            <p:ph type="title"/>
          </p:nvPr>
        </p:nvSpPr>
        <p:spPr/>
        <p:txBody>
          <a:bodyPr>
            <a:normAutofit/>
          </a:bodyPr>
          <a:lstStyle/>
          <a:p>
            <a:br>
              <a:rPr lang="ru-RU" dirty="0">
                <a:solidFill>
                  <a:schemeClr val="bg1"/>
                </a:solidFill>
                <a:latin typeface="Times New Roman" panose="02020603050405020304" pitchFamily="18" charset="0"/>
                <a:cs typeface="Times New Roman" panose="02020603050405020304" pitchFamily="18" charset="0"/>
              </a:rPr>
            </a:br>
            <a:r>
              <a:rPr lang="ru-RU" dirty="0">
                <a:solidFill>
                  <a:schemeClr val="bg1"/>
                </a:solidFill>
                <a:latin typeface="Times New Roman" panose="02020603050405020304" pitchFamily="18" charset="0"/>
                <a:cs typeface="Times New Roman" panose="02020603050405020304" pitchFamily="18" charset="0"/>
              </a:rPr>
              <a:t>ядро личностной структуры</a:t>
            </a:r>
            <a:br>
              <a:rPr lang="ru-RU" dirty="0">
                <a:solidFill>
                  <a:schemeClr val="bg1"/>
                </a:solidFill>
                <a:latin typeface="Times New Roman" panose="02020603050405020304" pitchFamily="18" charset="0"/>
                <a:cs typeface="Times New Roman" panose="02020603050405020304" pitchFamily="18" charset="0"/>
              </a:rPr>
            </a:br>
            <a:r>
              <a:rPr lang="ru-RU" dirty="0">
                <a:solidFill>
                  <a:schemeClr val="bg1"/>
                </a:solidFill>
                <a:latin typeface="Times New Roman" panose="02020603050405020304" pitchFamily="18" charset="0"/>
                <a:cs typeface="Times New Roman" panose="02020603050405020304" pitchFamily="18" charset="0"/>
              </a:rPr>
              <a:t>образуется шестнадцатью исходными чертами. </a:t>
            </a:r>
          </a:p>
        </p:txBody>
      </p:sp>
      <p:sp>
        <p:nvSpPr>
          <p:cNvPr id="4" name="Текст 3">
            <a:extLst>
              <a:ext uri="{FF2B5EF4-FFF2-40B4-BE49-F238E27FC236}">
                <a16:creationId xmlns:a16="http://schemas.microsoft.com/office/drawing/2014/main" id="{DF9BC330-D4BE-49B2-9EE9-C5CF5F6A5A5C}"/>
              </a:ext>
            </a:extLst>
          </p:cNvPr>
          <p:cNvSpPr>
            <a:spLocks noGrp="1"/>
          </p:cNvSpPr>
          <p:nvPr>
            <p:ph type="body" sz="half" idx="13"/>
          </p:nvPr>
        </p:nvSpPr>
        <p:spPr/>
        <p:txBody>
          <a:bodyPr>
            <a:normAutofit fontScale="92500" lnSpcReduction="10000"/>
          </a:bodyPr>
          <a:lstStyle/>
          <a:p>
            <a:r>
              <a:rPr lang="ru-RU" sz="2800" dirty="0">
                <a:solidFill>
                  <a:schemeClr val="bg1"/>
                </a:solidFill>
                <a:latin typeface="Times New Roman" panose="02020603050405020304" pitchFamily="18" charset="0"/>
                <a:cs typeface="Times New Roman" panose="02020603050405020304" pitchFamily="18" charset="0"/>
              </a:rPr>
              <a:t>РЭЙМОНД КЕТТЕЛ</a:t>
            </a:r>
          </a:p>
          <a:p>
            <a:endParaRPr lang="ru-RU" dirty="0"/>
          </a:p>
        </p:txBody>
      </p:sp>
    </p:spTree>
    <p:extLst>
      <p:ext uri="{BB962C8B-B14F-4D97-AF65-F5344CB8AC3E}">
        <p14:creationId xmlns:p14="http://schemas.microsoft.com/office/powerpoint/2010/main" val="32988105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03B8A59-2188-4B84-AD7A-21D94A04AD17}"/>
              </a:ext>
            </a:extLst>
          </p:cNvPr>
          <p:cNvSpPr>
            <a:spLocks noGrp="1"/>
          </p:cNvSpPr>
          <p:nvPr>
            <p:ph type="title"/>
          </p:nvPr>
        </p:nvSpPr>
        <p:spPr>
          <a:xfrm>
            <a:off x="1216241" y="609599"/>
            <a:ext cx="9907479" cy="2748429"/>
          </a:xfrm>
        </p:spPr>
        <p:txBody>
          <a:bodyPr>
            <a:normAutofit/>
          </a:bodyPr>
          <a:lstStyle/>
          <a:p>
            <a:br>
              <a:rPr lang="ru-RU" dirty="0">
                <a:solidFill>
                  <a:schemeClr val="bg1"/>
                </a:solidFill>
                <a:latin typeface="Times New Roman" panose="02020603050405020304" pitchFamily="18" charset="0"/>
                <a:cs typeface="Times New Roman" panose="02020603050405020304" pitchFamily="18" charset="0"/>
              </a:rPr>
            </a:br>
            <a:r>
              <a:rPr lang="ru-RU" dirty="0">
                <a:solidFill>
                  <a:schemeClr val="bg1"/>
                </a:solidFill>
                <a:latin typeface="Times New Roman" panose="02020603050405020304" pitchFamily="18" charset="0"/>
                <a:cs typeface="Times New Roman" panose="02020603050405020304" pitchFamily="18" charset="0"/>
              </a:rPr>
              <a:t>личность</a:t>
            </a:r>
            <a:br>
              <a:rPr lang="ru-RU" dirty="0">
                <a:solidFill>
                  <a:schemeClr val="bg1"/>
                </a:solidFill>
                <a:latin typeface="Times New Roman" panose="02020603050405020304" pitchFamily="18" charset="0"/>
                <a:cs typeface="Times New Roman" panose="02020603050405020304" pitchFamily="18" charset="0"/>
              </a:rPr>
            </a:br>
            <a:r>
              <a:rPr lang="ru-RU" dirty="0">
                <a:solidFill>
                  <a:schemeClr val="bg1"/>
                </a:solidFill>
                <a:latin typeface="Times New Roman" panose="02020603050405020304" pitchFamily="18" charset="0"/>
                <a:cs typeface="Times New Roman" panose="02020603050405020304" pitchFamily="18" charset="0"/>
              </a:rPr>
              <a:t>это сложный  паттерн непрерывного взаимовлияния индивидуума, поведения и ситуации.</a:t>
            </a:r>
          </a:p>
        </p:txBody>
      </p:sp>
      <p:sp>
        <p:nvSpPr>
          <p:cNvPr id="4" name="Текст 3">
            <a:extLst>
              <a:ext uri="{FF2B5EF4-FFF2-40B4-BE49-F238E27FC236}">
                <a16:creationId xmlns:a16="http://schemas.microsoft.com/office/drawing/2014/main" id="{DF9BC330-D4BE-49B2-9EE9-C5CF5F6A5A5C}"/>
              </a:ext>
            </a:extLst>
          </p:cNvPr>
          <p:cNvSpPr>
            <a:spLocks noGrp="1"/>
          </p:cNvSpPr>
          <p:nvPr>
            <p:ph type="body" sz="half" idx="13"/>
          </p:nvPr>
        </p:nvSpPr>
        <p:spPr/>
        <p:txBody>
          <a:bodyPr>
            <a:normAutofit fontScale="92500" lnSpcReduction="10000"/>
          </a:bodyPr>
          <a:lstStyle/>
          <a:p>
            <a:r>
              <a:rPr lang="ru-RU" sz="2800" dirty="0">
                <a:solidFill>
                  <a:schemeClr val="bg1"/>
                </a:solidFill>
                <a:latin typeface="Times New Roman" panose="02020603050405020304" pitchFamily="18" charset="0"/>
                <a:cs typeface="Times New Roman" panose="02020603050405020304" pitchFamily="18" charset="0"/>
              </a:rPr>
              <a:t>АЛЬБЕРТ БАНДУРА </a:t>
            </a:r>
          </a:p>
          <a:p>
            <a:endParaRPr lang="ru-RU" dirty="0"/>
          </a:p>
        </p:txBody>
      </p:sp>
    </p:spTree>
    <p:extLst>
      <p:ext uri="{BB962C8B-B14F-4D97-AF65-F5344CB8AC3E}">
        <p14:creationId xmlns:p14="http://schemas.microsoft.com/office/powerpoint/2010/main" val="21510609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03B8A59-2188-4B84-AD7A-21D94A04AD17}"/>
              </a:ext>
            </a:extLst>
          </p:cNvPr>
          <p:cNvSpPr>
            <a:spLocks noGrp="1"/>
          </p:cNvSpPr>
          <p:nvPr>
            <p:ph type="title"/>
          </p:nvPr>
        </p:nvSpPr>
        <p:spPr>
          <a:xfrm>
            <a:off x="630314" y="618517"/>
            <a:ext cx="11034943" cy="4637063"/>
          </a:xfrm>
        </p:spPr>
        <p:txBody>
          <a:bodyPr>
            <a:normAutofit/>
          </a:bodyPr>
          <a:lstStyle/>
          <a:p>
            <a:pPr algn="ctr"/>
            <a:br>
              <a:rPr lang="ru-RU" dirty="0">
                <a:solidFill>
                  <a:schemeClr val="bg1"/>
                </a:solidFill>
                <a:latin typeface="Times New Roman" panose="02020603050405020304" pitchFamily="18" charset="0"/>
                <a:cs typeface="Times New Roman" panose="02020603050405020304" pitchFamily="18" charset="0"/>
              </a:rPr>
            </a:br>
            <a:r>
              <a:rPr lang="ru-RU" dirty="0">
                <a:solidFill>
                  <a:schemeClr val="bg1"/>
                </a:solidFill>
                <a:latin typeface="Times New Roman" panose="02020603050405020304" pitchFamily="18" charset="0"/>
                <a:cs typeface="Times New Roman" panose="02020603050405020304" pitchFamily="18" charset="0"/>
              </a:rPr>
              <a:t>большинство теоретических определений личности содержат следующие общие положения:</a:t>
            </a:r>
          </a:p>
        </p:txBody>
      </p:sp>
    </p:spTree>
    <p:extLst>
      <p:ext uri="{BB962C8B-B14F-4D97-AF65-F5344CB8AC3E}">
        <p14:creationId xmlns:p14="http://schemas.microsoft.com/office/powerpoint/2010/main" val="8827163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03B8A59-2188-4B84-AD7A-21D94A04AD17}"/>
              </a:ext>
            </a:extLst>
          </p:cNvPr>
          <p:cNvSpPr>
            <a:spLocks noGrp="1"/>
          </p:cNvSpPr>
          <p:nvPr>
            <p:ph type="title"/>
          </p:nvPr>
        </p:nvSpPr>
        <p:spPr>
          <a:xfrm>
            <a:off x="630314" y="618517"/>
            <a:ext cx="11034943" cy="5613607"/>
          </a:xfrm>
        </p:spPr>
        <p:txBody>
          <a:bodyPr>
            <a:normAutofit/>
          </a:bodyPr>
          <a:lstStyle/>
          <a:p>
            <a:pPr algn="just"/>
            <a:r>
              <a:rPr lang="ru-RU" sz="4000" dirty="0">
                <a:solidFill>
                  <a:schemeClr val="bg1"/>
                </a:solidFill>
                <a:latin typeface="Times New Roman" panose="02020603050405020304" pitchFamily="18" charset="0"/>
                <a:cs typeface="Times New Roman" panose="02020603050405020304" pitchFamily="18" charset="0"/>
              </a:rPr>
              <a:t>В </a:t>
            </a:r>
            <a:r>
              <a:rPr lang="ru-RU" sz="4000" cap="none" dirty="0">
                <a:solidFill>
                  <a:schemeClr val="bg1"/>
                </a:solidFill>
                <a:latin typeface="Times New Roman" panose="02020603050405020304" pitchFamily="18" charset="0"/>
                <a:cs typeface="Times New Roman" panose="02020603050405020304" pitchFamily="18" charset="0"/>
              </a:rPr>
              <a:t>большинстве определений подчеркивается значение индивидуальности, или индивидуальных различий. В личности представлены такие особые качества, благодаря которым данный человек отличается от всех остальных людей. Кроме того, понять, какие специфические качества или их комбинации дифференцируют одну личность от другой, можно только путем изучения индивидуальных различий.</a:t>
            </a:r>
            <a:endParaRPr lang="ru-RU" sz="4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847940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03B8A59-2188-4B84-AD7A-21D94A04AD17}"/>
              </a:ext>
            </a:extLst>
          </p:cNvPr>
          <p:cNvSpPr>
            <a:spLocks noGrp="1"/>
          </p:cNvSpPr>
          <p:nvPr>
            <p:ph type="title"/>
          </p:nvPr>
        </p:nvSpPr>
        <p:spPr>
          <a:xfrm>
            <a:off x="630314" y="618517"/>
            <a:ext cx="11034943" cy="5613607"/>
          </a:xfrm>
        </p:spPr>
        <p:txBody>
          <a:bodyPr>
            <a:normAutofit/>
          </a:bodyPr>
          <a:lstStyle/>
          <a:p>
            <a:pPr algn="just"/>
            <a:r>
              <a:rPr lang="ru-RU" sz="4000" cap="none" dirty="0">
                <a:solidFill>
                  <a:schemeClr val="bg1"/>
                </a:solidFill>
                <a:latin typeface="Times New Roman" panose="02020603050405020304" pitchFamily="18" charset="0"/>
                <a:cs typeface="Times New Roman" panose="02020603050405020304" pitchFamily="18" charset="0"/>
              </a:rPr>
              <a:t>В большинстве определений личность предстает в виде некоей гипотетической структуры</a:t>
            </a:r>
            <a:br>
              <a:rPr lang="ru-RU" sz="4000" cap="none" dirty="0">
                <a:solidFill>
                  <a:schemeClr val="bg1"/>
                </a:solidFill>
                <a:latin typeface="Times New Roman" panose="02020603050405020304" pitchFamily="18" charset="0"/>
                <a:cs typeface="Times New Roman" panose="02020603050405020304" pitchFamily="18" charset="0"/>
              </a:rPr>
            </a:br>
            <a:r>
              <a:rPr lang="ru-RU" sz="4000" cap="none" dirty="0">
                <a:solidFill>
                  <a:schemeClr val="bg1"/>
                </a:solidFill>
                <a:latin typeface="Times New Roman" panose="02020603050405020304" pitchFamily="18" charset="0"/>
                <a:cs typeface="Times New Roman" panose="02020603050405020304" pitchFamily="18" charset="0"/>
              </a:rPr>
              <a:t>или организации. Поведение индивидуума, доступное непосредственному наблюдению, по</a:t>
            </a:r>
            <a:br>
              <a:rPr lang="ru-RU" sz="4000" cap="none" dirty="0">
                <a:solidFill>
                  <a:schemeClr val="bg1"/>
                </a:solidFill>
                <a:latin typeface="Times New Roman" panose="02020603050405020304" pitchFamily="18" charset="0"/>
                <a:cs typeface="Times New Roman" panose="02020603050405020304" pitchFamily="18" charset="0"/>
              </a:rPr>
            </a:br>
            <a:r>
              <a:rPr lang="ru-RU" sz="4000" cap="none" dirty="0">
                <a:solidFill>
                  <a:schemeClr val="bg1"/>
                </a:solidFill>
                <a:latin typeface="Times New Roman" panose="02020603050405020304" pitchFamily="18" charset="0"/>
                <a:cs typeface="Times New Roman" panose="02020603050405020304" pitchFamily="18" charset="0"/>
              </a:rPr>
              <a:t>крайней мере частично, рассматривается как организованное или интегрированное личностью.</a:t>
            </a:r>
            <a:br>
              <a:rPr lang="ru-RU" sz="4000" cap="none" dirty="0">
                <a:solidFill>
                  <a:schemeClr val="bg1"/>
                </a:solidFill>
                <a:latin typeface="Times New Roman" panose="02020603050405020304" pitchFamily="18" charset="0"/>
                <a:cs typeface="Times New Roman" panose="02020603050405020304" pitchFamily="18" charset="0"/>
              </a:rPr>
            </a:br>
            <a:r>
              <a:rPr lang="ru-RU" sz="4000" cap="none" dirty="0">
                <a:solidFill>
                  <a:schemeClr val="bg1"/>
                </a:solidFill>
                <a:latin typeface="Times New Roman" panose="02020603050405020304" pitchFamily="18" charset="0"/>
                <a:cs typeface="Times New Roman" panose="02020603050405020304" pitchFamily="18" charset="0"/>
              </a:rPr>
              <a:t>Другими словами, личность — абстракция, основанная на выводах, полученных в результате</a:t>
            </a:r>
            <a:br>
              <a:rPr lang="ru-RU" sz="4000" cap="none" dirty="0">
                <a:solidFill>
                  <a:schemeClr val="bg1"/>
                </a:solidFill>
                <a:latin typeface="Times New Roman" panose="02020603050405020304" pitchFamily="18" charset="0"/>
                <a:cs typeface="Times New Roman" panose="02020603050405020304" pitchFamily="18" charset="0"/>
              </a:rPr>
            </a:br>
            <a:r>
              <a:rPr lang="ru-RU" sz="4000" cap="none" dirty="0">
                <a:solidFill>
                  <a:schemeClr val="bg1"/>
                </a:solidFill>
                <a:latin typeface="Times New Roman" panose="02020603050405020304" pitchFamily="18" charset="0"/>
                <a:cs typeface="Times New Roman" panose="02020603050405020304" pitchFamily="18" charset="0"/>
              </a:rPr>
              <a:t>наблюдения за поведением человека.</a:t>
            </a:r>
          </a:p>
        </p:txBody>
      </p:sp>
    </p:spTree>
    <p:extLst>
      <p:ext uri="{BB962C8B-B14F-4D97-AF65-F5344CB8AC3E}">
        <p14:creationId xmlns:p14="http://schemas.microsoft.com/office/powerpoint/2010/main" val="5251229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03B8A59-2188-4B84-AD7A-21D94A04AD17}"/>
              </a:ext>
            </a:extLst>
          </p:cNvPr>
          <p:cNvSpPr>
            <a:spLocks noGrp="1"/>
          </p:cNvSpPr>
          <p:nvPr>
            <p:ph type="title"/>
          </p:nvPr>
        </p:nvSpPr>
        <p:spPr>
          <a:xfrm>
            <a:off x="630314" y="618517"/>
            <a:ext cx="11034943" cy="5613607"/>
          </a:xfrm>
        </p:spPr>
        <p:txBody>
          <a:bodyPr>
            <a:normAutofit fontScale="90000"/>
          </a:bodyPr>
          <a:lstStyle/>
          <a:p>
            <a:pPr algn="just"/>
            <a:br>
              <a:rPr lang="ru-RU" sz="4000" cap="none" dirty="0">
                <a:solidFill>
                  <a:schemeClr val="bg1"/>
                </a:solidFill>
                <a:latin typeface="Times New Roman" panose="02020603050405020304" pitchFamily="18" charset="0"/>
                <a:cs typeface="Times New Roman" panose="02020603050405020304" pitchFamily="18" charset="0"/>
              </a:rPr>
            </a:br>
            <a:r>
              <a:rPr lang="ru-RU" sz="4000" cap="none" dirty="0">
                <a:solidFill>
                  <a:schemeClr val="bg1"/>
                </a:solidFill>
                <a:latin typeface="Times New Roman" panose="02020603050405020304" pitchFamily="18" charset="0"/>
                <a:cs typeface="Times New Roman" panose="02020603050405020304" pitchFamily="18" charset="0"/>
              </a:rPr>
              <a:t>В большинстве определений подчеркивается</a:t>
            </a:r>
            <a:br>
              <a:rPr lang="ru-RU" sz="4000" cap="none" dirty="0">
                <a:solidFill>
                  <a:schemeClr val="bg1"/>
                </a:solidFill>
                <a:latin typeface="Times New Roman" panose="02020603050405020304" pitchFamily="18" charset="0"/>
                <a:cs typeface="Times New Roman" panose="02020603050405020304" pitchFamily="18" charset="0"/>
              </a:rPr>
            </a:br>
            <a:r>
              <a:rPr lang="ru-RU" sz="4000" cap="none" dirty="0">
                <a:solidFill>
                  <a:schemeClr val="bg1"/>
                </a:solidFill>
                <a:latin typeface="Times New Roman" panose="02020603050405020304" pitchFamily="18" charset="0"/>
                <a:cs typeface="Times New Roman" panose="02020603050405020304" pitchFamily="18" charset="0"/>
              </a:rPr>
              <a:t>важность рассмотрения личности в</a:t>
            </a:r>
            <a:br>
              <a:rPr lang="ru-RU" sz="4000" cap="none" dirty="0">
                <a:solidFill>
                  <a:schemeClr val="bg1"/>
                </a:solidFill>
                <a:latin typeface="Times New Roman" panose="02020603050405020304" pitchFamily="18" charset="0"/>
                <a:cs typeface="Times New Roman" panose="02020603050405020304" pitchFamily="18" charset="0"/>
              </a:rPr>
            </a:br>
            <a:r>
              <a:rPr lang="ru-RU" sz="4000" cap="none" dirty="0">
                <a:solidFill>
                  <a:schemeClr val="bg1"/>
                </a:solidFill>
                <a:latin typeface="Times New Roman" panose="02020603050405020304" pitchFamily="18" charset="0"/>
                <a:cs typeface="Times New Roman" panose="02020603050405020304" pitchFamily="18" charset="0"/>
              </a:rPr>
              <a:t>соотношении с жизненной историей индивидуума или перспективами развития. Личность</a:t>
            </a:r>
            <a:br>
              <a:rPr lang="ru-RU" sz="4000" cap="none" dirty="0">
                <a:solidFill>
                  <a:schemeClr val="bg1"/>
                </a:solidFill>
                <a:latin typeface="Times New Roman" panose="02020603050405020304" pitchFamily="18" charset="0"/>
                <a:cs typeface="Times New Roman" panose="02020603050405020304" pitchFamily="18" charset="0"/>
              </a:rPr>
            </a:br>
            <a:r>
              <a:rPr lang="ru-RU" sz="4000" cap="none" dirty="0">
                <a:solidFill>
                  <a:schemeClr val="bg1"/>
                </a:solidFill>
                <a:latin typeface="Times New Roman" panose="02020603050405020304" pitchFamily="18" charset="0"/>
                <a:cs typeface="Times New Roman" panose="02020603050405020304" pitchFamily="18" charset="0"/>
              </a:rPr>
              <a:t>характеризуется в эволюционном процессе в качестве субъекта влияния внутренних и внешних</a:t>
            </a:r>
            <a:br>
              <a:rPr lang="ru-RU" sz="4000" cap="none" dirty="0">
                <a:solidFill>
                  <a:schemeClr val="bg1"/>
                </a:solidFill>
                <a:latin typeface="Times New Roman" panose="02020603050405020304" pitchFamily="18" charset="0"/>
                <a:cs typeface="Times New Roman" panose="02020603050405020304" pitchFamily="18" charset="0"/>
              </a:rPr>
            </a:br>
            <a:r>
              <a:rPr lang="ru-RU" sz="4000" cap="none" dirty="0">
                <a:solidFill>
                  <a:schemeClr val="bg1"/>
                </a:solidFill>
                <a:latin typeface="Times New Roman" panose="02020603050405020304" pitchFamily="18" charset="0"/>
                <a:cs typeface="Times New Roman" panose="02020603050405020304" pitchFamily="18" charset="0"/>
              </a:rPr>
              <a:t>факторов, включая генетическую и биологическую предрасположенность, социальный опыт и</a:t>
            </a:r>
            <a:br>
              <a:rPr lang="ru-RU" sz="4000" cap="none" dirty="0">
                <a:solidFill>
                  <a:schemeClr val="bg1"/>
                </a:solidFill>
                <a:latin typeface="Times New Roman" panose="02020603050405020304" pitchFamily="18" charset="0"/>
                <a:cs typeface="Times New Roman" panose="02020603050405020304" pitchFamily="18" charset="0"/>
              </a:rPr>
            </a:br>
            <a:r>
              <a:rPr lang="ru-RU" sz="4000" cap="none" dirty="0">
                <a:solidFill>
                  <a:schemeClr val="bg1"/>
                </a:solidFill>
                <a:latin typeface="Times New Roman" panose="02020603050405020304" pitchFamily="18" charset="0"/>
                <a:cs typeface="Times New Roman" panose="02020603050405020304" pitchFamily="18" charset="0"/>
              </a:rPr>
              <a:t>меняющиеся обстоятельства окружающей среды.</a:t>
            </a:r>
          </a:p>
        </p:txBody>
      </p:sp>
    </p:spTree>
    <p:extLst>
      <p:ext uri="{BB962C8B-B14F-4D97-AF65-F5344CB8AC3E}">
        <p14:creationId xmlns:p14="http://schemas.microsoft.com/office/powerpoint/2010/main" val="5681465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03B8A59-2188-4B84-AD7A-21D94A04AD17}"/>
              </a:ext>
            </a:extLst>
          </p:cNvPr>
          <p:cNvSpPr>
            <a:spLocks noGrp="1"/>
          </p:cNvSpPr>
          <p:nvPr>
            <p:ph type="title"/>
          </p:nvPr>
        </p:nvSpPr>
        <p:spPr>
          <a:xfrm>
            <a:off x="630314" y="618517"/>
            <a:ext cx="11034943" cy="5613607"/>
          </a:xfrm>
        </p:spPr>
        <p:txBody>
          <a:bodyPr>
            <a:noAutofit/>
          </a:bodyPr>
          <a:lstStyle/>
          <a:p>
            <a:pPr algn="just"/>
            <a:r>
              <a:rPr lang="ru-RU" sz="4400" cap="none" dirty="0">
                <a:solidFill>
                  <a:schemeClr val="bg1"/>
                </a:solidFill>
                <a:latin typeface="Times New Roman" panose="02020603050405020304" pitchFamily="18" charset="0"/>
                <a:cs typeface="Times New Roman" panose="02020603050405020304" pitchFamily="18" charset="0"/>
              </a:rPr>
              <a:t>В большинстве определений личность представлена теми характеристиками</a:t>
            </a:r>
            <a:r>
              <a:rPr lang="ru-RU" sz="4400" cap="none">
                <a:solidFill>
                  <a:schemeClr val="bg1"/>
                </a:solidFill>
                <a:latin typeface="Times New Roman" panose="02020603050405020304" pitchFamily="18" charset="0"/>
                <a:cs typeface="Times New Roman" panose="02020603050405020304" pitchFamily="18" charset="0"/>
              </a:rPr>
              <a:t>, которые «</a:t>
            </a:r>
            <a:r>
              <a:rPr lang="ru-RU" sz="4400" cap="none" dirty="0">
                <a:solidFill>
                  <a:schemeClr val="bg1"/>
                </a:solidFill>
                <a:latin typeface="Times New Roman" panose="02020603050405020304" pitchFamily="18" charset="0"/>
                <a:cs typeface="Times New Roman" panose="02020603050405020304" pitchFamily="18" charset="0"/>
              </a:rPr>
              <a:t>отвечают» за устойчивые формы поведения. Личность как таковая относительно неизменна и</a:t>
            </a:r>
            <a:br>
              <a:rPr lang="ru-RU" sz="4400" cap="none" dirty="0">
                <a:solidFill>
                  <a:schemeClr val="bg1"/>
                </a:solidFill>
                <a:latin typeface="Times New Roman" panose="02020603050405020304" pitchFamily="18" charset="0"/>
                <a:cs typeface="Times New Roman" panose="02020603050405020304" pitchFamily="18" charset="0"/>
              </a:rPr>
            </a:br>
            <a:r>
              <a:rPr lang="ru-RU" sz="4400" cap="none" dirty="0">
                <a:solidFill>
                  <a:schemeClr val="bg1"/>
                </a:solidFill>
                <a:latin typeface="Times New Roman" panose="02020603050405020304" pitchFamily="18" charset="0"/>
                <a:cs typeface="Times New Roman" panose="02020603050405020304" pitchFamily="18" charset="0"/>
              </a:rPr>
              <a:t>постоянна во времени и меняющихся ситуациях; она обеспечивает чувство непрерывности во</a:t>
            </a:r>
            <a:br>
              <a:rPr lang="ru-RU" sz="4400" cap="none" dirty="0">
                <a:solidFill>
                  <a:schemeClr val="bg1"/>
                </a:solidFill>
                <a:latin typeface="Times New Roman" panose="02020603050405020304" pitchFamily="18" charset="0"/>
                <a:cs typeface="Times New Roman" panose="02020603050405020304" pitchFamily="18" charset="0"/>
              </a:rPr>
            </a:br>
            <a:r>
              <a:rPr lang="ru-RU" sz="4400" cap="none" dirty="0">
                <a:solidFill>
                  <a:schemeClr val="bg1"/>
                </a:solidFill>
                <a:latin typeface="Times New Roman" panose="02020603050405020304" pitchFamily="18" charset="0"/>
                <a:cs typeface="Times New Roman" panose="02020603050405020304" pitchFamily="18" charset="0"/>
              </a:rPr>
              <a:t>времени и окружающей обстановке.</a:t>
            </a:r>
          </a:p>
        </p:txBody>
      </p:sp>
    </p:spTree>
    <p:extLst>
      <p:ext uri="{BB962C8B-B14F-4D97-AF65-F5344CB8AC3E}">
        <p14:creationId xmlns:p14="http://schemas.microsoft.com/office/powerpoint/2010/main" val="41738208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E7805B62-91F5-4FDD-BECC-62DD0B523FA0}"/>
              </a:ext>
            </a:extLst>
          </p:cNvPr>
          <p:cNvSpPr>
            <a:spLocks noGrp="1"/>
          </p:cNvSpPr>
          <p:nvPr>
            <p:ph idx="1"/>
          </p:nvPr>
        </p:nvSpPr>
        <p:spPr>
          <a:xfrm>
            <a:off x="346230" y="337351"/>
            <a:ext cx="10701182" cy="5453850"/>
          </a:xfrm>
        </p:spPr>
        <p:txBody>
          <a:bodyPr/>
          <a:lstStyle/>
          <a:p>
            <a:pPr marL="0" indent="0" algn="just">
              <a:buNone/>
            </a:pPr>
            <a:endParaRPr lang="ru-RU" dirty="0">
              <a:solidFill>
                <a:srgbClr val="000000"/>
              </a:solidFill>
              <a:latin typeface="Times New Roman" panose="02020603050405020304" pitchFamily="18" charset="0"/>
              <a:cs typeface="Times New Roman" panose="02020603050405020304" pitchFamily="18" charset="0"/>
            </a:endParaRPr>
          </a:p>
          <a:p>
            <a:pPr marL="0" indent="0" algn="just">
              <a:buNone/>
            </a:pPr>
            <a:endParaRPr lang="ru-RU" dirty="0">
              <a:solidFill>
                <a:srgbClr val="000000"/>
              </a:solidFill>
              <a:latin typeface="Times New Roman" panose="02020603050405020304" pitchFamily="18" charset="0"/>
              <a:cs typeface="Times New Roman" panose="02020603050405020304" pitchFamily="18" charset="0"/>
            </a:endParaRPr>
          </a:p>
          <a:p>
            <a:pPr marL="0" indent="0" algn="just">
              <a:buNone/>
            </a:pPr>
            <a:endParaRPr lang="ru-RU" dirty="0">
              <a:solidFill>
                <a:srgbClr val="000000"/>
              </a:solidFill>
              <a:latin typeface="Times New Roman" panose="02020603050405020304" pitchFamily="18" charset="0"/>
              <a:cs typeface="Times New Roman" panose="02020603050405020304" pitchFamily="18" charset="0"/>
            </a:endParaRPr>
          </a:p>
          <a:p>
            <a:pPr marL="0" indent="0" algn="just">
              <a:buNone/>
            </a:pPr>
            <a:r>
              <a:rPr lang="ru-RU" dirty="0">
                <a:solidFill>
                  <a:schemeClr val="bg1"/>
                </a:solidFill>
                <a:latin typeface="Times New Roman" panose="02020603050405020304" pitchFamily="18" charset="0"/>
                <a:cs typeface="Times New Roman" panose="02020603050405020304" pitchFamily="18" charset="0"/>
              </a:rPr>
              <a:t>Слово личность («</a:t>
            </a:r>
            <a:r>
              <a:rPr lang="ru-RU" dirty="0" err="1">
                <a:solidFill>
                  <a:schemeClr val="bg1"/>
                </a:solidFill>
                <a:latin typeface="Times New Roman" panose="02020603050405020304" pitchFamily="18" charset="0"/>
                <a:cs typeface="Times New Roman" panose="02020603050405020304" pitchFamily="18" charset="0"/>
              </a:rPr>
              <a:t>personality</a:t>
            </a:r>
            <a:r>
              <a:rPr lang="ru-RU" dirty="0">
                <a:solidFill>
                  <a:schemeClr val="bg1"/>
                </a:solidFill>
                <a:latin typeface="Times New Roman" panose="02020603050405020304" pitchFamily="18" charset="0"/>
                <a:cs typeface="Times New Roman" panose="02020603050405020304" pitchFamily="18" charset="0"/>
              </a:rPr>
              <a:t>») в английском языке происходит от латинского «PERSONA».</a:t>
            </a:r>
          </a:p>
        </p:txBody>
      </p:sp>
    </p:spTree>
    <p:extLst>
      <p:ext uri="{BB962C8B-B14F-4D97-AF65-F5344CB8AC3E}">
        <p14:creationId xmlns:p14="http://schemas.microsoft.com/office/powerpoint/2010/main" val="4086209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E7805B62-91F5-4FDD-BECC-62DD0B523FA0}"/>
              </a:ext>
            </a:extLst>
          </p:cNvPr>
          <p:cNvSpPr>
            <a:spLocks noGrp="1"/>
          </p:cNvSpPr>
          <p:nvPr>
            <p:ph idx="1"/>
          </p:nvPr>
        </p:nvSpPr>
        <p:spPr>
          <a:xfrm>
            <a:off x="346230" y="337351"/>
            <a:ext cx="10701182" cy="5453850"/>
          </a:xfrm>
        </p:spPr>
        <p:txBody>
          <a:bodyPr/>
          <a:lstStyle/>
          <a:p>
            <a:pPr marL="0" indent="0" algn="just">
              <a:buNone/>
            </a:pPr>
            <a:endParaRPr lang="ru-RU" dirty="0">
              <a:solidFill>
                <a:srgbClr val="000000"/>
              </a:solidFill>
              <a:latin typeface="Times New Roman" panose="02020603050405020304" pitchFamily="18" charset="0"/>
              <a:cs typeface="Times New Roman" panose="02020603050405020304" pitchFamily="18" charset="0"/>
            </a:endParaRPr>
          </a:p>
          <a:p>
            <a:pPr marL="0" indent="0" algn="just">
              <a:buNone/>
            </a:pPr>
            <a:endParaRPr lang="ru-RU" dirty="0">
              <a:solidFill>
                <a:srgbClr val="000000"/>
              </a:solidFill>
              <a:latin typeface="Times New Roman" panose="02020603050405020304" pitchFamily="18" charset="0"/>
              <a:cs typeface="Times New Roman" panose="02020603050405020304" pitchFamily="18" charset="0"/>
            </a:endParaRPr>
          </a:p>
          <a:p>
            <a:pPr marL="0" indent="0" algn="just">
              <a:buNone/>
            </a:pPr>
            <a:endParaRPr lang="ru-RU" dirty="0">
              <a:solidFill>
                <a:srgbClr val="000000"/>
              </a:solidFill>
              <a:latin typeface="Times New Roman" panose="02020603050405020304" pitchFamily="18" charset="0"/>
              <a:cs typeface="Times New Roman" panose="02020603050405020304" pitchFamily="18" charset="0"/>
            </a:endParaRPr>
          </a:p>
          <a:p>
            <a:pPr marL="0" indent="0" algn="just">
              <a:buNone/>
            </a:pPr>
            <a:r>
              <a:rPr lang="ru-RU" b="1" dirty="0">
                <a:solidFill>
                  <a:srgbClr val="000000"/>
                </a:solidFill>
                <a:latin typeface="Times New Roman" panose="02020603050405020304" pitchFamily="18" charset="0"/>
                <a:cs typeface="Times New Roman" panose="02020603050405020304" pitchFamily="18" charset="0"/>
              </a:rPr>
              <a:t>ЛИЧНОСТЬ</a:t>
            </a:r>
            <a:r>
              <a:rPr lang="ru-RU" dirty="0">
                <a:solidFill>
                  <a:srgbClr val="000000"/>
                </a:solidFill>
                <a:latin typeface="Times New Roman" panose="02020603050405020304" pitchFamily="18" charset="0"/>
                <a:cs typeface="Times New Roman" panose="02020603050405020304" pitchFamily="18" charset="0"/>
              </a:rPr>
              <a:t> – совокупность социальных качеств, которые индивид приобретает в процессе жизни и проявляет в разнообразных формах деятельности и поведения.</a:t>
            </a:r>
          </a:p>
          <a:p>
            <a:pPr marL="0" indent="0" algn="just">
              <a:buNone/>
            </a:pPr>
            <a:endParaRPr lang="ru-RU"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06954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D6141B12-99B4-45E9-AEE2-3BE5C63F5151}"/>
              </a:ext>
            </a:extLst>
          </p:cNvPr>
          <p:cNvSpPr>
            <a:spLocks noGrp="1"/>
          </p:cNvSpPr>
          <p:nvPr>
            <p:ph idx="1"/>
          </p:nvPr>
        </p:nvSpPr>
        <p:spPr>
          <a:xfrm>
            <a:off x="790114" y="150920"/>
            <a:ext cx="10715346" cy="6507332"/>
          </a:xfrm>
        </p:spPr>
        <p:txBody>
          <a:bodyPr/>
          <a:lstStyle/>
          <a:p>
            <a:pPr marL="0" indent="0">
              <a:buNone/>
            </a:pPr>
            <a:endParaRPr lang="ru-RU" dirty="0">
              <a:solidFill>
                <a:schemeClr val="bg1"/>
              </a:solidFill>
              <a:latin typeface="Times New Roman" panose="02020603050405020304" pitchFamily="18" charset="0"/>
              <a:cs typeface="Times New Roman" panose="02020603050405020304" pitchFamily="18" charset="0"/>
            </a:endParaRPr>
          </a:p>
          <a:p>
            <a:pPr marL="0" indent="0" algn="just">
              <a:buNone/>
            </a:pPr>
            <a:r>
              <a:rPr lang="ru-RU" dirty="0">
                <a:solidFill>
                  <a:schemeClr val="bg1"/>
                </a:solidFill>
                <a:latin typeface="Times New Roman" panose="02020603050405020304" pitchFamily="18" charset="0"/>
                <a:cs typeface="Times New Roman" panose="02020603050405020304" pitchFamily="18" charset="0"/>
              </a:rPr>
              <a:t>В широком смысле понятие личность представляет собой соединение биологической, социальной и психической сторон в человеке.</a:t>
            </a:r>
          </a:p>
          <a:p>
            <a:pPr marL="0" indent="0" algn="just">
              <a:buNone/>
            </a:pPr>
            <a:endParaRPr lang="ru-RU" dirty="0">
              <a:solidFill>
                <a:schemeClr val="bg1"/>
              </a:solidFill>
              <a:latin typeface="Times New Roman" panose="02020603050405020304" pitchFamily="18" charset="0"/>
              <a:cs typeface="Times New Roman" panose="02020603050405020304" pitchFamily="18" charset="0"/>
            </a:endParaRPr>
          </a:p>
          <a:p>
            <a:pPr marL="0" indent="0" algn="just">
              <a:buNone/>
            </a:pPr>
            <a:r>
              <a:rPr lang="ru-RU" dirty="0">
                <a:solidFill>
                  <a:schemeClr val="bg1"/>
                </a:solidFill>
                <a:latin typeface="Times New Roman" panose="02020603050405020304" pitchFamily="18" charset="0"/>
                <a:cs typeface="Times New Roman" panose="02020603050405020304" pitchFamily="18" charset="0"/>
              </a:rPr>
              <a:t>• К биологическим составляющим личности относятся: анатомические особенности, особенности нервной системы, обменных процессов и т.д.</a:t>
            </a:r>
          </a:p>
          <a:p>
            <a:pPr marL="0" indent="0" algn="just">
              <a:buNone/>
            </a:pPr>
            <a:r>
              <a:rPr lang="ru-RU" dirty="0">
                <a:solidFill>
                  <a:schemeClr val="bg1"/>
                </a:solidFill>
                <a:latin typeface="Times New Roman" panose="02020603050405020304" pitchFamily="18" charset="0"/>
                <a:cs typeface="Times New Roman" panose="02020603050405020304" pitchFamily="18" charset="0"/>
              </a:rPr>
              <a:t>• К социальным компонентам – система мировоззрений, моральные качества, религиозные убеждения, культурные предпочтения.</a:t>
            </a:r>
          </a:p>
          <a:p>
            <a:pPr marL="0" indent="0" algn="just">
              <a:buNone/>
            </a:pPr>
            <a:r>
              <a:rPr lang="ru-RU" dirty="0">
                <a:solidFill>
                  <a:schemeClr val="bg1"/>
                </a:solidFill>
                <a:latin typeface="Times New Roman" panose="02020603050405020304" pitchFamily="18" charset="0"/>
                <a:cs typeface="Times New Roman" panose="02020603050405020304" pitchFamily="18" charset="0"/>
              </a:rPr>
              <a:t>• К психическим компонентам относятся: особенности темперамента, протекания психических процессов (памяти, внимания, мышления).</a:t>
            </a:r>
          </a:p>
        </p:txBody>
      </p:sp>
    </p:spTree>
    <p:extLst>
      <p:ext uri="{BB962C8B-B14F-4D97-AF65-F5344CB8AC3E}">
        <p14:creationId xmlns:p14="http://schemas.microsoft.com/office/powerpoint/2010/main" val="16282523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B807EA53-F1F8-4237-B2D0-9BBD33264A3F}"/>
              </a:ext>
            </a:extLst>
          </p:cNvPr>
          <p:cNvSpPr>
            <a:spLocks noGrp="1"/>
          </p:cNvSpPr>
          <p:nvPr>
            <p:ph idx="1"/>
          </p:nvPr>
        </p:nvSpPr>
        <p:spPr>
          <a:xfrm>
            <a:off x="736848" y="506028"/>
            <a:ext cx="10310564" cy="6152224"/>
          </a:xfrm>
        </p:spPr>
        <p:txBody>
          <a:bodyPr>
            <a:normAutofit/>
          </a:bodyPr>
          <a:lstStyle/>
          <a:p>
            <a:pPr marL="0" indent="0" algn="just">
              <a:buNone/>
            </a:pPr>
            <a:endParaRPr lang="ru-RU" sz="2800" dirty="0">
              <a:solidFill>
                <a:schemeClr val="bg1"/>
              </a:solidFill>
              <a:latin typeface="Times New Roman" panose="02020603050405020304" pitchFamily="18" charset="0"/>
              <a:cs typeface="Times New Roman" panose="02020603050405020304" pitchFamily="18" charset="0"/>
            </a:endParaRPr>
          </a:p>
          <a:p>
            <a:pPr marL="0" indent="0" algn="just">
              <a:buNone/>
            </a:pPr>
            <a:endParaRPr lang="ru-RU" sz="2800" dirty="0">
              <a:solidFill>
                <a:schemeClr val="bg1"/>
              </a:solidFill>
              <a:latin typeface="Times New Roman" panose="02020603050405020304" pitchFamily="18" charset="0"/>
              <a:cs typeface="Times New Roman" panose="02020603050405020304" pitchFamily="18" charset="0"/>
            </a:endParaRPr>
          </a:p>
          <a:p>
            <a:pPr marL="0" indent="0" algn="just">
              <a:buNone/>
            </a:pPr>
            <a:endParaRPr lang="ru-RU" sz="2800" dirty="0">
              <a:solidFill>
                <a:schemeClr val="bg1"/>
              </a:solidFill>
              <a:latin typeface="Times New Roman" panose="02020603050405020304" pitchFamily="18" charset="0"/>
              <a:cs typeface="Times New Roman" panose="02020603050405020304" pitchFamily="18" charset="0"/>
            </a:endParaRPr>
          </a:p>
          <a:p>
            <a:pPr marL="0" indent="0" algn="just">
              <a:buNone/>
            </a:pPr>
            <a:r>
              <a:rPr lang="ru-RU" b="1" dirty="0">
                <a:solidFill>
                  <a:schemeClr val="bg1"/>
                </a:solidFill>
                <a:latin typeface="Times New Roman" panose="02020603050405020304" pitchFamily="18" charset="0"/>
                <a:cs typeface="Times New Roman" panose="02020603050405020304" pitchFamily="18" charset="0"/>
              </a:rPr>
              <a:t>ИНДИВИДУАЛЬНОСТЬ</a:t>
            </a:r>
            <a:r>
              <a:rPr lang="ru-RU" sz="2800" dirty="0">
                <a:solidFill>
                  <a:schemeClr val="bg1"/>
                </a:solidFill>
                <a:latin typeface="Times New Roman" panose="02020603050405020304" pitchFamily="18" charset="0"/>
                <a:cs typeface="Times New Roman" panose="02020603050405020304" pitchFamily="18" charset="0"/>
              </a:rPr>
              <a:t> – неповторимая совокупность биологических, личностных и поведенческих особенностей человека.</a:t>
            </a:r>
          </a:p>
        </p:txBody>
      </p:sp>
    </p:spTree>
    <p:extLst>
      <p:ext uri="{BB962C8B-B14F-4D97-AF65-F5344CB8AC3E}">
        <p14:creationId xmlns:p14="http://schemas.microsoft.com/office/powerpoint/2010/main" val="7689934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D0C36A52-8DB9-4892-9DBC-1BE8890F592B}"/>
              </a:ext>
            </a:extLst>
          </p:cNvPr>
          <p:cNvSpPr>
            <a:spLocks noGrp="1"/>
          </p:cNvSpPr>
          <p:nvPr>
            <p:ph idx="1"/>
          </p:nvPr>
        </p:nvSpPr>
        <p:spPr>
          <a:xfrm>
            <a:off x="870012" y="777240"/>
            <a:ext cx="10712388" cy="5013961"/>
          </a:xfrm>
        </p:spPr>
        <p:txBody>
          <a:bodyPr>
            <a:normAutofit/>
          </a:bodyPr>
          <a:lstStyle/>
          <a:p>
            <a:pPr marL="0" indent="0">
              <a:buNone/>
            </a:pPr>
            <a:endParaRPr lang="ru-RU" dirty="0"/>
          </a:p>
          <a:p>
            <a:pPr marL="0" indent="0" algn="just">
              <a:buNone/>
            </a:pPr>
            <a:endParaRPr lang="ru-RU" dirty="0">
              <a:solidFill>
                <a:schemeClr val="bg1"/>
              </a:solidFill>
              <a:latin typeface="Times New Roman" panose="02020603050405020304" pitchFamily="18" charset="0"/>
              <a:cs typeface="Times New Roman" panose="02020603050405020304" pitchFamily="18" charset="0"/>
            </a:endParaRPr>
          </a:p>
          <a:p>
            <a:pPr marL="0" indent="0" algn="just">
              <a:buNone/>
            </a:pPr>
            <a:r>
              <a:rPr lang="ru-RU" b="1" dirty="0">
                <a:solidFill>
                  <a:schemeClr val="bg1"/>
                </a:solidFill>
                <a:latin typeface="Times New Roman" panose="02020603050405020304" pitchFamily="18" charset="0"/>
                <a:cs typeface="Times New Roman" panose="02020603050405020304" pitchFamily="18" charset="0"/>
              </a:rPr>
              <a:t>ЛИЧНОСТЬ</a:t>
            </a:r>
            <a:r>
              <a:rPr lang="ru-RU" dirty="0">
                <a:solidFill>
                  <a:schemeClr val="bg1"/>
                </a:solidFill>
                <a:latin typeface="Times New Roman" panose="02020603050405020304" pitchFamily="18" charset="0"/>
                <a:cs typeface="Times New Roman" panose="02020603050405020304" pitchFamily="18" charset="0"/>
              </a:rPr>
              <a:t> рассматривалась как сочетание наиболее ярких и заметных характеристик индивидуальности.</a:t>
            </a:r>
          </a:p>
        </p:txBody>
      </p:sp>
    </p:spTree>
    <p:extLst>
      <p:ext uri="{BB962C8B-B14F-4D97-AF65-F5344CB8AC3E}">
        <p14:creationId xmlns:p14="http://schemas.microsoft.com/office/powerpoint/2010/main" val="6969964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D0C36A52-8DB9-4892-9DBC-1BE8890F592B}"/>
              </a:ext>
            </a:extLst>
          </p:cNvPr>
          <p:cNvSpPr>
            <a:spLocks noGrp="1"/>
          </p:cNvSpPr>
          <p:nvPr>
            <p:ph idx="1"/>
          </p:nvPr>
        </p:nvSpPr>
        <p:spPr>
          <a:xfrm>
            <a:off x="870012" y="777240"/>
            <a:ext cx="10712388" cy="5013961"/>
          </a:xfrm>
        </p:spPr>
        <p:txBody>
          <a:bodyPr>
            <a:normAutofit/>
          </a:bodyPr>
          <a:lstStyle/>
          <a:p>
            <a:pPr marL="0" indent="0">
              <a:buNone/>
            </a:pPr>
            <a:endParaRPr lang="ru-RU" dirty="0"/>
          </a:p>
          <a:p>
            <a:pPr marL="0" indent="0" algn="just">
              <a:buNone/>
            </a:pPr>
            <a:endParaRPr lang="ru-RU" dirty="0">
              <a:solidFill>
                <a:schemeClr val="bg1"/>
              </a:solidFill>
              <a:latin typeface="Times New Roman" panose="02020603050405020304" pitchFamily="18" charset="0"/>
              <a:cs typeface="Times New Roman" panose="02020603050405020304" pitchFamily="18" charset="0"/>
            </a:endParaRPr>
          </a:p>
          <a:p>
            <a:pPr marL="0" indent="0" algn="just">
              <a:buNone/>
            </a:pPr>
            <a:r>
              <a:rPr lang="ru-RU" b="1" dirty="0">
                <a:solidFill>
                  <a:schemeClr val="bg1"/>
                </a:solidFill>
                <a:latin typeface="Times New Roman" panose="02020603050405020304" pitchFamily="18" charset="0"/>
                <a:cs typeface="Times New Roman" panose="02020603050405020304" pitchFamily="18" charset="0"/>
              </a:rPr>
              <a:t>НАУКА О ЛИЧНОСТИ — ПЕРСОНОЛОГИЯ </a:t>
            </a:r>
            <a:r>
              <a:rPr lang="ru-RU" dirty="0">
                <a:solidFill>
                  <a:schemeClr val="bg1"/>
                </a:solidFill>
                <a:latin typeface="Times New Roman" panose="02020603050405020304" pitchFamily="18" charset="0"/>
                <a:cs typeface="Times New Roman" panose="02020603050405020304" pitchFamily="18" charset="0"/>
              </a:rPr>
              <a:t>— это дисциплина, стремящаяся заложить фундамент для лучшего понимания человеческой индивидуальности путем использования разнообразных исследовательских стратегий.</a:t>
            </a:r>
          </a:p>
        </p:txBody>
      </p:sp>
    </p:spTree>
    <p:extLst>
      <p:ext uri="{BB962C8B-B14F-4D97-AF65-F5344CB8AC3E}">
        <p14:creationId xmlns:p14="http://schemas.microsoft.com/office/powerpoint/2010/main" val="28187784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03B8A59-2188-4B84-AD7A-21D94A04AD17}"/>
              </a:ext>
            </a:extLst>
          </p:cNvPr>
          <p:cNvSpPr>
            <a:spLocks noGrp="1"/>
          </p:cNvSpPr>
          <p:nvPr>
            <p:ph type="title"/>
          </p:nvPr>
        </p:nvSpPr>
        <p:spPr/>
        <p:txBody>
          <a:bodyPr/>
          <a:lstStyle/>
          <a:p>
            <a:r>
              <a:rPr lang="ru-RU" dirty="0">
                <a:solidFill>
                  <a:schemeClr val="bg1"/>
                </a:solidFill>
                <a:latin typeface="Times New Roman" panose="02020603050405020304" pitchFamily="18" charset="0"/>
                <a:cs typeface="Times New Roman" panose="02020603050405020304" pitchFamily="18" charset="0"/>
              </a:rPr>
              <a:t>организованная, долговременная, субъективно</a:t>
            </a:r>
            <a:br>
              <a:rPr lang="ru-RU" dirty="0">
                <a:solidFill>
                  <a:schemeClr val="bg1"/>
                </a:solidFill>
                <a:latin typeface="Times New Roman" panose="02020603050405020304" pitchFamily="18" charset="0"/>
                <a:cs typeface="Times New Roman" panose="02020603050405020304" pitchFamily="18" charset="0"/>
              </a:rPr>
            </a:br>
            <a:r>
              <a:rPr lang="ru-RU" dirty="0">
                <a:solidFill>
                  <a:schemeClr val="bg1"/>
                </a:solidFill>
                <a:latin typeface="Times New Roman" panose="02020603050405020304" pitchFamily="18" charset="0"/>
                <a:cs typeface="Times New Roman" panose="02020603050405020304" pitchFamily="18" charset="0"/>
              </a:rPr>
              <a:t>воспринимаемая сущность, составляющая самую сердцевину наших переживаний. </a:t>
            </a:r>
          </a:p>
        </p:txBody>
      </p:sp>
      <p:sp>
        <p:nvSpPr>
          <p:cNvPr id="4" name="Текст 3">
            <a:extLst>
              <a:ext uri="{FF2B5EF4-FFF2-40B4-BE49-F238E27FC236}">
                <a16:creationId xmlns:a16="http://schemas.microsoft.com/office/drawing/2014/main" id="{DF9BC330-D4BE-49B2-9EE9-C5CF5F6A5A5C}"/>
              </a:ext>
            </a:extLst>
          </p:cNvPr>
          <p:cNvSpPr>
            <a:spLocks noGrp="1"/>
          </p:cNvSpPr>
          <p:nvPr>
            <p:ph type="body" sz="half" idx="13"/>
          </p:nvPr>
        </p:nvSpPr>
        <p:spPr/>
        <p:txBody>
          <a:bodyPr>
            <a:normAutofit fontScale="92500" lnSpcReduction="10000"/>
          </a:bodyPr>
          <a:lstStyle/>
          <a:p>
            <a:r>
              <a:rPr lang="ru-RU" sz="2800" dirty="0">
                <a:solidFill>
                  <a:schemeClr val="bg1"/>
                </a:solidFill>
                <a:latin typeface="Times New Roman" panose="02020603050405020304" pitchFamily="18" charset="0"/>
                <a:cs typeface="Times New Roman" panose="02020603050405020304" pitchFamily="18" charset="0"/>
              </a:rPr>
              <a:t>КАРЛ РОДЖЕРС</a:t>
            </a:r>
          </a:p>
          <a:p>
            <a:endParaRPr lang="ru-RU" dirty="0"/>
          </a:p>
        </p:txBody>
      </p:sp>
    </p:spTree>
    <p:extLst>
      <p:ext uri="{BB962C8B-B14F-4D97-AF65-F5344CB8AC3E}">
        <p14:creationId xmlns:p14="http://schemas.microsoft.com/office/powerpoint/2010/main" val="27645371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03B8A59-2188-4B84-AD7A-21D94A04AD17}"/>
              </a:ext>
            </a:extLst>
          </p:cNvPr>
          <p:cNvSpPr>
            <a:spLocks noGrp="1"/>
          </p:cNvSpPr>
          <p:nvPr>
            <p:ph type="title"/>
          </p:nvPr>
        </p:nvSpPr>
        <p:spPr/>
        <p:txBody>
          <a:bodyPr>
            <a:normAutofit/>
          </a:bodyPr>
          <a:lstStyle/>
          <a:p>
            <a:r>
              <a:rPr lang="ru-RU" dirty="0">
                <a:solidFill>
                  <a:schemeClr val="bg1"/>
                </a:solidFill>
                <a:latin typeface="Times New Roman" panose="02020603050405020304" pitchFamily="18" charset="0"/>
                <a:cs typeface="Times New Roman" panose="02020603050405020304" pitchFamily="18" charset="0"/>
              </a:rPr>
              <a:t>Внутреннее «нечто», детерминирующее характер взаимодействия человека с миром. </a:t>
            </a:r>
          </a:p>
        </p:txBody>
      </p:sp>
      <p:sp>
        <p:nvSpPr>
          <p:cNvPr id="4" name="Текст 3">
            <a:extLst>
              <a:ext uri="{FF2B5EF4-FFF2-40B4-BE49-F238E27FC236}">
                <a16:creationId xmlns:a16="http://schemas.microsoft.com/office/drawing/2014/main" id="{DF9BC330-D4BE-49B2-9EE9-C5CF5F6A5A5C}"/>
              </a:ext>
            </a:extLst>
          </p:cNvPr>
          <p:cNvSpPr>
            <a:spLocks noGrp="1"/>
          </p:cNvSpPr>
          <p:nvPr>
            <p:ph type="body" sz="half" idx="13"/>
          </p:nvPr>
        </p:nvSpPr>
        <p:spPr/>
        <p:txBody>
          <a:bodyPr>
            <a:normAutofit fontScale="92500" lnSpcReduction="10000"/>
          </a:bodyPr>
          <a:lstStyle/>
          <a:p>
            <a:r>
              <a:rPr lang="ru-RU" sz="2800" dirty="0">
                <a:solidFill>
                  <a:schemeClr val="bg1"/>
                </a:solidFill>
                <a:latin typeface="Times New Roman" panose="02020603050405020304" pitchFamily="18" charset="0"/>
                <a:cs typeface="Times New Roman" panose="02020603050405020304" pitchFamily="18" charset="0"/>
              </a:rPr>
              <a:t>ГОРДОН ОЛПОРТ</a:t>
            </a:r>
          </a:p>
          <a:p>
            <a:endParaRPr lang="ru-RU" dirty="0"/>
          </a:p>
        </p:txBody>
      </p:sp>
    </p:spTree>
    <p:extLst>
      <p:ext uri="{BB962C8B-B14F-4D97-AF65-F5344CB8AC3E}">
        <p14:creationId xmlns:p14="http://schemas.microsoft.com/office/powerpoint/2010/main" val="37871694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Контур">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Документ" ma:contentTypeID="0x010100BB6A232A06C4C843B3F96C4DEC1B1186" ma:contentTypeVersion="0" ma:contentTypeDescription="Создание документа." ma:contentTypeScope="" ma:versionID="b102913e76cf3ae6b673986418760d10">
  <xsd:schema xmlns:xsd="http://www.w3.org/2001/XMLSchema" xmlns:xs="http://www.w3.org/2001/XMLSchema" xmlns:p="http://schemas.microsoft.com/office/2006/metadata/properties" targetNamespace="http://schemas.microsoft.com/office/2006/metadata/properties" ma:root="true" ma:fieldsID="89d58f4857a619b7c345529988bca39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2AF5BCB-8E1B-47F7-8431-DD4C6C491313}"/>
</file>

<file path=customXml/itemProps2.xml><?xml version="1.0" encoding="utf-8"?>
<ds:datastoreItem xmlns:ds="http://schemas.openxmlformats.org/officeDocument/2006/customXml" ds:itemID="{C11E05C5-8E53-4168-A4F0-7D1DBBE94517}"/>
</file>

<file path=customXml/itemProps3.xml><?xml version="1.0" encoding="utf-8"?>
<ds:datastoreItem xmlns:ds="http://schemas.openxmlformats.org/officeDocument/2006/customXml" ds:itemID="{1380EE80-EA2C-489B-9B80-4AB0C6496ADC}"/>
</file>

<file path=docProps/app.xml><?xml version="1.0" encoding="utf-8"?>
<Properties xmlns="http://schemas.openxmlformats.org/officeDocument/2006/extended-properties" xmlns:vt="http://schemas.openxmlformats.org/officeDocument/2006/docPropsVTypes">
  <Template>TM04033919[[fn=Контур]]</Template>
  <TotalTime>76</TotalTime>
  <Words>272</Words>
  <Application>Microsoft Office PowerPoint</Application>
  <PresentationFormat>Широкоэкранный</PresentationFormat>
  <Paragraphs>42</Paragraphs>
  <Slides>18</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18</vt:i4>
      </vt:variant>
    </vt:vector>
  </HeadingPairs>
  <TitlesOfParts>
    <vt:vector size="23" baseType="lpstr">
      <vt:lpstr>Arial</vt:lpstr>
      <vt:lpstr>Times New Roman</vt:lpstr>
      <vt:lpstr>Trebuchet MS</vt:lpstr>
      <vt:lpstr>Tw Cen MT</vt:lpstr>
      <vt:lpstr>Контур</vt:lpstr>
      <vt:lpstr>ПОНЯТИЕ ЛИЧНОСТИ В ПСИХОЛОГИИ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организованная, долговременная, субъективно воспринимаемая сущность, составляющая самую сердцевину наших переживаний. </vt:lpstr>
      <vt:lpstr>Внутреннее «нечто», детерминирующее характер взаимодействия человека с миром. </vt:lpstr>
      <vt:lpstr> личность функция результатов кризиса. </vt:lpstr>
      <vt:lpstr> личность это уникальный способ осознания жизненного опыта.</vt:lpstr>
      <vt:lpstr> ядро личностной структуры образуется шестнадцатью исходными чертами. </vt:lpstr>
      <vt:lpstr> личность это сложный  паттерн непрерывного взаимовлияния индивидуума, поведения и ситуации.</vt:lpstr>
      <vt:lpstr> большинство теоретических определений личности содержат следующие общие положения:</vt:lpstr>
      <vt:lpstr>В большинстве определений подчеркивается значение индивидуальности, или индивидуальных различий. В личности представлены такие особые качества, благодаря которым данный человек отличается от всех остальных людей. Кроме того, понять, какие специфические качества или их комбинации дифференцируют одну личность от другой, можно только путем изучения индивидуальных различий.</vt:lpstr>
      <vt:lpstr>В большинстве определений личность предстает в виде некоей гипотетической структуры или организации. Поведение индивидуума, доступное непосредственному наблюдению, по крайней мере частично, рассматривается как организованное или интегрированное личностью. Другими словами, личность — абстракция, основанная на выводах, полученных в результате наблюдения за поведением человека.</vt:lpstr>
      <vt:lpstr> В большинстве определений подчеркивается важность рассмотрения личности в соотношении с жизненной историей индивидуума или перспективами развития. Личность характеризуется в эволюционном процессе в качестве субъекта влияния внутренних и внешних факторов, включая генетическую и биологическую предрасположенность, социальный опыт и меняющиеся обстоятельства окружающей среды.</vt:lpstr>
      <vt:lpstr>В большинстве определений личность представлена теми характеристиками, которые «отвечают» за устойчивые формы поведения. Личность как таковая относительно неизменна и постоянна во времени и меняющихся ситуациях; она обеспечивает чувство непрерывности во времени и окружающей обстановке.</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модель BASIC Ph</dc:title>
  <dc:creator>Пользователь</dc:creator>
  <cp:lastModifiedBy>Пользователь</cp:lastModifiedBy>
  <cp:revision>10</cp:revision>
  <dcterms:created xsi:type="dcterms:W3CDTF">2021-12-08T21:59:26Z</dcterms:created>
  <dcterms:modified xsi:type="dcterms:W3CDTF">2022-02-15T22:36:59Z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0x010100BB6A232A06C4C843B3F96C4DEC1B1186</vt:lpwstr>
  </property>
</Properties>
</file>