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67.xml" ContentType="application/vnd.openxmlformats-officedocument.presentationml.slide+xml"/>
  <Override PartName="/ppt/slides/slide96.xml" ContentType="application/vnd.openxmlformats-officedocument.presentationml.slide+xml"/>
  <Override PartName="/ppt/slides/slide95.xml" ContentType="application/vnd.openxmlformats-officedocument.presentationml.slide+xml"/>
  <Override PartName="/ppt/slides/slide94.xml" ContentType="application/vnd.openxmlformats-officedocument.presentationml.slide+xml"/>
  <Override PartName="/ppt/slides/slide66.xml" ContentType="application/vnd.openxmlformats-officedocument.presentationml.slide+xml"/>
  <Override PartName="/ppt/slides/slide92.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89.xml" ContentType="application/vnd.openxmlformats-officedocument.presentationml.slide+xml"/>
  <Override PartName="/ppt/slides/slide9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88.xml" ContentType="application/vnd.openxmlformats-officedocument.presentationml.slide+xml"/>
  <Override PartName="/ppt/slides/slide93.xml" ContentType="application/vnd.openxmlformats-officedocument.presentationml.slide+xml"/>
  <Override PartName="/ppt/slides/slide8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73.xml" ContentType="application/vnd.openxmlformats-officedocument.presentationml.slide+xml"/>
  <Override PartName="/ppt/slides/slide72.xml" ContentType="application/vnd.openxmlformats-officedocument.presentationml.slide+xml"/>
  <Override PartName="/ppt/slides/slide87.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76.xml" ContentType="application/vnd.openxmlformats-officedocument.presentationml.slide+xml"/>
  <Override PartName="/ppt/slides/slide71.xml" ContentType="application/vnd.openxmlformats-officedocument.presentationml.slide+xml"/>
  <Override PartName="/ppt/slides/slide78.xml" ContentType="application/vnd.openxmlformats-officedocument.presentationml.slide+xml"/>
  <Override PartName="/ppt/slides/slide85.xml" ContentType="application/vnd.openxmlformats-officedocument.presentationml.slide+xml"/>
  <Override PartName="/ppt/slides/slide84.xml" ContentType="application/vnd.openxmlformats-officedocument.presentationml.slide+xml"/>
  <Override PartName="/ppt/slides/slide83.xml" ContentType="application/vnd.openxmlformats-officedocument.presentationml.slide+xml"/>
  <Override PartName="/ppt/slides/slide77.xml" ContentType="application/vnd.openxmlformats-officedocument.presentationml.slide+xml"/>
  <Override PartName="/ppt/slides/slide81.xml" ContentType="application/vnd.openxmlformats-officedocument.presentationml.slide+xml"/>
  <Override PartName="/ppt/slides/slide79.xml" ContentType="application/vnd.openxmlformats-officedocument.presentationml.slide+xml"/>
  <Override PartName="/ppt/slides/slide82.xml" ContentType="application/vnd.openxmlformats-officedocument.presentationml.slide+xml"/>
  <Override PartName="/ppt/slides/slide8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9"/>
  </p:notesMasterIdLst>
  <p:sldIdLst>
    <p:sldId id="256" r:id="rId2"/>
    <p:sldId id="257" r:id="rId3"/>
    <p:sldId id="298" r:id="rId4"/>
    <p:sldId id="258" r:id="rId5"/>
    <p:sldId id="326" r:id="rId6"/>
    <p:sldId id="292" r:id="rId7"/>
    <p:sldId id="299" r:id="rId8"/>
    <p:sldId id="290" r:id="rId9"/>
    <p:sldId id="300" r:id="rId10"/>
    <p:sldId id="301" r:id="rId11"/>
    <p:sldId id="302" r:id="rId12"/>
    <p:sldId id="303" r:id="rId13"/>
    <p:sldId id="304" r:id="rId14"/>
    <p:sldId id="305" r:id="rId15"/>
    <p:sldId id="327" r:id="rId16"/>
    <p:sldId id="291" r:id="rId17"/>
    <p:sldId id="328" r:id="rId18"/>
    <p:sldId id="306" r:id="rId19"/>
    <p:sldId id="260" r:id="rId20"/>
    <p:sldId id="261" r:id="rId21"/>
    <p:sldId id="307" r:id="rId22"/>
    <p:sldId id="308" r:id="rId23"/>
    <p:sldId id="309" r:id="rId24"/>
    <p:sldId id="310" r:id="rId25"/>
    <p:sldId id="311" r:id="rId26"/>
    <p:sldId id="312" r:id="rId27"/>
    <p:sldId id="313" r:id="rId28"/>
    <p:sldId id="314" r:id="rId29"/>
    <p:sldId id="315" r:id="rId30"/>
    <p:sldId id="316" r:id="rId31"/>
    <p:sldId id="279" r:id="rId32"/>
    <p:sldId id="329" r:id="rId33"/>
    <p:sldId id="317" r:id="rId34"/>
    <p:sldId id="318" r:id="rId35"/>
    <p:sldId id="319" r:id="rId36"/>
    <p:sldId id="320" r:id="rId37"/>
    <p:sldId id="330" r:id="rId38"/>
    <p:sldId id="331" r:id="rId39"/>
    <p:sldId id="332" r:id="rId40"/>
    <p:sldId id="333" r:id="rId41"/>
    <p:sldId id="280" r:id="rId42"/>
    <p:sldId id="335" r:id="rId43"/>
    <p:sldId id="321" r:id="rId44"/>
    <p:sldId id="322" r:id="rId45"/>
    <p:sldId id="336" r:id="rId46"/>
    <p:sldId id="323" r:id="rId47"/>
    <p:sldId id="324" r:id="rId48"/>
    <p:sldId id="337" r:id="rId49"/>
    <p:sldId id="325" r:id="rId50"/>
    <p:sldId id="338" r:id="rId51"/>
    <p:sldId id="339" r:id="rId52"/>
    <p:sldId id="340" r:id="rId53"/>
    <p:sldId id="341" r:id="rId54"/>
    <p:sldId id="342" r:id="rId55"/>
    <p:sldId id="343" r:id="rId56"/>
    <p:sldId id="344" r:id="rId57"/>
    <p:sldId id="345" r:id="rId58"/>
    <p:sldId id="346" r:id="rId59"/>
    <p:sldId id="347" r:id="rId60"/>
    <p:sldId id="348" r:id="rId61"/>
    <p:sldId id="349" r:id="rId62"/>
    <p:sldId id="350" r:id="rId63"/>
    <p:sldId id="351" r:id="rId64"/>
    <p:sldId id="352" r:id="rId65"/>
    <p:sldId id="353" r:id="rId66"/>
    <p:sldId id="354" r:id="rId67"/>
    <p:sldId id="355" r:id="rId68"/>
    <p:sldId id="356" r:id="rId69"/>
    <p:sldId id="357" r:id="rId70"/>
    <p:sldId id="358" r:id="rId71"/>
    <p:sldId id="359" r:id="rId72"/>
    <p:sldId id="360" r:id="rId73"/>
    <p:sldId id="361" r:id="rId74"/>
    <p:sldId id="362" r:id="rId75"/>
    <p:sldId id="363" r:id="rId76"/>
    <p:sldId id="364" r:id="rId77"/>
    <p:sldId id="365" r:id="rId78"/>
    <p:sldId id="366" r:id="rId79"/>
    <p:sldId id="367" r:id="rId80"/>
    <p:sldId id="368" r:id="rId81"/>
    <p:sldId id="369" r:id="rId82"/>
    <p:sldId id="370" r:id="rId83"/>
    <p:sldId id="371" r:id="rId84"/>
    <p:sldId id="372" r:id="rId85"/>
    <p:sldId id="373" r:id="rId86"/>
    <p:sldId id="374" r:id="rId87"/>
    <p:sldId id="375" r:id="rId88"/>
    <p:sldId id="376" r:id="rId89"/>
    <p:sldId id="377" r:id="rId90"/>
    <p:sldId id="378" r:id="rId91"/>
    <p:sldId id="379" r:id="rId92"/>
    <p:sldId id="380" r:id="rId93"/>
    <p:sldId id="381" r:id="rId94"/>
    <p:sldId id="382" r:id="rId95"/>
    <p:sldId id="383" r:id="rId96"/>
    <p:sldId id="384" r:id="rId97"/>
    <p:sldId id="385" r:id="rId9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95" autoAdjust="0"/>
  </p:normalViewPr>
  <p:slideViewPr>
    <p:cSldViewPr>
      <p:cViewPr varScale="1">
        <p:scale>
          <a:sx n="83" d="100"/>
          <a:sy n="83" d="100"/>
        </p:scale>
        <p:origin x="-140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105"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6107C2-0CDF-457C-9F2F-007D8C8CFA02}" type="datetimeFigureOut">
              <a:rPr lang="ru-RU" smtClean="0"/>
              <a:pPr/>
              <a:t>06.09.2017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C9EC4-9326-4E16-B3B1-60242AF157F2}" type="slidenum">
              <a:rPr lang="ru-RU" smtClean="0"/>
              <a:pPr/>
              <a:t>‹#›</a:t>
            </a:fld>
            <a:endParaRPr lang="ru-RU"/>
          </a:p>
        </p:txBody>
      </p:sp>
    </p:spTree>
    <p:extLst>
      <p:ext uri="{BB962C8B-B14F-4D97-AF65-F5344CB8AC3E}">
        <p14:creationId xmlns:p14="http://schemas.microsoft.com/office/powerpoint/2010/main" val="857255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F5C9EC4-9326-4E16-B3B1-60242AF157F2}"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0100747A-97C0-49E4-BA94-C6AB5D96AF40}" type="datetimeFigureOut">
              <a:rPr lang="ru-RU" smtClean="0"/>
              <a:pPr/>
              <a:t>06.09.2017</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34EB67A-2D94-4C7D-9A10-8F320C46417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100747A-97C0-49E4-BA94-C6AB5D96AF40}" type="datetimeFigureOut">
              <a:rPr lang="ru-RU" smtClean="0"/>
              <a:pPr/>
              <a:t>06.09.2017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4EB67A-2D94-4C7D-9A10-8F320C46417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100747A-97C0-49E4-BA94-C6AB5D96AF40}" type="datetimeFigureOut">
              <a:rPr lang="ru-RU" smtClean="0"/>
              <a:pPr/>
              <a:t>06.09.2017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4EB67A-2D94-4C7D-9A10-8F320C46417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100747A-97C0-49E4-BA94-C6AB5D96AF40}" type="datetimeFigureOut">
              <a:rPr lang="ru-RU" smtClean="0"/>
              <a:pPr/>
              <a:t>06.09.2017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4EB67A-2D94-4C7D-9A10-8F320C46417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100747A-97C0-49E4-BA94-C6AB5D96AF40}" type="datetimeFigureOut">
              <a:rPr lang="ru-RU" smtClean="0"/>
              <a:pPr/>
              <a:t>06.09.2017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4EB67A-2D94-4C7D-9A10-8F320C46417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100747A-97C0-49E4-BA94-C6AB5D96AF40}" type="datetimeFigureOut">
              <a:rPr lang="ru-RU" smtClean="0"/>
              <a:pPr/>
              <a:t>06.09.2017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4EB67A-2D94-4C7D-9A10-8F320C46417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0100747A-97C0-49E4-BA94-C6AB5D96AF40}" type="datetimeFigureOut">
              <a:rPr lang="ru-RU" smtClean="0"/>
              <a:pPr/>
              <a:t>06.09.2017</a:t>
            </a:fld>
            <a:endParaRPr lang="ru-RU"/>
          </a:p>
        </p:txBody>
      </p:sp>
      <p:sp>
        <p:nvSpPr>
          <p:cNvPr id="27" name="Номер слайда 26"/>
          <p:cNvSpPr>
            <a:spLocks noGrp="1"/>
          </p:cNvSpPr>
          <p:nvPr>
            <p:ph type="sldNum" sz="quarter" idx="11"/>
          </p:nvPr>
        </p:nvSpPr>
        <p:spPr/>
        <p:txBody>
          <a:bodyPr rtlCol="0"/>
          <a:lstStyle/>
          <a:p>
            <a:fld id="{A34EB67A-2D94-4C7D-9A10-8F320C464172}"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0100747A-97C0-49E4-BA94-C6AB5D96AF40}" type="datetimeFigureOut">
              <a:rPr lang="ru-RU" smtClean="0"/>
              <a:pPr/>
              <a:t>06.09.2017</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A34EB67A-2D94-4C7D-9A10-8F320C46417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100747A-97C0-49E4-BA94-C6AB5D96AF40}" type="datetimeFigureOut">
              <a:rPr lang="ru-RU" smtClean="0"/>
              <a:pPr/>
              <a:t>06.09.2017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34EB67A-2D94-4C7D-9A10-8F320C46417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100747A-97C0-49E4-BA94-C6AB5D96AF40}" type="datetimeFigureOut">
              <a:rPr lang="ru-RU" smtClean="0"/>
              <a:pPr/>
              <a:t>06.09.2017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4EB67A-2D94-4C7D-9A10-8F320C46417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100747A-97C0-49E4-BA94-C6AB5D96AF40}" type="datetimeFigureOut">
              <a:rPr lang="ru-RU" smtClean="0"/>
              <a:pPr/>
              <a:t>06.09.2017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4EB67A-2D94-4C7D-9A10-8F320C46417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100747A-97C0-49E4-BA94-C6AB5D96AF40}" type="datetimeFigureOut">
              <a:rPr lang="ru-RU" smtClean="0"/>
              <a:pPr/>
              <a:t>06.09.2017</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34EB67A-2D94-4C7D-9A10-8F320C46417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9600" dirty="0" smtClean="0">
                <a:latin typeface="Arial" pitchFamily="34" charset="0"/>
                <a:cs typeface="Arial" pitchFamily="34" charset="0"/>
              </a:rPr>
              <a:t>Семейные кризисы</a:t>
            </a:r>
            <a:endParaRPr lang="ru-RU" sz="96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lnSpcReduction="10000"/>
          </a:bodyPr>
          <a:lstStyle/>
          <a:p>
            <a:pPr lvl="0"/>
            <a:endParaRPr lang="en-US" sz="3200" b="1" dirty="0" smtClean="0">
              <a:latin typeface="Times New Roman" pitchFamily="18" charset="0"/>
              <a:cs typeface="Times New Roman" pitchFamily="18" charset="0"/>
            </a:endParaRPr>
          </a:p>
          <a:p>
            <a:pPr marL="109728" lvl="0" indent="0" algn="just">
              <a:buNone/>
            </a:pPr>
            <a:r>
              <a:rPr lang="ru-RU" sz="4000" dirty="0">
                <a:latin typeface="Times New Roman" pitchFamily="18" charset="0"/>
                <a:cs typeface="Times New Roman" pitchFamily="18" charset="0"/>
              </a:rPr>
              <a:t>Супружеская неверность, измена, адюльтер </a:t>
            </a:r>
            <a:r>
              <a:rPr lang="ru-RU" sz="4000" dirty="0" smtClean="0">
                <a:latin typeface="Times New Roman" pitchFamily="18" charset="0"/>
                <a:cs typeface="Times New Roman" pitchFamily="18" charset="0"/>
              </a:rPr>
              <a:t>рассматривается </a:t>
            </a:r>
            <a:r>
              <a:rPr lang="ru-RU" sz="4000" dirty="0">
                <a:latin typeface="Times New Roman" pitchFamily="18" charset="0"/>
                <a:cs typeface="Times New Roman" pitchFamily="18" charset="0"/>
              </a:rPr>
              <a:t>как вступление лица, состоящего в браке, в по­ловую связь с лицами из других брачных пар или с одинокими мужчинами и женщинами. Она может носить как эпизодический, так и систематический характер.</a:t>
            </a:r>
            <a:endParaRPr lang="ru-RU" sz="4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9618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fontScale="92500" lnSpcReduction="10000"/>
          </a:bodyPr>
          <a:lstStyle/>
          <a:p>
            <a:pPr lvl="0"/>
            <a:endParaRPr lang="en-US" sz="3200" b="1" dirty="0" smtClean="0">
              <a:latin typeface="Times New Roman" pitchFamily="18" charset="0"/>
              <a:cs typeface="Times New Roman" pitchFamily="18" charset="0"/>
            </a:endParaRPr>
          </a:p>
          <a:p>
            <a:pPr marL="109728" lvl="0" indent="0" algn="just">
              <a:buNone/>
            </a:pPr>
            <a:r>
              <a:rPr lang="ru-RU" sz="3200" dirty="0">
                <a:latin typeface="Times New Roman" pitchFamily="18" charset="0"/>
                <a:cs typeface="Times New Roman" pitchFamily="18" charset="0"/>
              </a:rPr>
              <a:t>Измена, как правило, является признаком супружеских дисгармоний и свидетельствует о наличии различных противоречий и конфликтов между су­пругами. Далеко не всегда она является следствием нарушений сексуальных отношений в браке. Часто за изменой скрывается факт неудовлетворения пси­хологических потребностей: в любви, близости, принятии, уважении. Однако неверность может встречаться и в достаточно гармоничных семьях с благопо­лучными и устойчивыми супружескими отношениями.</a:t>
            </a:r>
            <a:endParaRPr lang="ru-RU"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6020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a:bodyPr>
          <a:lstStyle/>
          <a:p>
            <a:pPr lvl="0"/>
            <a:endParaRPr lang="en-US" sz="3200" b="1" dirty="0" smtClean="0">
              <a:latin typeface="Times New Roman" pitchFamily="18" charset="0"/>
              <a:cs typeface="Times New Roman" pitchFamily="18" charset="0"/>
            </a:endParaRPr>
          </a:p>
          <a:p>
            <a:pPr marL="109728" lvl="0" indent="0" algn="just">
              <a:buNone/>
            </a:pPr>
            <a:r>
              <a:rPr lang="ru-RU" sz="3600" dirty="0">
                <a:latin typeface="Times New Roman" pitchFamily="18" charset="0"/>
                <a:cs typeface="Times New Roman" pitchFamily="18" charset="0"/>
              </a:rPr>
              <a:t>Мужчины заводят любовниц, как правило, для удовлетворения своих сек­суальных потребностей, они ищут на стороне разнообразие сексуальных ощу­щений. Женщины же во встречах с любовником в большинстве случаев стре­мятся получать удовлетворение от атмосферы ухаживания, внимания, заботы, которая вокруг нее создается.</a:t>
            </a:r>
            <a:endParaRPr lang="ru-RU"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3002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fontScale="85000" lnSpcReduction="10000"/>
          </a:bodyPr>
          <a:lstStyle/>
          <a:p>
            <a:pPr lvl="0"/>
            <a:endParaRPr lang="en-US" sz="3200" b="1" dirty="0" smtClean="0">
              <a:latin typeface="Times New Roman" pitchFamily="18" charset="0"/>
              <a:cs typeface="Times New Roman" pitchFamily="18" charset="0"/>
            </a:endParaRPr>
          </a:p>
          <a:p>
            <a:pPr marL="109728" lvl="0" indent="0" algn="just">
              <a:buNone/>
            </a:pPr>
            <a:r>
              <a:rPr lang="ru-RU" sz="3200" dirty="0">
                <a:latin typeface="Times New Roman" pitchFamily="18" charset="0"/>
                <a:cs typeface="Times New Roman" pitchFamily="18" charset="0"/>
              </a:rPr>
              <a:t>К. </a:t>
            </a:r>
            <a:r>
              <a:rPr lang="ru-RU" sz="3200" dirty="0" err="1">
                <a:latin typeface="Times New Roman" pitchFamily="18" charset="0"/>
                <a:cs typeface="Times New Roman" pitchFamily="18" charset="0"/>
              </a:rPr>
              <a:t>Имелинский</a:t>
            </a:r>
            <a:r>
              <a:rPr lang="ru-RU" sz="3200" dirty="0">
                <a:latin typeface="Times New Roman" pitchFamily="18" charset="0"/>
                <a:cs typeface="Times New Roman" pitchFamily="18" charset="0"/>
              </a:rPr>
              <a:t> отмечает, что тенденция к измене детерминируется не только супружескими дисгармониями, но и обычным стремлением человека к поиску новых впечатлений. Она наблюдается в различных областях человеческой дея­тельности. В частности, в сексуальной сфере это проявляется поиском новых партнеров. Данная тенденция положительно коррелирует с общей жизненной энергией человека. Имеют значения и такие свойства личности, как способ­ность завязывать контакты, смелость и способность к самоотдаче. Другие лич­ностные качества, например нерешительность, пассивность, страх, напротив, являются факторами, способствующими верности.</a:t>
            </a:r>
            <a:endParaRPr lang="ru-RU"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69971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fontScale="92500"/>
          </a:bodyPr>
          <a:lstStyle/>
          <a:p>
            <a:pPr lvl="0"/>
            <a:endParaRPr lang="en-US" sz="3200" b="1" dirty="0" smtClean="0">
              <a:latin typeface="Times New Roman" pitchFamily="18" charset="0"/>
              <a:cs typeface="Times New Roman" pitchFamily="18" charset="0"/>
            </a:endParaRPr>
          </a:p>
          <a:p>
            <a:pPr marL="109728" lvl="0" indent="0" algn="just">
              <a:buNone/>
            </a:pPr>
            <a:r>
              <a:rPr lang="ru-RU" sz="4000" dirty="0">
                <a:latin typeface="Times New Roman" pitchFamily="18" charset="0"/>
                <a:cs typeface="Times New Roman" pitchFamily="18" charset="0"/>
              </a:rPr>
              <a:t>Согласно первой, традиционной, измена — опасная, разрушающая супружество ситуация. Согласно другой, из­мена позволяет поддержать умирающие супружеские взаимоотношения. На­пример, К. </a:t>
            </a:r>
            <a:r>
              <a:rPr lang="ru-RU" sz="4000" dirty="0" err="1">
                <a:latin typeface="Times New Roman" pitchFamily="18" charset="0"/>
                <a:cs typeface="Times New Roman" pitchFamily="18" charset="0"/>
              </a:rPr>
              <a:t>Витакер</a:t>
            </a:r>
            <a:r>
              <a:rPr lang="ru-RU" sz="4000" dirty="0">
                <a:latin typeface="Times New Roman" pitchFamily="18" charset="0"/>
                <a:cs typeface="Times New Roman" pitchFamily="18" charset="0"/>
              </a:rPr>
              <a:t> рассматривает любовника (любовницу) как «психотера­певта на стороне» одного из супругов. </a:t>
            </a:r>
            <a:endParaRPr lang="ru-RU" sz="4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79378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fontScale="92500"/>
          </a:bodyPr>
          <a:lstStyle/>
          <a:p>
            <a:pPr lvl="0"/>
            <a:endParaRPr lang="en-US" sz="3200" b="1" dirty="0" smtClean="0">
              <a:latin typeface="Times New Roman" pitchFamily="18" charset="0"/>
              <a:cs typeface="Times New Roman" pitchFamily="18" charset="0"/>
            </a:endParaRPr>
          </a:p>
          <a:p>
            <a:pPr marL="109728" lvl="0" indent="0" algn="just">
              <a:buNone/>
            </a:pPr>
            <a:r>
              <a:rPr lang="ru-RU" sz="3200" dirty="0" smtClean="0">
                <a:latin typeface="Times New Roman" pitchFamily="18" charset="0"/>
                <a:cs typeface="Times New Roman" pitchFamily="18" charset="0"/>
              </a:rPr>
              <a:t>Между </a:t>
            </a:r>
            <a:r>
              <a:rPr lang="ru-RU" sz="3200" dirty="0">
                <a:latin typeface="Times New Roman" pitchFamily="18" charset="0"/>
                <a:cs typeface="Times New Roman" pitchFamily="18" charset="0"/>
              </a:rPr>
              <a:t>тем в большинстве случаев супружеская неверность все же угрожает целостности семьи как системы. Несмотря на то, что измена возникает в супружеской диаде, ее последствия оказывают влияние на всю семью в целом. Могут нарушаться не только супру­жеские, но и детско-родительские взаимоотношения, что проявляется в воз­никновении различных структурных нарушений семьи, таких как </a:t>
            </a:r>
            <a:r>
              <a:rPr lang="ru-RU" sz="3200" dirty="0" err="1">
                <a:latin typeface="Times New Roman" pitchFamily="18" charset="0"/>
                <a:cs typeface="Times New Roman" pitchFamily="18" charset="0"/>
              </a:rPr>
              <a:t>межпоко­ленные</a:t>
            </a:r>
            <a:r>
              <a:rPr lang="ru-RU" sz="3200" dirty="0">
                <a:latin typeface="Times New Roman" pitchFamily="18" charset="0"/>
                <a:cs typeface="Times New Roman" pitchFamily="18" charset="0"/>
              </a:rPr>
              <a:t> коалиции, перевернутая иерархия, ролевые инверсии.</a:t>
            </a:r>
            <a:endParaRPr lang="ru-RU"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02709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fontScale="92500" lnSpcReduction="10000"/>
          </a:bodyPr>
          <a:lstStyle/>
          <a:p>
            <a:pPr marL="109728" lvl="0" indent="0" algn="ctr">
              <a:buNone/>
            </a:pPr>
            <a:endParaRPr lang="ru-RU" sz="4000" b="1" dirty="0">
              <a:latin typeface="Times New Roman" pitchFamily="18" charset="0"/>
              <a:cs typeface="Times New Roman" pitchFamily="18" charset="0"/>
            </a:endParaRPr>
          </a:p>
          <a:p>
            <a:r>
              <a:rPr lang="ru-RU" sz="4000" dirty="0">
                <a:latin typeface="Times New Roman" panose="02020603050405020304" pitchFamily="18" charset="0"/>
                <a:cs typeface="Times New Roman" panose="02020603050405020304" pitchFamily="18" charset="0"/>
              </a:rPr>
              <a:t>Супружеская измена может выполнять ряд функций, представляя собой:</a:t>
            </a:r>
          </a:p>
          <a:p>
            <a:r>
              <a:rPr lang="ru-RU" sz="4000" dirty="0">
                <a:latin typeface="Times New Roman" panose="02020603050405020304" pitchFamily="18" charset="0"/>
                <a:cs typeface="Times New Roman" panose="02020603050405020304" pitchFamily="18" charset="0"/>
              </a:rPr>
              <a:t>□ способ завершения супружеских отношений и констатации факта несо­стоятельности брака;</a:t>
            </a:r>
          </a:p>
          <a:p>
            <a:r>
              <a:rPr lang="ru-RU" sz="4000" dirty="0">
                <a:latin typeface="Times New Roman" panose="02020603050405020304" pitchFamily="18" charset="0"/>
                <a:cs typeface="Times New Roman" panose="02020603050405020304" pitchFamily="18" charset="0"/>
              </a:rPr>
              <a:t>□ способ привлечения внимания брачного партнера и передачи ему мета-послания о неудовлетворении определенных потребностей</a:t>
            </a:r>
            <a:r>
              <a:rPr lang="ru-RU" sz="4000" dirty="0" smtClean="0">
                <a:latin typeface="Times New Roman" panose="02020603050405020304" pitchFamily="18" charset="0"/>
                <a:cs typeface="Times New Roman" panose="02020603050405020304" pitchFamily="18" charset="0"/>
              </a:rPr>
              <a:t>;</a:t>
            </a:r>
            <a:endParaRPr lang="ru-RU"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fontScale="92500" lnSpcReduction="10000"/>
          </a:bodyPr>
          <a:lstStyle/>
          <a:p>
            <a:pPr marL="109728" lvl="0" indent="0" algn="ctr">
              <a:buNone/>
            </a:pPr>
            <a:endParaRPr lang="ru-RU" sz="4000" b="1" dirty="0" smtClean="0">
              <a:latin typeface="Times New Roman" panose="02020603050405020304" pitchFamily="18" charset="0"/>
              <a:cs typeface="Times New Roman" pitchFamily="18" charset="0"/>
            </a:endParaRPr>
          </a:p>
          <a:p>
            <a:r>
              <a:rPr lang="ru-RU" sz="4000" dirty="0" smtClean="0">
                <a:latin typeface="Times New Roman" panose="02020603050405020304" pitchFamily="18" charset="0"/>
                <a:cs typeface="Times New Roman" panose="02020603050405020304" pitchFamily="18" charset="0"/>
              </a:rPr>
              <a:t>□ </a:t>
            </a:r>
            <a:r>
              <a:rPr lang="ru-RU" sz="4000" dirty="0">
                <a:latin typeface="Times New Roman" panose="02020603050405020304" pitchFamily="18" charset="0"/>
                <a:cs typeface="Times New Roman" panose="02020603050405020304" pitchFamily="18" charset="0"/>
              </a:rPr>
              <a:t>способ сохранить супружеские отношения путем реализации потребно­стей, дефицит удовлетворения которых в браке ощущается довольно ос­тро;</a:t>
            </a:r>
          </a:p>
          <a:p>
            <a:r>
              <a:rPr lang="ru-RU" sz="4000" dirty="0">
                <a:latin typeface="Times New Roman" panose="02020603050405020304" pitchFamily="18" charset="0"/>
                <a:cs typeface="Times New Roman" panose="02020603050405020304" pitchFamily="18" charset="0"/>
              </a:rPr>
              <a:t>□ проигрывание семейных сценариев;</a:t>
            </a:r>
          </a:p>
          <a:p>
            <a:r>
              <a:rPr lang="ru-RU" sz="4000" dirty="0">
                <a:latin typeface="Times New Roman" panose="02020603050405020304" pitchFamily="18" charset="0"/>
                <a:cs typeface="Times New Roman" panose="02020603050405020304" pitchFamily="18" charset="0"/>
              </a:rPr>
              <a:t>□ способ компенсировать чувство неполноценности, повысить само­оценку.</a:t>
            </a:r>
          </a:p>
        </p:txBody>
      </p:sp>
    </p:spTree>
    <p:extLst>
      <p:ext uri="{BB962C8B-B14F-4D97-AF65-F5344CB8AC3E}">
        <p14:creationId xmlns:p14="http://schemas.microsoft.com/office/powerpoint/2010/main" val="2000508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a:bodyPr>
          <a:lstStyle/>
          <a:p>
            <a:pPr marL="109728" lvl="0" indent="0" algn="ctr">
              <a:buNone/>
            </a:pPr>
            <a:endParaRPr lang="ru-RU" sz="4000" b="1" dirty="0" smtClean="0">
              <a:latin typeface="Times New Roman" pitchFamily="18" charset="0"/>
              <a:cs typeface="Times New Roman" pitchFamily="18" charset="0"/>
            </a:endParaRPr>
          </a:p>
          <a:p>
            <a:pPr marL="109728" lvl="0" indent="0" algn="ctr">
              <a:buNone/>
            </a:pPr>
            <a:endParaRPr lang="ru-RU" sz="4000" b="1" dirty="0">
              <a:latin typeface="Times New Roman" pitchFamily="18" charset="0"/>
              <a:cs typeface="Times New Roman" pitchFamily="18" charset="0"/>
            </a:endParaRPr>
          </a:p>
          <a:p>
            <a:pPr marL="109728" lvl="0" indent="0" algn="ctr">
              <a:buNone/>
            </a:pPr>
            <a:r>
              <a:rPr lang="ru-RU" sz="4000" b="1" dirty="0">
                <a:latin typeface="Times New Roman" pitchFamily="18" charset="0"/>
                <a:cs typeface="Times New Roman" pitchFamily="18" charset="0"/>
              </a:rPr>
              <a:t>РАЗВОД</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3419498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717304"/>
          </a:xfrm>
        </p:spPr>
        <p:txBody>
          <a:bodyPr>
            <a:noAutofit/>
          </a:bodyPr>
          <a:lstStyle/>
          <a:p>
            <a:pPr algn="just">
              <a:buNone/>
            </a:pPr>
            <a:r>
              <a:rPr lang="ru-RU" sz="4400" smtClean="0">
                <a:latin typeface="Times New Roman" panose="02020603050405020304" pitchFamily="18" charset="0"/>
                <a:cs typeface="Times New Roman" panose="02020603050405020304" pitchFamily="18" charset="0"/>
              </a:rPr>
              <a:t>Развод</a:t>
            </a:r>
            <a:r>
              <a:rPr lang="ru-RU" sz="4400" dirty="0">
                <a:latin typeface="Times New Roman" panose="02020603050405020304" pitchFamily="18" charset="0"/>
                <a:cs typeface="Times New Roman" panose="02020603050405020304" pitchFamily="18" charset="0"/>
              </a:rPr>
              <a:t>, как правило, не является одномоментным событием и имеет свою динамику проживания. А. </a:t>
            </a:r>
            <a:r>
              <a:rPr lang="ru-RU" sz="4400" dirty="0" err="1">
                <a:latin typeface="Times New Roman" panose="02020603050405020304" pitchFamily="18" charset="0"/>
                <a:cs typeface="Times New Roman" panose="02020603050405020304" pitchFamily="18" charset="0"/>
              </a:rPr>
              <a:t>Маслоу</a:t>
            </a:r>
            <a:r>
              <a:rPr lang="ru-RU" sz="4400" dirty="0">
                <a:latin typeface="Times New Roman" panose="02020603050405020304" pitchFamily="18" charset="0"/>
                <a:cs typeface="Times New Roman" panose="02020603050405020304" pitchFamily="18" charset="0"/>
              </a:rPr>
              <a:t> предложил модель распада супружеских от­ношений, включающую в себя семь стадий.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645866"/>
          </a:xfrm>
        </p:spPr>
        <p:txBody>
          <a:bodyPr/>
          <a:lstStyle/>
          <a:p>
            <a:endParaRPr lang="ru-RU" b="1" i="1" dirty="0" smtClean="0"/>
          </a:p>
          <a:p>
            <a:endParaRPr lang="ru-RU" b="1" i="1" dirty="0" smtClean="0"/>
          </a:p>
          <a:p>
            <a:endParaRPr lang="ru-RU" b="1" i="1" dirty="0" smtClean="0"/>
          </a:p>
          <a:p>
            <a:endParaRPr lang="ru-RU" b="1" i="1" dirty="0" smtClean="0"/>
          </a:p>
          <a:p>
            <a:endParaRPr lang="ru-RU" b="1" i="1" dirty="0" smtClean="0"/>
          </a:p>
          <a:p>
            <a:pPr>
              <a:buNone/>
            </a:pPr>
            <a:endParaRPr lang="ru-RU" i="1" dirty="0" smtClean="0"/>
          </a:p>
          <a:p>
            <a:endParaRPr lang="ru-RU" i="1" dirty="0" smtClean="0"/>
          </a:p>
          <a:p>
            <a:pPr>
              <a:buNone/>
            </a:pPr>
            <a:endParaRPr lang="ru-RU" i="1" dirty="0" smtClean="0"/>
          </a:p>
          <a:p>
            <a:pPr algn="just">
              <a:buNone/>
            </a:pPr>
            <a:endParaRPr lang="ru-RU" dirty="0"/>
          </a:p>
        </p:txBody>
      </p:sp>
      <p:sp>
        <p:nvSpPr>
          <p:cNvPr id="4" name="Прямоугольник 3"/>
          <p:cNvSpPr/>
          <p:nvPr/>
        </p:nvSpPr>
        <p:spPr>
          <a:xfrm>
            <a:off x="785786" y="1000108"/>
            <a:ext cx="7715304" cy="1938992"/>
          </a:xfrm>
          <a:prstGeom prst="rect">
            <a:avLst/>
          </a:prstGeom>
        </p:spPr>
        <p:txBody>
          <a:bodyPr wrap="square">
            <a:spAutoFit/>
          </a:bodyPr>
          <a:lstStyle/>
          <a:p>
            <a:pPr algn="ctr"/>
            <a:r>
              <a:rPr lang="ru-RU" sz="6000" b="1" dirty="0" smtClean="0">
                <a:latin typeface="Times New Roman" pitchFamily="18" charset="0"/>
                <a:cs typeface="Times New Roman" pitchFamily="18" charset="0"/>
              </a:rPr>
              <a:t>Ненормативные </a:t>
            </a:r>
            <a:r>
              <a:rPr lang="ru-RU" sz="6000" b="1" dirty="0">
                <a:latin typeface="Times New Roman" pitchFamily="18" charset="0"/>
                <a:cs typeface="Times New Roman" pitchFamily="18" charset="0"/>
              </a:rPr>
              <a:t>семейные кризисы</a:t>
            </a:r>
            <a:endParaRPr lang="ru-RU" sz="6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marL="109728" lvl="0" indent="0" algn="just">
              <a:buNone/>
            </a:pPr>
            <a:r>
              <a:rPr lang="ru-RU" sz="4000" b="1" dirty="0" smtClean="0">
                <a:latin typeface="Times New Roman" pitchFamily="18" charset="0"/>
                <a:cs typeface="Times New Roman" pitchFamily="18" charset="0"/>
              </a:rPr>
              <a:t>1</a:t>
            </a:r>
            <a:r>
              <a:rPr lang="ru-RU" sz="4000" b="1" dirty="0">
                <a:latin typeface="Times New Roman" pitchFamily="18" charset="0"/>
                <a:cs typeface="Times New Roman" pitchFamily="18" charset="0"/>
              </a:rPr>
              <a:t>. Эмоциональный развод обусловлен разрушением иллюзий супружеской жизни, чувством неудовлетворенности, отчуждением супругов, страхом и от­чаянием, попытками контролировать партнера, спорами, стремлением избе­жать проблем.</a:t>
            </a:r>
            <a:endParaRPr lang="ru-RU"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lvl="0" indent="0" algn="just">
              <a:buNone/>
            </a:pPr>
            <a:r>
              <a:rPr lang="ru-RU" sz="4000" b="1" dirty="0" smtClean="0">
                <a:latin typeface="Times New Roman" pitchFamily="18" charset="0"/>
                <a:cs typeface="Times New Roman" pitchFamily="18" charset="0"/>
              </a:rPr>
              <a:t>2</a:t>
            </a:r>
            <a:r>
              <a:rPr lang="ru-RU" sz="4000" b="1" dirty="0">
                <a:latin typeface="Times New Roman" pitchFamily="18" charset="0"/>
                <a:cs typeface="Times New Roman" pitchFamily="18" charset="0"/>
              </a:rPr>
              <a:t>. Время размышлений и отчаяния перед разводом сопровождается болью, зло­стью и страхом, противоречивостью чувств и поступков, зачастую шоком, ощу­щением пустоты и хаоса. Предпринимаются попытки вернуть любовь, полу­чить помощь от друзей, членов семьи.</a:t>
            </a:r>
            <a:endParaRPr lang="ru-RU" sz="4000" dirty="0"/>
          </a:p>
        </p:txBody>
      </p:sp>
    </p:spTree>
    <p:extLst>
      <p:ext uri="{BB962C8B-B14F-4D97-AF65-F5344CB8AC3E}">
        <p14:creationId xmlns:p14="http://schemas.microsoft.com/office/powerpoint/2010/main" val="3649034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fontScale="92500" lnSpcReduction="10000"/>
          </a:bodyPr>
          <a:lstStyle/>
          <a:p>
            <a:pPr marL="109728" lvl="0" indent="0" algn="just">
              <a:buNone/>
            </a:pPr>
            <a:r>
              <a:rPr lang="ru-RU" sz="3300" b="1" dirty="0" smtClean="0">
                <a:latin typeface="Times New Roman" pitchFamily="18" charset="0"/>
                <a:cs typeface="Times New Roman" pitchFamily="18" charset="0"/>
              </a:rPr>
              <a:t>3</a:t>
            </a:r>
            <a:r>
              <a:rPr lang="ru-RU" sz="3300" b="1" dirty="0">
                <a:latin typeface="Times New Roman" pitchFamily="18" charset="0"/>
                <a:cs typeface="Times New Roman" pitchFamily="18" charset="0"/>
              </a:rPr>
              <a:t>. Юридический развод — оформление разрыва отношений происходит на формальном уровне. Эта стадия связана не только с судопроизводством, но и с участием все большего количества лиц в семейных отношениях партнеров. Отношения разводящихся супругов могут включать в себя конфликты, угрозы либо стремление к переговорам. Во время развода и периода правовых споров оставленный партнер может испытывать жалость к себе, беспомощность, чув­ство отчаяния и злости.</a:t>
            </a:r>
            <a:endParaRPr lang="ru-RU" sz="2400" dirty="0"/>
          </a:p>
        </p:txBody>
      </p:sp>
    </p:spTree>
    <p:extLst>
      <p:ext uri="{BB962C8B-B14F-4D97-AF65-F5344CB8AC3E}">
        <p14:creationId xmlns:p14="http://schemas.microsoft.com/office/powerpoint/2010/main" val="804262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ctr"/>
            <a:endParaRPr lang="ru-RU" sz="3300" b="1" dirty="0" smtClean="0">
              <a:latin typeface="Times New Roman" pitchFamily="18" charset="0"/>
              <a:cs typeface="Times New Roman" pitchFamily="18" charset="0"/>
            </a:endParaRPr>
          </a:p>
          <a:p>
            <a:pPr lvl="0" algn="ctr"/>
            <a:endParaRPr lang="ru-RU" sz="3300" b="1" dirty="0">
              <a:latin typeface="Times New Roman" pitchFamily="18" charset="0"/>
              <a:cs typeface="Times New Roman" pitchFamily="18" charset="0"/>
            </a:endParaRPr>
          </a:p>
          <a:p>
            <a:pPr lvl="0" algn="ctr"/>
            <a:endParaRPr lang="ru-RU" sz="3300" b="1" dirty="0" smtClean="0">
              <a:latin typeface="Times New Roman" pitchFamily="18" charset="0"/>
              <a:cs typeface="Times New Roman" pitchFamily="18" charset="0"/>
            </a:endParaRPr>
          </a:p>
          <a:p>
            <a:pPr lvl="0" algn="just"/>
            <a:r>
              <a:rPr lang="ru-RU" sz="3300" b="1" dirty="0">
                <a:latin typeface="Times New Roman" pitchFamily="18" charset="0"/>
                <a:cs typeface="Times New Roman" pitchFamily="18" charset="0"/>
              </a:rPr>
              <a:t>4. Экономический развод связан с прекращением совместного ведения хо­зяйства и разделением семейного бюджета (если до этого он был общим).</a:t>
            </a:r>
            <a:endParaRPr lang="ru-RU" sz="2400" dirty="0"/>
          </a:p>
        </p:txBody>
      </p:sp>
    </p:spTree>
    <p:extLst>
      <p:ext uri="{BB962C8B-B14F-4D97-AF65-F5344CB8AC3E}">
        <p14:creationId xmlns:p14="http://schemas.microsoft.com/office/powerpoint/2010/main" val="4148451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marL="109728" lvl="0" indent="0" algn="just">
              <a:buNone/>
            </a:pPr>
            <a:r>
              <a:rPr lang="ru-RU" sz="3300" b="1" dirty="0" smtClean="0">
                <a:latin typeface="Times New Roman" pitchFamily="18" charset="0"/>
                <a:cs typeface="Times New Roman" pitchFamily="18" charset="0"/>
              </a:rPr>
              <a:t>5</a:t>
            </a:r>
            <a:r>
              <a:rPr lang="ru-RU" sz="3300" b="1" dirty="0">
                <a:latin typeface="Times New Roman" pitchFamily="18" charset="0"/>
                <a:cs typeface="Times New Roman" pitchFamily="18" charset="0"/>
              </a:rPr>
              <a:t>. Установление баланса между родительскими обязанностями и правом на опеку связано с переговорами родителей по вопросу дальнейших взаимоотно­шений с детьми и распределения зон ответственности. Основными задачами данного этапа являются создание новых отношений между родителем и ребен­ком, а также обретение чувства собственного достоинства и независимости.</a:t>
            </a:r>
            <a:endParaRPr lang="ru-RU" sz="2400" dirty="0"/>
          </a:p>
        </p:txBody>
      </p:sp>
    </p:spTree>
    <p:extLst>
      <p:ext uri="{BB962C8B-B14F-4D97-AF65-F5344CB8AC3E}">
        <p14:creationId xmlns:p14="http://schemas.microsoft.com/office/powerpoint/2010/main" val="3028638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marL="109728" lvl="0" indent="0" algn="just">
              <a:buNone/>
            </a:pPr>
            <a:r>
              <a:rPr lang="ru-RU" sz="3300" b="1" dirty="0" smtClean="0">
                <a:latin typeface="Times New Roman" pitchFamily="18" charset="0"/>
                <a:cs typeface="Times New Roman" pitchFamily="18" charset="0"/>
              </a:rPr>
              <a:t>6</a:t>
            </a:r>
            <a:r>
              <a:rPr lang="ru-RU" sz="3300" b="1" dirty="0">
                <a:latin typeface="Times New Roman" pitchFamily="18" charset="0"/>
                <a:cs typeface="Times New Roman" pitchFamily="18" charset="0"/>
              </a:rPr>
              <a:t>. Время </a:t>
            </a:r>
            <a:r>
              <a:rPr lang="ru-RU" sz="3300" b="1" dirty="0" err="1">
                <a:latin typeface="Times New Roman" pitchFamily="18" charset="0"/>
                <a:cs typeface="Times New Roman" pitchFamily="18" charset="0"/>
              </a:rPr>
              <a:t>самоисследования</a:t>
            </a:r>
            <a:r>
              <a:rPr lang="ru-RU" sz="3300" b="1" dirty="0">
                <a:latin typeface="Times New Roman" pitchFamily="18" charset="0"/>
                <a:cs typeface="Times New Roman" pitchFamily="18" charset="0"/>
              </a:rPr>
              <a:t> и возврат к равновесию после развода. Основная проблема этого периода — одиночество и наличие амбивалентных чувств: нерешительности, оптимизма, сожаления, печали, любопытства, возбуждения, радости, грусти и др. Начинается поиск новых друзей, сфер активности, выра­батывается новый стиль жизни, определяются обязанности для всех членов семьи.</a:t>
            </a:r>
            <a:endParaRPr lang="ru-RU" sz="2400" dirty="0"/>
          </a:p>
        </p:txBody>
      </p:sp>
    </p:spTree>
    <p:extLst>
      <p:ext uri="{BB962C8B-B14F-4D97-AF65-F5344CB8AC3E}">
        <p14:creationId xmlns:p14="http://schemas.microsoft.com/office/powerpoint/2010/main" val="2436350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lnSpcReduction="10000"/>
          </a:bodyPr>
          <a:lstStyle/>
          <a:p>
            <a:pPr marL="109728" lvl="0" indent="0" algn="just">
              <a:buNone/>
            </a:pPr>
            <a:r>
              <a:rPr lang="ru-RU" sz="3300" b="1" dirty="0" smtClean="0">
                <a:latin typeface="Times New Roman" pitchFamily="18" charset="0"/>
                <a:cs typeface="Times New Roman" pitchFamily="18" charset="0"/>
              </a:rPr>
              <a:t>7</a:t>
            </a:r>
            <a:r>
              <a:rPr lang="ru-RU" sz="3300" b="1" dirty="0">
                <a:latin typeface="Times New Roman" pitchFamily="18" charset="0"/>
                <a:cs typeface="Times New Roman" pitchFamily="18" charset="0"/>
              </a:rPr>
              <a:t>. Психологический развод. На эмоциональном уровне — это принятие фак­та распада отношений, стабилизация эмоционального состояния, проработка негативных чувств, связанных с разводом. На </a:t>
            </a:r>
            <a:r>
              <a:rPr lang="ru-RU" sz="3300" b="1" dirty="0" err="1">
                <a:latin typeface="Times New Roman" pitchFamily="18" charset="0"/>
                <a:cs typeface="Times New Roman" pitchFamily="18" charset="0"/>
              </a:rPr>
              <a:t>когнитивно</a:t>
            </a:r>
            <a:r>
              <a:rPr lang="ru-RU" sz="3300" b="1" dirty="0">
                <a:latin typeface="Times New Roman" pitchFamily="18" charset="0"/>
                <a:cs typeface="Times New Roman" pitchFamily="18" charset="0"/>
              </a:rPr>
              <a:t>-поведенческом — готовность к действиям, уверенность в своих силах, ощущение </a:t>
            </a:r>
            <a:r>
              <a:rPr lang="ru-RU" sz="3300" b="1" dirty="0" err="1">
                <a:latin typeface="Times New Roman" pitchFamily="18" charset="0"/>
                <a:cs typeface="Times New Roman" pitchFamily="18" charset="0"/>
              </a:rPr>
              <a:t>самоценности</a:t>
            </a:r>
            <a:r>
              <a:rPr lang="ru-RU" sz="3300" b="1" dirty="0">
                <a:latin typeface="Times New Roman" pitchFamily="18" charset="0"/>
                <a:cs typeface="Times New Roman" pitchFamily="18" charset="0"/>
              </a:rPr>
              <a:t>, появление чувства независимости и автономии, поиск новых объектов для любви и готовность к построению новых </a:t>
            </a:r>
            <a:r>
              <a:rPr lang="ru-RU" sz="3300" b="1" dirty="0" smtClean="0">
                <a:latin typeface="Times New Roman" pitchFamily="18" charset="0"/>
                <a:cs typeface="Times New Roman" pitchFamily="18" charset="0"/>
              </a:rPr>
              <a:t>отношений.</a:t>
            </a:r>
            <a:endParaRPr lang="ru-RU" sz="2400" dirty="0"/>
          </a:p>
        </p:txBody>
      </p:sp>
    </p:spTree>
    <p:extLst>
      <p:ext uri="{BB962C8B-B14F-4D97-AF65-F5344CB8AC3E}">
        <p14:creationId xmlns:p14="http://schemas.microsoft.com/office/powerpoint/2010/main" val="1397795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marL="109728" lvl="0" indent="0" algn="just">
              <a:buNone/>
            </a:pPr>
            <a:r>
              <a:rPr lang="ru-RU" sz="4000" b="1" dirty="0" smtClean="0">
                <a:latin typeface="Times New Roman" pitchFamily="18" charset="0"/>
                <a:cs typeface="Times New Roman" pitchFamily="18" charset="0"/>
              </a:rPr>
              <a:t>Одна </a:t>
            </a:r>
            <a:r>
              <a:rPr lang="ru-RU" sz="4000" b="1" dirty="0">
                <a:latin typeface="Times New Roman" pitchFamily="18" charset="0"/>
                <a:cs typeface="Times New Roman" pitchFamily="18" charset="0"/>
              </a:rPr>
              <a:t>из концепций, описывающая распад эмоциональных отношений, была предложена Дж. А. </a:t>
            </a:r>
            <a:r>
              <a:rPr lang="ru-RU" sz="4000" b="1" dirty="0" smtClean="0">
                <a:latin typeface="Times New Roman" pitchFamily="18" charset="0"/>
                <a:cs typeface="Times New Roman" pitchFamily="18" charset="0"/>
              </a:rPr>
              <a:t>Ли, </a:t>
            </a:r>
            <a:r>
              <a:rPr lang="ru-RU" sz="4000" b="1" dirty="0">
                <a:latin typeface="Times New Roman" pitchFamily="18" charset="0"/>
                <a:cs typeface="Times New Roman" pitchFamily="18" charset="0"/>
              </a:rPr>
              <a:t>которым были выделены следу­ющие фазы:</a:t>
            </a:r>
            <a:endParaRPr lang="ru-RU" sz="4000" dirty="0"/>
          </a:p>
        </p:txBody>
      </p:sp>
    </p:spTree>
    <p:extLst>
      <p:ext uri="{BB962C8B-B14F-4D97-AF65-F5344CB8AC3E}">
        <p14:creationId xmlns:p14="http://schemas.microsoft.com/office/powerpoint/2010/main" val="360052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ctr"/>
            <a:endParaRPr lang="ru-RU" sz="3300" b="1" dirty="0" smtClean="0">
              <a:latin typeface="Times New Roman" pitchFamily="18" charset="0"/>
              <a:cs typeface="Times New Roman" pitchFamily="18" charset="0"/>
            </a:endParaRPr>
          </a:p>
          <a:p>
            <a:pPr marL="109728" lvl="0" indent="0" algn="just">
              <a:buNone/>
            </a:pPr>
            <a:r>
              <a:rPr lang="ru-RU" sz="4000" dirty="0" smtClean="0">
                <a:latin typeface="Times New Roman" pitchFamily="18" charset="0"/>
                <a:cs typeface="Times New Roman" pitchFamily="18" charset="0"/>
              </a:rPr>
              <a:t>1.Осознание неудовлетворенности</a:t>
            </a:r>
            <a:r>
              <a:rPr lang="ru-RU" sz="4000" dirty="0">
                <a:latin typeface="Times New Roman" pitchFamily="18" charset="0"/>
                <a:cs typeface="Times New Roman" pitchFamily="18" charset="0"/>
              </a:rPr>
              <a:t>.</a:t>
            </a:r>
          </a:p>
          <a:p>
            <a:pPr marL="109728" lvl="0" indent="0" algn="just">
              <a:buNone/>
            </a:pPr>
            <a:r>
              <a:rPr lang="ru-RU" sz="4000" dirty="0">
                <a:latin typeface="Times New Roman" pitchFamily="18" charset="0"/>
                <a:cs typeface="Times New Roman" pitchFamily="18" charset="0"/>
              </a:rPr>
              <a:t>2. Выражение неудовлетворенности.</a:t>
            </a:r>
          </a:p>
          <a:p>
            <a:pPr marL="109728" lvl="0" indent="0" algn="just">
              <a:buNone/>
            </a:pPr>
            <a:r>
              <a:rPr lang="ru-RU" sz="4000" dirty="0">
                <a:latin typeface="Times New Roman" pitchFamily="18" charset="0"/>
                <a:cs typeface="Times New Roman" pitchFamily="18" charset="0"/>
              </a:rPr>
              <a:t>3. Переговоры.</a:t>
            </a:r>
          </a:p>
          <a:p>
            <a:pPr marL="109728" lvl="0" indent="0" algn="just">
              <a:buNone/>
            </a:pPr>
            <a:r>
              <a:rPr lang="ru-RU" sz="4000" dirty="0">
                <a:latin typeface="Times New Roman" pitchFamily="18" charset="0"/>
                <a:cs typeface="Times New Roman" pitchFamily="18" charset="0"/>
              </a:rPr>
              <a:t>4. Принятие решений.</a:t>
            </a:r>
          </a:p>
          <a:p>
            <a:pPr marL="109728" lvl="0" indent="0" algn="just">
              <a:buNone/>
            </a:pPr>
            <a:r>
              <a:rPr lang="ru-RU" sz="4000" dirty="0">
                <a:latin typeface="Times New Roman" pitchFamily="18" charset="0"/>
                <a:cs typeface="Times New Roman" pitchFamily="18" charset="0"/>
              </a:rPr>
              <a:t>5. Трансформация отношений.</a:t>
            </a:r>
            <a:endParaRPr lang="ru-RU" sz="4000" dirty="0"/>
          </a:p>
        </p:txBody>
      </p:sp>
    </p:spTree>
    <p:extLst>
      <p:ext uri="{BB962C8B-B14F-4D97-AF65-F5344CB8AC3E}">
        <p14:creationId xmlns:p14="http://schemas.microsoft.com/office/powerpoint/2010/main" val="799591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fontScale="85000" lnSpcReduction="10000"/>
          </a:bodyPr>
          <a:lstStyle/>
          <a:p>
            <a:pPr lvl="0" algn="ctr"/>
            <a:endParaRPr lang="ru-RU" sz="3300" b="1" dirty="0" smtClean="0">
              <a:latin typeface="Times New Roman" pitchFamily="18" charset="0"/>
              <a:cs typeface="Times New Roman" pitchFamily="18" charset="0"/>
            </a:endParaRPr>
          </a:p>
          <a:p>
            <a:pPr marL="109728" lvl="0" indent="0" algn="just">
              <a:buNone/>
            </a:pPr>
            <a:r>
              <a:rPr lang="ru-RU" sz="4000" dirty="0">
                <a:latin typeface="Times New Roman" pitchFamily="18" charset="0"/>
                <a:cs typeface="Times New Roman" pitchFamily="18" charset="0"/>
              </a:rPr>
              <a:t>Дж. А. Ли отмечает, что предложенная им очередность необязательна. Про­хождение перечисленных фаз индивидуально для каждой супружеской пары. Процесс распада может быть направлен не на прекращение отношений, а на их трансформацию. Как полагает автор данной концепции, цикличность от­ношений, включающая предложенные им фазы, может повторяться всю жизнь.</a:t>
            </a:r>
            <a:endParaRPr lang="ru-RU" sz="4000" dirty="0"/>
          </a:p>
        </p:txBody>
      </p:sp>
    </p:spTree>
    <p:extLst>
      <p:ext uri="{BB962C8B-B14F-4D97-AF65-F5344CB8AC3E}">
        <p14:creationId xmlns:p14="http://schemas.microsoft.com/office/powerpoint/2010/main" val="3629676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645866"/>
          </a:xfrm>
        </p:spPr>
        <p:txBody>
          <a:bodyPr/>
          <a:lstStyle/>
          <a:p>
            <a:endParaRPr lang="ru-RU" b="1" i="1" dirty="0" smtClean="0"/>
          </a:p>
          <a:p>
            <a:endParaRPr lang="ru-RU" b="1" i="1" dirty="0" smtClean="0"/>
          </a:p>
          <a:p>
            <a:endParaRPr lang="ru-RU" b="1" i="1" dirty="0" smtClean="0"/>
          </a:p>
          <a:p>
            <a:endParaRPr lang="ru-RU" b="1" i="1" dirty="0" smtClean="0"/>
          </a:p>
          <a:p>
            <a:endParaRPr lang="ru-RU" b="1" i="1" dirty="0" smtClean="0"/>
          </a:p>
          <a:p>
            <a:pPr>
              <a:buNone/>
            </a:pPr>
            <a:endParaRPr lang="ru-RU" i="1" dirty="0" smtClean="0"/>
          </a:p>
          <a:p>
            <a:endParaRPr lang="ru-RU" i="1" dirty="0" smtClean="0"/>
          </a:p>
          <a:p>
            <a:pPr>
              <a:buNone/>
            </a:pPr>
            <a:endParaRPr lang="ru-RU" i="1" dirty="0" smtClean="0"/>
          </a:p>
          <a:p>
            <a:pPr algn="just">
              <a:buNone/>
            </a:pPr>
            <a:endParaRPr lang="ru-RU" dirty="0"/>
          </a:p>
        </p:txBody>
      </p:sp>
      <p:sp>
        <p:nvSpPr>
          <p:cNvPr id="4" name="Прямоугольник 3"/>
          <p:cNvSpPr/>
          <p:nvPr/>
        </p:nvSpPr>
        <p:spPr>
          <a:xfrm>
            <a:off x="251520" y="1000108"/>
            <a:ext cx="8892480" cy="4893647"/>
          </a:xfrm>
          <a:prstGeom prst="rect">
            <a:avLst/>
          </a:prstGeom>
        </p:spPr>
        <p:txBody>
          <a:bodyPr wrap="square">
            <a:spAutoFit/>
          </a:bodyPr>
          <a:lstStyle/>
          <a:p>
            <a:pPr algn="just"/>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a:p>
            <a:pPr algn="just"/>
            <a:endParaRPr lang="ru-RU" sz="2400" dirty="0" smtClean="0">
              <a:latin typeface="Times New Roman" pitchFamily="18" charset="0"/>
              <a:cs typeface="Times New Roman" pitchFamily="18" charset="0"/>
            </a:endParaRPr>
          </a:p>
          <a:p>
            <a:pPr algn="just"/>
            <a:r>
              <a:rPr lang="ru-RU" sz="4000" b="1" dirty="0" smtClean="0">
                <a:latin typeface="Times New Roman" pitchFamily="18" charset="0"/>
                <a:cs typeface="Times New Roman" pitchFamily="18" charset="0"/>
              </a:rPr>
              <a:t>Кроме </a:t>
            </a:r>
            <a:r>
              <a:rPr lang="ru-RU" sz="4000" b="1" dirty="0">
                <a:latin typeface="Times New Roman" pitchFamily="18" charset="0"/>
                <a:cs typeface="Times New Roman" pitchFamily="18" charset="0"/>
              </a:rPr>
              <a:t>нормативных кризисов — трудностей, связанных с прохождением семьей основных этапов жизненного цикла, — семейная система может пере­живать и ненормативные кризисы.</a:t>
            </a:r>
          </a:p>
        </p:txBody>
      </p:sp>
    </p:spTree>
    <p:extLst>
      <p:ext uri="{BB962C8B-B14F-4D97-AF65-F5344CB8AC3E}">
        <p14:creationId xmlns:p14="http://schemas.microsoft.com/office/powerpoint/2010/main" val="2594425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ctr"/>
            <a:endParaRPr lang="ru-RU" sz="3300" b="1" dirty="0" smtClean="0">
              <a:latin typeface="Times New Roman" pitchFamily="18" charset="0"/>
              <a:cs typeface="Times New Roman" pitchFamily="18" charset="0"/>
            </a:endParaRPr>
          </a:p>
          <a:p>
            <a:pPr marL="109728" lvl="0" indent="0" algn="just">
              <a:buNone/>
            </a:pPr>
            <a:r>
              <a:rPr lang="ru-RU" sz="4000" b="1" dirty="0">
                <a:latin typeface="Times New Roman" pitchFamily="18" charset="0"/>
                <a:cs typeface="Times New Roman" pitchFamily="18" charset="0"/>
              </a:rPr>
              <a:t>Развод относится к категории потери, и с этой позиции работа с разведен­ными партнерами сходна с той, которая проводится с людьми, пережившими утрату. Могут быть рекомендованы следующие этапы работы:</a:t>
            </a:r>
            <a:endParaRPr lang="ru-RU" sz="4000" b="1" dirty="0"/>
          </a:p>
        </p:txBody>
      </p:sp>
    </p:spTree>
    <p:extLst>
      <p:ext uri="{BB962C8B-B14F-4D97-AF65-F5344CB8AC3E}">
        <p14:creationId xmlns:p14="http://schemas.microsoft.com/office/powerpoint/2010/main" val="1596537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r>
              <a:rPr lang="ru-RU" sz="4000" dirty="0">
                <a:latin typeface="Times New Roman" pitchFamily="18" charset="0"/>
                <a:cs typeface="Times New Roman" pitchFamily="18" charset="0"/>
              </a:rPr>
              <a:t>1. Проработка чувств обиды, отчаяния, злости, вины и т. д., испытывае­мых супругом (супругами).</a:t>
            </a:r>
          </a:p>
          <a:p>
            <a:pPr lvl="0" algn="just">
              <a:buNone/>
            </a:pPr>
            <a:r>
              <a:rPr lang="ru-RU" sz="4000" dirty="0">
                <a:latin typeface="Times New Roman" pitchFamily="18" charset="0"/>
                <a:cs typeface="Times New Roman" pitchFamily="18" charset="0"/>
              </a:rPr>
              <a:t>2. Выявление </a:t>
            </a:r>
            <a:r>
              <a:rPr lang="ru-RU" sz="4000" dirty="0" err="1">
                <a:latin typeface="Times New Roman" pitchFamily="18" charset="0"/>
                <a:cs typeface="Times New Roman" pitchFamily="18" charset="0"/>
              </a:rPr>
              <a:t>фрустрированных</a:t>
            </a:r>
            <a:r>
              <a:rPr lang="ru-RU" sz="4000" dirty="0">
                <a:latin typeface="Times New Roman" pitchFamily="18" charset="0"/>
                <a:cs typeface="Times New Roman" pitchFamily="18" charset="0"/>
              </a:rPr>
              <a:t> потребностей, стоящих за предъявляемы­ми чувствами, и поиск способов их удовлетворения с учетом изменив­шейся ситуации</a:t>
            </a:r>
            <a:r>
              <a:rPr lang="ru-RU" sz="4000" dirty="0" smtClean="0">
                <a:latin typeface="Times New Roman" pitchFamily="18" charset="0"/>
                <a:cs typeface="Times New Roman" pitchFamily="18" charset="0"/>
              </a:rPr>
              <a:t>.</a:t>
            </a:r>
            <a:endParaRPr lang="ru-RU" sz="4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r>
              <a:rPr lang="ru-RU" sz="4000" dirty="0" smtClean="0">
                <a:latin typeface="Times New Roman" pitchFamily="18" charset="0"/>
                <a:cs typeface="Times New Roman" pitchFamily="18" charset="0"/>
              </a:rPr>
              <a:t>3</a:t>
            </a:r>
            <a:r>
              <a:rPr lang="ru-RU" sz="4000" dirty="0">
                <a:latin typeface="Times New Roman" pitchFamily="18" charset="0"/>
                <a:cs typeface="Times New Roman" pitchFamily="18" charset="0"/>
              </a:rPr>
              <a:t>. Переосмысление и позитивная </a:t>
            </a:r>
            <a:r>
              <a:rPr lang="ru-RU" sz="4000" dirty="0" err="1">
                <a:latin typeface="Times New Roman" pitchFamily="18" charset="0"/>
                <a:cs typeface="Times New Roman" pitchFamily="18" charset="0"/>
              </a:rPr>
              <a:t>реинтерпретация</a:t>
            </a:r>
            <a:r>
              <a:rPr lang="ru-RU" sz="4000" dirty="0">
                <a:latin typeface="Times New Roman" pitchFamily="18" charset="0"/>
                <a:cs typeface="Times New Roman" pitchFamily="18" charset="0"/>
              </a:rPr>
              <a:t> полученного опыта.</a:t>
            </a:r>
          </a:p>
          <a:p>
            <a:pPr lvl="0" algn="just">
              <a:buNone/>
            </a:pPr>
            <a:r>
              <a:rPr lang="ru-RU" sz="4000" dirty="0">
                <a:latin typeface="Times New Roman" pitchFamily="18" charset="0"/>
                <a:cs typeface="Times New Roman" pitchFamily="18" charset="0"/>
              </a:rPr>
              <a:t>4. Поиск внутренних ресурсов супруга (супругов) и построение планов на будущее.</a:t>
            </a:r>
          </a:p>
          <a:p>
            <a:pPr lvl="0" algn="just">
              <a:buNone/>
            </a:pPr>
            <a:r>
              <a:rPr lang="ru-RU" sz="4000" dirty="0">
                <a:latin typeface="Times New Roman" pitchFamily="18" charset="0"/>
                <a:cs typeface="Times New Roman" pitchFamily="18" charset="0"/>
              </a:rPr>
              <a:t>5. Оказание помощи в семейной реорганизации.</a:t>
            </a:r>
          </a:p>
        </p:txBody>
      </p:sp>
    </p:spTree>
    <p:extLst>
      <p:ext uri="{BB962C8B-B14F-4D97-AF65-F5344CB8AC3E}">
        <p14:creationId xmlns:p14="http://schemas.microsoft.com/office/powerpoint/2010/main" val="19651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endParaRPr lang="ru-RU" sz="3200" dirty="0" smtClean="0">
              <a:latin typeface="Times New Roman" pitchFamily="18" charset="0"/>
              <a:cs typeface="Times New Roman" pitchFamily="18" charset="0"/>
            </a:endParaRPr>
          </a:p>
          <a:p>
            <a:pPr lvl="0" algn="just">
              <a:buNone/>
            </a:pPr>
            <a:endParaRPr lang="ru-RU" sz="3200" dirty="0" smtClean="0">
              <a:latin typeface="Times New Roman" pitchFamily="18" charset="0"/>
              <a:cs typeface="Times New Roman" pitchFamily="18" charset="0"/>
            </a:endParaRPr>
          </a:p>
          <a:p>
            <a:pPr lvl="0" algn="just">
              <a:buNone/>
            </a:pPr>
            <a:endParaRPr lang="ru-RU" sz="3200" dirty="0">
              <a:latin typeface="Times New Roman" pitchFamily="18" charset="0"/>
              <a:cs typeface="Times New Roman" pitchFamily="18" charset="0"/>
            </a:endParaRPr>
          </a:p>
          <a:p>
            <a:pPr lvl="0" algn="just">
              <a:buNone/>
            </a:pPr>
            <a:endParaRPr lang="ru-RU" sz="3200" dirty="0" smtClean="0">
              <a:latin typeface="Times New Roman" pitchFamily="18" charset="0"/>
              <a:cs typeface="Times New Roman" pitchFamily="18" charset="0"/>
            </a:endParaRPr>
          </a:p>
          <a:p>
            <a:pPr lvl="0" algn="ctr">
              <a:buNone/>
            </a:pPr>
            <a:r>
              <a:rPr lang="ru-RU" sz="3200" b="1" dirty="0">
                <a:latin typeface="Times New Roman" pitchFamily="18" charset="0"/>
                <a:cs typeface="Times New Roman" pitchFamily="18" charset="0"/>
              </a:rPr>
              <a:t>ТЯЖЕЛАЯ БОЛЕЗНЬ</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53281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fontScale="47500" lnSpcReduction="20000"/>
          </a:bodyPr>
          <a:lstStyle/>
          <a:p>
            <a:pPr lvl="0" algn="just">
              <a:buNone/>
            </a:pPr>
            <a:endParaRPr lang="ru-RU" sz="3200" dirty="0" smtClean="0">
              <a:latin typeface="Times New Roman" pitchFamily="18" charset="0"/>
              <a:cs typeface="Times New Roman" pitchFamily="18" charset="0"/>
            </a:endParaRPr>
          </a:p>
          <a:p>
            <a:pPr lvl="0" algn="just">
              <a:buNone/>
            </a:pPr>
            <a:endParaRPr lang="ru-RU" sz="3200" dirty="0">
              <a:latin typeface="Times New Roman" pitchFamily="18" charset="0"/>
              <a:cs typeface="Times New Roman" pitchFamily="18" charset="0"/>
            </a:endParaRPr>
          </a:p>
          <a:p>
            <a:pPr lvl="0" algn="just">
              <a:buNone/>
            </a:pPr>
            <a:endParaRPr lang="ru-RU" sz="3200" dirty="0" smtClean="0">
              <a:latin typeface="Times New Roman" pitchFamily="18" charset="0"/>
              <a:cs typeface="Times New Roman" pitchFamily="18" charset="0"/>
            </a:endParaRPr>
          </a:p>
          <a:p>
            <a:pPr lvl="0" algn="just">
              <a:buNone/>
            </a:pPr>
            <a:r>
              <a:rPr lang="ru-RU" sz="8000" dirty="0">
                <a:latin typeface="Times New Roman" pitchFamily="18" charset="0"/>
                <a:cs typeface="Times New Roman" pitchFamily="18" charset="0"/>
              </a:rPr>
              <a:t>Наличие тяжелобольного человека является нелегким испытанием для всей семьи. К категории «семья с тяжелобольным человеком» относятся семьи, где один из членов страдает каким-либо серьезным соматическим либо нервно-психическим заболеванием, алкоголизмом, патологической ревностью и т. п.</a:t>
            </a:r>
          </a:p>
        </p:txBody>
      </p:sp>
    </p:spTree>
    <p:extLst>
      <p:ext uri="{BB962C8B-B14F-4D97-AF65-F5344CB8AC3E}">
        <p14:creationId xmlns:p14="http://schemas.microsoft.com/office/powerpoint/2010/main" val="619919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endParaRPr lang="ru-RU" sz="3200" dirty="0" smtClean="0">
              <a:latin typeface="Times New Roman" pitchFamily="18" charset="0"/>
              <a:cs typeface="Times New Roman" pitchFamily="18" charset="0"/>
            </a:endParaRPr>
          </a:p>
          <a:p>
            <a:pPr lvl="0" algn="just">
              <a:buNone/>
            </a:pPr>
            <a:r>
              <a:rPr lang="ru-RU" sz="4400" dirty="0">
                <a:latin typeface="Times New Roman" pitchFamily="18" charset="0"/>
                <a:cs typeface="Times New Roman" pitchFamily="18" charset="0"/>
              </a:rPr>
              <a:t>Среди факторов, стимулирующих рост неудовлетворенности в семье в ре­зультате болезни одного из ее членов, Э. Г. </a:t>
            </a:r>
            <a:r>
              <a:rPr lang="ru-RU" sz="4400" dirty="0" err="1">
                <a:latin typeface="Times New Roman" pitchFamily="18" charset="0"/>
                <a:cs typeface="Times New Roman" pitchFamily="18" charset="0"/>
              </a:rPr>
              <a:t>Эйдмиллером</a:t>
            </a:r>
            <a:r>
              <a:rPr lang="ru-RU" sz="4400" dirty="0">
                <a:latin typeface="Times New Roman" pitchFamily="18" charset="0"/>
                <a:cs typeface="Times New Roman" pitchFamily="18" charset="0"/>
              </a:rPr>
              <a:t> и В. В. </a:t>
            </a:r>
            <a:r>
              <a:rPr lang="ru-RU" sz="4400" dirty="0" err="1">
                <a:latin typeface="Times New Roman" pitchFamily="18" charset="0"/>
                <a:cs typeface="Times New Roman" pitchFamily="18" charset="0"/>
              </a:rPr>
              <a:t>Юстицкисом</a:t>
            </a:r>
            <a:r>
              <a:rPr lang="ru-RU" sz="4400" dirty="0">
                <a:latin typeface="Times New Roman" pitchFamily="18" charset="0"/>
                <a:cs typeface="Times New Roman" pitchFamily="18" charset="0"/>
              </a:rPr>
              <a:t> </a:t>
            </a:r>
            <a:r>
              <a:rPr lang="ru-RU" sz="4400" dirty="0" smtClean="0">
                <a:latin typeface="Times New Roman" pitchFamily="18" charset="0"/>
                <a:cs typeface="Times New Roman" pitchFamily="18" charset="0"/>
              </a:rPr>
              <a:t>были </a:t>
            </a:r>
            <a:r>
              <a:rPr lang="ru-RU" sz="4400" dirty="0">
                <a:latin typeface="Times New Roman" pitchFamily="18" charset="0"/>
                <a:cs typeface="Times New Roman" pitchFamily="18" charset="0"/>
              </a:rPr>
              <a:t>выделены следующие:</a:t>
            </a:r>
          </a:p>
        </p:txBody>
      </p:sp>
    </p:spTree>
    <p:extLst>
      <p:ext uri="{BB962C8B-B14F-4D97-AF65-F5344CB8AC3E}">
        <p14:creationId xmlns:p14="http://schemas.microsoft.com/office/powerpoint/2010/main" val="2602655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fontScale="92500"/>
          </a:bodyPr>
          <a:lstStyle/>
          <a:p>
            <a:pPr lvl="0" algn="just">
              <a:buNone/>
            </a:pPr>
            <a:r>
              <a:rPr lang="ru-RU" sz="3900" dirty="0" smtClean="0">
                <a:latin typeface="Times New Roman" pitchFamily="18" charset="0"/>
                <a:cs typeface="Times New Roman" pitchFamily="18" charset="0"/>
              </a:rPr>
              <a:t>1</a:t>
            </a:r>
            <a:r>
              <a:rPr lang="ru-RU" sz="3900" dirty="0">
                <a:latin typeface="Times New Roman" pitchFamily="18" charset="0"/>
                <a:cs typeface="Times New Roman" pitchFamily="18" charset="0"/>
              </a:rPr>
              <a:t>. Ощущение вины (своей и больного) за болезнь. Семья особенно тяжело пере­живает болезнь, если ее члены винят себя и больного в том, что произошло. Степень тяжести переживания зависит от представлений членов семьи и дру­гих родственников о болезни, ее причинах и о степени вины самого пациента в ее возникновении и продолжении.</a:t>
            </a:r>
          </a:p>
        </p:txBody>
      </p:sp>
    </p:spTree>
    <p:extLst>
      <p:ext uri="{BB962C8B-B14F-4D97-AF65-F5344CB8AC3E}">
        <p14:creationId xmlns:p14="http://schemas.microsoft.com/office/powerpoint/2010/main" val="38276179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r>
              <a:rPr lang="ru-RU" sz="4000" i="1" dirty="0">
                <a:latin typeface="Times New Roman" panose="02020603050405020304" pitchFamily="18" charset="0"/>
                <a:cs typeface="Times New Roman" panose="02020603050405020304" pitchFamily="18" charset="0"/>
              </a:rPr>
              <a:t>2. Поведение больного члена семьи. </a:t>
            </a:r>
            <a:r>
              <a:rPr lang="ru-RU" sz="4000" dirty="0">
                <a:latin typeface="Times New Roman" panose="02020603050405020304" pitchFamily="18" charset="0"/>
                <a:cs typeface="Times New Roman" panose="02020603050405020304" pitchFamily="18" charset="0"/>
              </a:rPr>
              <a:t>Психическое нарушение часто сопровож­дается изменениями в поведении больного и приносит с собой деморализа­цию, более или менее глубокую утрату самоконтроля и эмпатии по отноше­нию к чувствам других.</a:t>
            </a:r>
            <a:endParaRPr lang="ru-RU" sz="3900" dirty="0">
              <a:latin typeface="Times New Roman" pitchFamily="18" charset="0"/>
              <a:cs typeface="Times New Roman" pitchFamily="18" charset="0"/>
            </a:endParaRPr>
          </a:p>
        </p:txBody>
      </p:sp>
    </p:spTree>
    <p:extLst>
      <p:ext uri="{BB962C8B-B14F-4D97-AF65-F5344CB8AC3E}">
        <p14:creationId xmlns:p14="http://schemas.microsoft.com/office/powerpoint/2010/main" val="653206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r>
              <a:rPr lang="ru-RU" sz="4000" i="1" dirty="0">
                <a:latin typeface="Times New Roman" panose="02020603050405020304" pitchFamily="18" charset="0"/>
                <a:cs typeface="Times New Roman" panose="02020603050405020304" pitchFamily="18" charset="0"/>
              </a:rPr>
              <a:t>3. Длительность болезни. </a:t>
            </a:r>
            <a:r>
              <a:rPr lang="ru-RU" sz="4000" dirty="0">
                <a:latin typeface="Times New Roman" panose="02020603050405020304" pitchFamily="18" charset="0"/>
                <a:cs typeface="Times New Roman" panose="02020603050405020304" pitchFamily="18" charset="0"/>
              </a:rPr>
              <a:t>Как начало болезни, так и все ее рецидивы — значи­мый источник субъективных трудностей для семьи. Большинство психичес­ких заболеваний имеют колебания клинических проявлений — временные улучшения сменяются временными же ухудшениями.</a:t>
            </a:r>
            <a:endParaRPr lang="ru-RU" sz="3900" dirty="0">
              <a:latin typeface="Times New Roman" pitchFamily="18" charset="0"/>
              <a:cs typeface="Times New Roman" pitchFamily="18" charset="0"/>
            </a:endParaRPr>
          </a:p>
        </p:txBody>
      </p:sp>
    </p:spTree>
    <p:extLst>
      <p:ext uri="{BB962C8B-B14F-4D97-AF65-F5344CB8AC3E}">
        <p14:creationId xmlns:p14="http://schemas.microsoft.com/office/powerpoint/2010/main" val="672768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r>
              <a:rPr lang="ru-RU" sz="5400" i="1" dirty="0">
                <a:latin typeface="Times New Roman" panose="02020603050405020304" pitchFamily="18" charset="0"/>
                <a:cs typeface="Times New Roman" panose="02020603050405020304" pitchFamily="18" charset="0"/>
              </a:rPr>
              <a:t>4. Степень нарушения обыденной жизни семьи. </a:t>
            </a:r>
            <a:r>
              <a:rPr lang="ru-RU" sz="5400" dirty="0">
                <a:latin typeface="Times New Roman" panose="02020603050405020304" pitchFamily="18" charset="0"/>
                <a:cs typeface="Times New Roman" panose="02020603050405020304" pitchFamily="18" charset="0"/>
              </a:rPr>
              <a:t>Болезнь одного из членов се­мьи приводит к тому, что образуются функциональные пустоты.</a:t>
            </a:r>
          </a:p>
        </p:txBody>
      </p:sp>
    </p:spTree>
    <p:extLst>
      <p:ext uri="{BB962C8B-B14F-4D97-AF65-F5344CB8AC3E}">
        <p14:creationId xmlns:p14="http://schemas.microsoft.com/office/powerpoint/2010/main" val="569661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a:bodyPr>
          <a:lstStyle/>
          <a:p>
            <a:pPr marL="109728" indent="0" algn="just">
              <a:buNone/>
            </a:pPr>
            <a:endParaRPr lang="ru-RU" sz="3200" dirty="0" smtClean="0">
              <a:latin typeface="Times New Roman" pitchFamily="18" charset="0"/>
              <a:cs typeface="Times New Roman" pitchFamily="18" charset="0"/>
            </a:endParaRPr>
          </a:p>
          <a:p>
            <a:pPr marL="109728" indent="0" algn="just">
              <a:buNone/>
            </a:pPr>
            <a:r>
              <a:rPr lang="ru-RU" sz="4000" b="1" dirty="0" smtClean="0">
                <a:latin typeface="Times New Roman" pitchFamily="18" charset="0"/>
                <a:cs typeface="Times New Roman" pitchFamily="18" charset="0"/>
              </a:rPr>
              <a:t>Ненормативный </a:t>
            </a:r>
            <a:r>
              <a:rPr lang="ru-RU" sz="4000" b="1" dirty="0">
                <a:latin typeface="Times New Roman" pitchFamily="18" charset="0"/>
                <a:cs typeface="Times New Roman" pitchFamily="18" charset="0"/>
              </a:rPr>
              <a:t>семейный кризис — это кризис, возникновение которого потенциально возможно на любом этапе жизненного цикла семьи и связано с переживанием негативных жизненных событий, определяемых как кризисные. </a:t>
            </a:r>
            <a:r>
              <a:rPr lang="ru-RU" sz="4000" b="1" dirty="0" smtClean="0">
                <a:latin typeface="Times New Roman" pitchFamily="18" charset="0"/>
                <a:cs typeface="Times New Roman" pitchFamily="18" charset="0"/>
              </a:rPr>
              <a:t> </a:t>
            </a:r>
            <a:endParaRPr lang="ru-RU" sz="4000" b="1"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r>
              <a:rPr lang="ru-RU" sz="5400" i="1" dirty="0">
                <a:latin typeface="Times New Roman" panose="02020603050405020304" pitchFamily="18" charset="0"/>
                <a:cs typeface="Times New Roman" panose="02020603050405020304" pitchFamily="18" charset="0"/>
              </a:rPr>
              <a:t>4. Степень нарушения обыденной жизни семьи. </a:t>
            </a:r>
            <a:r>
              <a:rPr lang="ru-RU" sz="5400" dirty="0">
                <a:latin typeface="Times New Roman" panose="02020603050405020304" pitchFamily="18" charset="0"/>
                <a:cs typeface="Times New Roman" panose="02020603050405020304" pitchFamily="18" charset="0"/>
              </a:rPr>
              <a:t>Болезнь одного из членов се­мьи приводит к тому, что образуются функциональные пустоты.</a:t>
            </a:r>
          </a:p>
        </p:txBody>
      </p:sp>
    </p:spTree>
    <p:extLst>
      <p:ext uri="{BB962C8B-B14F-4D97-AF65-F5344CB8AC3E}">
        <p14:creationId xmlns:p14="http://schemas.microsoft.com/office/powerpoint/2010/main" val="25016884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fontScale="92500"/>
          </a:bodyPr>
          <a:lstStyle/>
          <a:p>
            <a:pPr lvl="0" algn="just">
              <a:buNone/>
            </a:pPr>
            <a:r>
              <a:rPr lang="ru-RU" sz="3600" dirty="0">
                <a:latin typeface="Times New Roman" panose="02020603050405020304" pitchFamily="18" charset="0"/>
                <a:cs typeface="Times New Roman" panose="02020603050405020304" pitchFamily="18" charset="0"/>
              </a:rPr>
              <a:t>Например, обычно отец выполняет в семье ряд чрезвычайно важных семейных функций, основанием для чего служат его авторитет, личностные качества, в силу кото­рых его поведение является «обучающим» — на его примере дети учатся, как решать различные проблемы, возникающие в ходе их взаимоотношений с окружающими; суждения отца обладают повышенной значимостью, убедитель­ностью для них.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r>
              <a:rPr lang="ru-RU" sz="3600" dirty="0" smtClean="0">
                <a:latin typeface="Times New Roman" panose="02020603050405020304" pitchFamily="18" charset="0"/>
                <a:cs typeface="Times New Roman" panose="02020603050405020304" pitchFamily="18" charset="0"/>
              </a:rPr>
              <a:t>Прямая </a:t>
            </a:r>
            <a:r>
              <a:rPr lang="ru-RU" sz="3600" dirty="0">
                <a:latin typeface="Times New Roman" panose="02020603050405020304" pitchFamily="18" charset="0"/>
                <a:cs typeface="Times New Roman" panose="02020603050405020304" pitchFamily="18" charset="0"/>
              </a:rPr>
              <a:t>противоположность в этом отношении ситуация, когда отец страдает алкоголизмом или обнаруживает психопатические черты харак­тера. Безвольный, агрессивный, несамостоятельный отец, сам требующий опе­ки, создает «функциональную пустоту» в процессе воспитания.</a:t>
            </a:r>
          </a:p>
        </p:txBody>
      </p:sp>
    </p:spTree>
    <p:extLst>
      <p:ext uri="{BB962C8B-B14F-4D97-AF65-F5344CB8AC3E}">
        <p14:creationId xmlns:p14="http://schemas.microsoft.com/office/powerpoint/2010/main" val="29609387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endParaRPr lang="ru-RU" sz="3600" dirty="0" smtClean="0">
              <a:latin typeface="Times New Roman" panose="02020603050405020304" pitchFamily="18" charset="0"/>
              <a:cs typeface="Times New Roman" panose="02020603050405020304" pitchFamily="18" charset="0"/>
            </a:endParaRPr>
          </a:p>
          <a:p>
            <a:pPr lvl="0" algn="just">
              <a:buNone/>
            </a:pPr>
            <a:endParaRPr lang="ru-RU" sz="3600" dirty="0">
              <a:latin typeface="Times New Roman" panose="02020603050405020304" pitchFamily="18" charset="0"/>
              <a:cs typeface="Times New Roman" panose="02020603050405020304" pitchFamily="18" charset="0"/>
            </a:endParaRPr>
          </a:p>
          <a:p>
            <a:pPr lvl="0" algn="just">
              <a:buNone/>
            </a:pPr>
            <a:endParaRPr lang="ru-RU" sz="3600" dirty="0" smtClean="0">
              <a:latin typeface="Times New Roman" panose="02020603050405020304" pitchFamily="18" charset="0"/>
              <a:cs typeface="Times New Roman" panose="02020603050405020304" pitchFamily="18" charset="0"/>
            </a:endParaRPr>
          </a:p>
          <a:p>
            <a:pPr lvl="0" algn="ctr">
              <a:buNone/>
            </a:pPr>
            <a:r>
              <a:rPr lang="ru-RU" sz="3600" dirty="0">
                <a:latin typeface="Times New Roman" panose="02020603050405020304" pitchFamily="18" charset="0"/>
                <a:cs typeface="Times New Roman" panose="02020603050405020304" pitchFamily="18" charset="0"/>
              </a:rPr>
              <a:t> </a:t>
            </a:r>
            <a:r>
              <a:rPr lang="ru-RU" sz="3600" b="1" dirty="0">
                <a:latin typeface="Times New Roman" panose="02020603050405020304" pitchFamily="18" charset="0"/>
                <a:cs typeface="Times New Roman" panose="02020603050405020304" pitchFamily="18" charset="0"/>
              </a:rPr>
              <a:t>ИНЦЕСТ</a:t>
            </a:r>
          </a:p>
        </p:txBody>
      </p:sp>
    </p:spTree>
    <p:extLst>
      <p:ext uri="{BB962C8B-B14F-4D97-AF65-F5344CB8AC3E}">
        <p14:creationId xmlns:p14="http://schemas.microsoft.com/office/powerpoint/2010/main" val="1049719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endParaRPr lang="ru-RU" sz="3600" dirty="0" smtClean="0">
              <a:latin typeface="Times New Roman" panose="02020603050405020304" pitchFamily="18" charset="0"/>
              <a:cs typeface="Times New Roman" panose="02020603050405020304" pitchFamily="18" charset="0"/>
            </a:endParaRPr>
          </a:p>
          <a:p>
            <a:pPr lvl="0" algn="just">
              <a:buNone/>
            </a:pPr>
            <a:r>
              <a:rPr lang="ru-RU" sz="4000" dirty="0">
                <a:latin typeface="Times New Roman" panose="02020603050405020304" pitchFamily="18" charset="0"/>
                <a:cs typeface="Times New Roman" panose="02020603050405020304" pitchFamily="18" charset="0"/>
              </a:rPr>
              <a:t>Инцестом называют интимные отношения между членами одной и той же семьи, например, между родителями и детьми, между </a:t>
            </a:r>
            <a:r>
              <a:rPr lang="ru-RU" sz="4000" dirty="0" err="1">
                <a:latin typeface="Times New Roman" panose="02020603050405020304" pitchFamily="18" charset="0"/>
                <a:cs typeface="Times New Roman" panose="02020603050405020304" pitchFamily="18" charset="0"/>
              </a:rPr>
              <a:t>сиблингами</a:t>
            </a:r>
            <a:r>
              <a:rPr lang="ru-RU" sz="4000" dirty="0">
                <a:latin typeface="Times New Roman" panose="02020603050405020304" pitchFamily="18" charset="0"/>
                <a:cs typeface="Times New Roman" panose="02020603050405020304" pitchFamily="18" charset="0"/>
              </a:rPr>
              <a:t> и т. д. Мож­но также встретить определение инцеста как кровнородственного кровосме­шения (инцест первого рода). </a:t>
            </a:r>
          </a:p>
        </p:txBody>
      </p:sp>
    </p:spTree>
    <p:extLst>
      <p:ext uri="{BB962C8B-B14F-4D97-AF65-F5344CB8AC3E}">
        <p14:creationId xmlns:p14="http://schemas.microsoft.com/office/powerpoint/2010/main" val="9661933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endParaRPr lang="ru-RU" sz="3600" dirty="0" smtClean="0">
              <a:latin typeface="Times New Roman" panose="02020603050405020304" pitchFamily="18" charset="0"/>
              <a:cs typeface="Times New Roman" panose="02020603050405020304" pitchFamily="18" charset="0"/>
            </a:endParaRPr>
          </a:p>
          <a:p>
            <a:pPr lvl="0" algn="just">
              <a:buNone/>
            </a:pPr>
            <a:r>
              <a:rPr lang="ru-RU" sz="4000" dirty="0" smtClean="0">
                <a:latin typeface="Times New Roman" panose="02020603050405020304" pitchFamily="18" charset="0"/>
                <a:cs typeface="Times New Roman" panose="02020603050405020304" pitchFamily="18" charset="0"/>
              </a:rPr>
              <a:t>Данный </a:t>
            </a:r>
            <a:r>
              <a:rPr lang="ru-RU" sz="4000" dirty="0">
                <a:latin typeface="Times New Roman" panose="02020603050405020304" pitchFamily="18" charset="0"/>
                <a:cs typeface="Times New Roman" panose="02020603050405020304" pitchFamily="18" charset="0"/>
              </a:rPr>
              <a:t>термин происходит от латинского </a:t>
            </a:r>
            <a:r>
              <a:rPr lang="ru-RU" sz="4000" dirty="0" err="1">
                <a:latin typeface="Times New Roman" panose="02020603050405020304" pitchFamily="18" charset="0"/>
                <a:cs typeface="Times New Roman" panose="02020603050405020304" pitchFamily="18" charset="0"/>
              </a:rPr>
              <a:t>incestum</a:t>
            </a:r>
            <a:r>
              <a:rPr lang="ru-RU" sz="4000" dirty="0">
                <a:latin typeface="Times New Roman" panose="02020603050405020304" pitchFamily="18" charset="0"/>
                <a:cs typeface="Times New Roman" panose="02020603050405020304" pitchFamily="18" charset="0"/>
              </a:rPr>
              <a:t> , что означает «нечистый». Инцест в его узком понимании представля­ет собой сексуальный акт, в более широком — грубо отклоняющееся сексуаль­ное поведение членов одной семьи.</a:t>
            </a:r>
          </a:p>
        </p:txBody>
      </p:sp>
    </p:spTree>
    <p:extLst>
      <p:ext uri="{BB962C8B-B14F-4D97-AF65-F5344CB8AC3E}">
        <p14:creationId xmlns:p14="http://schemas.microsoft.com/office/powerpoint/2010/main" val="607276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ctr">
              <a:buNone/>
            </a:pPr>
            <a:r>
              <a:rPr lang="ru-RU" sz="4800" dirty="0" smtClean="0">
                <a:latin typeface="Times New Roman" panose="02020603050405020304" pitchFamily="18" charset="0"/>
                <a:cs typeface="Times New Roman" panose="02020603050405020304" pitchFamily="18" charset="0"/>
              </a:rPr>
              <a:t>Зачастую </a:t>
            </a:r>
            <a:r>
              <a:rPr lang="ru-RU" sz="4800" dirty="0">
                <a:latin typeface="Times New Roman" panose="02020603050405020304" pitchFamily="18" charset="0"/>
                <a:cs typeface="Times New Roman" panose="02020603050405020304" pitchFamily="18" charset="0"/>
              </a:rPr>
              <a:t>инцест сопровождается актом прямого сексуального насилия по отношению к более слабым людям (детям), которые не могут ока­зать сопротивления.</a:t>
            </a:r>
          </a:p>
        </p:txBody>
      </p:sp>
    </p:spTree>
    <p:extLst>
      <p:ext uri="{BB962C8B-B14F-4D97-AF65-F5344CB8AC3E}">
        <p14:creationId xmlns:p14="http://schemas.microsoft.com/office/powerpoint/2010/main" val="13950729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endParaRPr lang="ru-RU" sz="3600" dirty="0" smtClean="0">
              <a:latin typeface="Times New Roman" panose="02020603050405020304" pitchFamily="18" charset="0"/>
              <a:cs typeface="Times New Roman" panose="02020603050405020304" pitchFamily="18" charset="0"/>
            </a:endParaRPr>
          </a:p>
          <a:p>
            <a:pPr lvl="0" algn="just">
              <a:buNone/>
            </a:pPr>
            <a:r>
              <a:rPr lang="ru-RU" sz="3600" dirty="0">
                <a:latin typeface="Times New Roman" panose="02020603050405020304" pitchFamily="18" charset="0"/>
                <a:cs typeface="Times New Roman" panose="02020603050405020304" pitchFamily="18" charset="0"/>
              </a:rPr>
              <a:t> Существуют различные психологические концепции инцеста. 3. Фрейд счи­тал, что </a:t>
            </a:r>
            <a:r>
              <a:rPr lang="ru-RU" sz="3600" dirty="0" err="1">
                <a:latin typeface="Times New Roman" panose="02020603050405020304" pitchFamily="18" charset="0"/>
                <a:cs typeface="Times New Roman" panose="02020603050405020304" pitchFamily="18" charset="0"/>
              </a:rPr>
              <a:t>инцестуозные</a:t>
            </a:r>
            <a:r>
              <a:rPr lang="ru-RU" sz="3600" dirty="0">
                <a:latin typeface="Times New Roman" panose="02020603050405020304" pitchFamily="18" charset="0"/>
                <a:cs typeface="Times New Roman" panose="02020603050405020304" pitchFamily="18" charset="0"/>
              </a:rPr>
              <a:t> влечения заложены в каждом из нас. Вместе с тем он никогда не говорил об инцесте как реальности, отмечая наличие пережива­ний, связанных с комплексом Эдипа, только в воображении пациентов. </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9661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endParaRPr lang="ru-RU" sz="3600" dirty="0" smtClean="0">
              <a:latin typeface="Times New Roman" panose="02020603050405020304" pitchFamily="18" charset="0"/>
              <a:cs typeface="Times New Roman" panose="02020603050405020304" pitchFamily="18" charset="0"/>
            </a:endParaRPr>
          </a:p>
          <a:p>
            <a:pPr lvl="0" algn="just">
              <a:buNone/>
            </a:pPr>
            <a:r>
              <a:rPr lang="ru-RU" sz="3600" dirty="0" smtClean="0">
                <a:latin typeface="Times New Roman" panose="02020603050405020304" pitchFamily="18" charset="0"/>
                <a:cs typeface="Times New Roman" panose="02020603050405020304" pitchFamily="18" charset="0"/>
              </a:rPr>
              <a:t>Фрейд </a:t>
            </a:r>
            <a:r>
              <a:rPr lang="ru-RU" sz="3600" dirty="0">
                <a:latin typeface="Times New Roman" panose="02020603050405020304" pitchFamily="18" charset="0"/>
                <a:cs typeface="Times New Roman" panose="02020603050405020304" pitchFamily="18" charset="0"/>
              </a:rPr>
              <a:t>считал, что эти переживания вытесняются и не реализуются. В результате та­кого подхода жалобы жертв инцеста долго рассматривались как фантазирова­ние на сексуальные темы и проявление агрессии к родителям.</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1404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endParaRPr lang="ru-RU" sz="3600" dirty="0" smtClean="0">
              <a:latin typeface="Times New Roman" panose="02020603050405020304" pitchFamily="18" charset="0"/>
              <a:cs typeface="Times New Roman" panose="02020603050405020304" pitchFamily="18" charset="0"/>
            </a:endParaRPr>
          </a:p>
          <a:p>
            <a:pPr lvl="0" algn="just">
              <a:buNone/>
            </a:pPr>
            <a:r>
              <a:rPr lang="ru-RU" sz="3600" dirty="0"/>
              <a:t>По мнению К. Г. Юнга, инцест — извращенный инстинкт достижения са­мости, основанный на феномене переноса. Согласно взглядам Э. </a:t>
            </a:r>
            <a:r>
              <a:rPr lang="ru-RU" sz="3600" dirty="0" err="1"/>
              <a:t>Фромма</a:t>
            </a:r>
            <a:r>
              <a:rPr lang="ru-RU" sz="3600" dirty="0"/>
              <a:t>, инцест является патологическим способом удовлетворения потребности в бли­зости и безопасности. </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78932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a:bodyPr>
          <a:lstStyle/>
          <a:p>
            <a:pPr marL="109728" indent="0" algn="just">
              <a:buNone/>
            </a:pPr>
            <a:endParaRPr lang="ru-RU" sz="3200" dirty="0" smtClean="0">
              <a:latin typeface="Times New Roman" pitchFamily="18" charset="0"/>
              <a:cs typeface="Times New Roman" pitchFamily="18" charset="0"/>
            </a:endParaRPr>
          </a:p>
          <a:p>
            <a:pPr marL="109728" indent="0" algn="just">
              <a:buNone/>
            </a:pPr>
            <a:endParaRPr lang="ru-RU" sz="3200" dirty="0" smtClean="0">
              <a:latin typeface="Times New Roman" pitchFamily="18" charset="0"/>
              <a:cs typeface="Times New Roman" pitchFamily="18" charset="0"/>
            </a:endParaRPr>
          </a:p>
          <a:p>
            <a:pPr marL="109728" indent="0" algn="just">
              <a:buNone/>
            </a:pPr>
            <a:endParaRPr lang="ru-RU" sz="3200" dirty="0">
              <a:latin typeface="Times New Roman" pitchFamily="18" charset="0"/>
              <a:cs typeface="Times New Roman" pitchFamily="18" charset="0"/>
            </a:endParaRPr>
          </a:p>
          <a:p>
            <a:pPr marL="109728" indent="0" algn="just">
              <a:buNone/>
            </a:pPr>
            <a:r>
              <a:rPr lang="ru-RU" sz="3200" b="1" dirty="0" smtClean="0">
                <a:latin typeface="Times New Roman" pitchFamily="18" charset="0"/>
                <a:cs typeface="Times New Roman" pitchFamily="18" charset="0"/>
              </a:rPr>
              <a:t>Хилл </a:t>
            </a:r>
            <a:r>
              <a:rPr lang="ru-RU" sz="3200" b="1" dirty="0">
                <a:latin typeface="Times New Roman" pitchFamily="18" charset="0"/>
                <a:cs typeface="Times New Roman" pitchFamily="18" charset="0"/>
              </a:rPr>
              <a:t>выделил три группы факторов, приводящих к возникновению семей­ных кризисов</a:t>
            </a:r>
          </a:p>
        </p:txBody>
      </p:sp>
    </p:spTree>
    <p:extLst>
      <p:ext uri="{BB962C8B-B14F-4D97-AF65-F5344CB8AC3E}">
        <p14:creationId xmlns:p14="http://schemas.microsoft.com/office/powerpoint/2010/main" val="36008638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endParaRPr lang="ru-RU" sz="3600" dirty="0" smtClean="0">
              <a:latin typeface="Times New Roman" panose="02020603050405020304" pitchFamily="18" charset="0"/>
              <a:cs typeface="Times New Roman" panose="02020603050405020304" pitchFamily="18" charset="0"/>
            </a:endParaRPr>
          </a:p>
          <a:p>
            <a:pPr lvl="0" algn="just">
              <a:buNone/>
            </a:pPr>
            <a:r>
              <a:rPr lang="ru-RU" sz="3600" dirty="0" smtClean="0"/>
              <a:t>Психодинамически </a:t>
            </a:r>
            <a:r>
              <a:rPr lang="ru-RU" sz="3600" dirty="0"/>
              <a:t>ориентированные концепции семей­ной психотерапии рассматривают инцест как следствие бессознательного стремления принадлежать своей семье или, другими словами, быть лояльным семейной системе.</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1789009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rmAutofit/>
          </a:bodyPr>
          <a:lstStyle/>
          <a:p>
            <a:pPr lvl="0" algn="just">
              <a:buNone/>
            </a:pPr>
            <a:r>
              <a:rPr lang="ru-RU" sz="3600" dirty="0" smtClean="0">
                <a:latin typeface="Times New Roman" panose="02020603050405020304" pitchFamily="18" charset="0"/>
                <a:cs typeface="Times New Roman" panose="02020603050405020304" pitchFamily="18" charset="0"/>
              </a:rPr>
              <a:t>Психологический </a:t>
            </a:r>
            <a:r>
              <a:rPr lang="ru-RU" sz="3600" dirty="0">
                <a:latin typeface="Times New Roman" panose="02020603050405020304" pitchFamily="18" charset="0"/>
                <a:cs typeface="Times New Roman" panose="02020603050405020304" pitchFamily="18" charset="0"/>
              </a:rPr>
              <a:t>смысл инцеста подразумевает определенные действия с сек­суальным подтекстом, которые совершаются по отношению к объекту инцес­та (ребенку, подростку, взрослому) для удовлетворения сексуальных потребно­стей агрессора, который эмоционально связан с зависящим от него человеком и авторитетен для него. </a:t>
            </a:r>
          </a:p>
        </p:txBody>
      </p:sp>
    </p:spTree>
    <p:extLst>
      <p:ext uri="{BB962C8B-B14F-4D97-AF65-F5344CB8AC3E}">
        <p14:creationId xmlns:p14="http://schemas.microsoft.com/office/powerpoint/2010/main" val="19347684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lvl="0" algn="just">
              <a:buNone/>
            </a:pPr>
            <a:r>
              <a:rPr lang="ru-RU" sz="4400" dirty="0" smtClean="0">
                <a:latin typeface="Times New Roman" panose="02020603050405020304" pitchFamily="18" charset="0"/>
                <a:cs typeface="Times New Roman" panose="02020603050405020304" pitchFamily="18" charset="0"/>
              </a:rPr>
              <a:t>Инцест </a:t>
            </a:r>
            <a:r>
              <a:rPr lang="ru-RU" sz="4400" dirty="0">
                <a:latin typeface="Times New Roman" panose="02020603050405020304" pitchFamily="18" charset="0"/>
                <a:cs typeface="Times New Roman" panose="02020603050405020304" pitchFamily="18" charset="0"/>
              </a:rPr>
              <a:t>не всегда включает сексуальную связь или при­косновения как таковые. Он может иметь только психологическую подоплеку, значение которой состоит в переживании жертвой чувства осуществляющего­ся над ней насилия.</a:t>
            </a:r>
          </a:p>
        </p:txBody>
      </p:sp>
    </p:spTree>
    <p:extLst>
      <p:ext uri="{BB962C8B-B14F-4D97-AF65-F5344CB8AC3E}">
        <p14:creationId xmlns:p14="http://schemas.microsoft.com/office/powerpoint/2010/main" val="2186924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lvl="0" algn="just">
              <a:buNone/>
            </a:pPr>
            <a:endParaRPr lang="ru-RU" sz="4400" dirty="0" smtClean="0">
              <a:latin typeface="Times New Roman" panose="02020603050405020304" pitchFamily="18" charset="0"/>
              <a:cs typeface="Times New Roman" panose="02020603050405020304" pitchFamily="18" charset="0"/>
            </a:endParaRPr>
          </a:p>
          <a:p>
            <a:pPr lvl="0" algn="just">
              <a:buNone/>
            </a:pPr>
            <a:endParaRPr lang="ru-RU" sz="4400" dirty="0">
              <a:latin typeface="Times New Roman" panose="02020603050405020304" pitchFamily="18" charset="0"/>
              <a:cs typeface="Times New Roman" panose="02020603050405020304" pitchFamily="18" charset="0"/>
            </a:endParaRPr>
          </a:p>
          <a:p>
            <a:pPr lvl="0" algn="just">
              <a:buNone/>
            </a:pPr>
            <a:r>
              <a:rPr lang="ru-RU" sz="4400" b="1" dirty="0" smtClean="0">
                <a:latin typeface="Times New Roman" panose="02020603050405020304" pitchFamily="18" charset="0"/>
                <a:cs typeface="Times New Roman" panose="02020603050405020304" pitchFamily="18" charset="0"/>
              </a:rPr>
              <a:t>Жертвой </a:t>
            </a:r>
            <a:r>
              <a:rPr lang="ru-RU" sz="4400" b="1" dirty="0">
                <a:latin typeface="Times New Roman" panose="02020603050405020304" pitchFamily="18" charset="0"/>
                <a:cs typeface="Times New Roman" panose="02020603050405020304" pitchFamily="18" charset="0"/>
              </a:rPr>
              <a:t>инцеста является ребенок или взрослый, по отношению к которо­му совершено:</a:t>
            </a:r>
          </a:p>
        </p:txBody>
      </p:sp>
    </p:spTree>
    <p:extLst>
      <p:ext uri="{BB962C8B-B14F-4D97-AF65-F5344CB8AC3E}">
        <p14:creationId xmlns:p14="http://schemas.microsoft.com/office/powerpoint/2010/main" val="10376658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lvl="0" algn="just">
              <a:buNone/>
            </a:pPr>
            <a:r>
              <a:rPr lang="ru-RU" sz="3600" dirty="0" smtClean="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физическое насилие с сексуальным подтекстом или непосредственно половой акт;</a:t>
            </a:r>
          </a:p>
          <a:p>
            <a:pPr lvl="0" algn="just">
              <a:buNone/>
            </a:pPr>
            <a:r>
              <a:rPr lang="ru-RU" sz="3600" dirty="0">
                <a:latin typeface="Times New Roman" panose="02020603050405020304" pitchFamily="18" charset="0"/>
                <a:cs typeface="Times New Roman" panose="02020603050405020304" pitchFamily="18" charset="0"/>
              </a:rPr>
              <a:t>□ психологическое насилие, включающее моральное давление с сексуаль­ным подтекстом; разговоры на сексуальные темы;</a:t>
            </a:r>
          </a:p>
          <a:p>
            <a:pPr lvl="0" algn="just">
              <a:buNone/>
            </a:pPr>
            <a:r>
              <a:rPr lang="ru-RU" sz="3600" dirty="0">
                <a:latin typeface="Times New Roman" panose="02020603050405020304" pitchFamily="18" charset="0"/>
                <a:cs typeface="Times New Roman" panose="02020603050405020304" pitchFamily="18" charset="0"/>
              </a:rPr>
              <a:t>□ демонстрация сексуальных действий в присутствии объекта инцеста.</a:t>
            </a:r>
          </a:p>
        </p:txBody>
      </p:sp>
    </p:spTree>
    <p:extLst>
      <p:ext uri="{BB962C8B-B14F-4D97-AF65-F5344CB8AC3E}">
        <p14:creationId xmlns:p14="http://schemas.microsoft.com/office/powerpoint/2010/main" val="13098496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lvl="0" algn="just">
              <a:buNone/>
            </a:pPr>
            <a:r>
              <a:rPr lang="ru-RU" sz="4000" b="1" dirty="0" smtClean="0">
                <a:latin typeface="Times New Roman" panose="02020603050405020304" pitchFamily="18" charset="0"/>
                <a:cs typeface="Times New Roman" panose="02020603050405020304" pitchFamily="18" charset="0"/>
              </a:rPr>
              <a:t>Последствия </a:t>
            </a:r>
            <a:r>
              <a:rPr lang="ru-RU" sz="4000" b="1" dirty="0">
                <a:latin typeface="Times New Roman" panose="02020603050405020304" pitchFamily="18" charset="0"/>
                <a:cs typeface="Times New Roman" panose="02020603050405020304" pitchFamily="18" charset="0"/>
              </a:rPr>
              <a:t>инцеста разнообразны и проявляются в эмоциональной, ког­нитивной и(или) поведенческой сферах личности. У детей, подвергшихся сек­суальному насилию, создается повышенный риск развития следующих нару­шений:</a:t>
            </a:r>
          </a:p>
        </p:txBody>
      </p:sp>
    </p:spTree>
    <p:extLst>
      <p:ext uri="{BB962C8B-B14F-4D97-AF65-F5344CB8AC3E}">
        <p14:creationId xmlns:p14="http://schemas.microsoft.com/office/powerpoint/2010/main" val="41613481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lvl="0" algn="just">
              <a:buNone/>
            </a:pPr>
            <a:r>
              <a:rPr lang="ru-RU" sz="4000" b="1" dirty="0" err="1" smtClean="0">
                <a:latin typeface="Times New Roman" panose="02020603050405020304" pitchFamily="18" charset="0"/>
                <a:cs typeface="Times New Roman" panose="02020603050405020304" pitchFamily="18" charset="0"/>
              </a:rPr>
              <a:t>аддикции</a:t>
            </a:r>
            <a:r>
              <a:rPr lang="ru-RU" sz="4000" dirty="0">
                <a:latin typeface="Times New Roman" panose="02020603050405020304" pitchFamily="18" charset="0"/>
                <a:cs typeface="Times New Roman" panose="02020603050405020304" pitchFamily="18" charset="0"/>
              </a:rPr>
              <a:t>: имеются данные о том, что такие дети в семь раз чаще зло­употребляют алкоголем или другими веществами, изменяющими состо­яние сознания;</a:t>
            </a:r>
          </a:p>
          <a:p>
            <a:pPr lvl="0" algn="just">
              <a:buNone/>
            </a:pPr>
            <a:r>
              <a:rPr lang="ru-RU" sz="4000" dirty="0" smtClean="0">
                <a:latin typeface="Times New Roman" panose="02020603050405020304" pitchFamily="18" charset="0"/>
                <a:cs typeface="Times New Roman" panose="02020603050405020304" pitchFamily="18" charset="0"/>
              </a:rPr>
              <a:t> </a:t>
            </a:r>
            <a:r>
              <a:rPr lang="ru-RU" sz="4000" b="1" dirty="0">
                <a:latin typeface="Times New Roman" panose="02020603050405020304" pitchFamily="18" charset="0"/>
                <a:cs typeface="Times New Roman" panose="02020603050405020304" pitchFamily="18" charset="0"/>
              </a:rPr>
              <a:t>склонность к суициду: </a:t>
            </a:r>
            <a:r>
              <a:rPr lang="ru-RU" sz="4000" dirty="0">
                <a:latin typeface="Times New Roman" panose="02020603050405020304" pitchFamily="18" charset="0"/>
                <a:cs typeface="Times New Roman" panose="02020603050405020304" pitchFamily="18" charset="0"/>
              </a:rPr>
              <a:t>жертвы инцеста в 10 раз чаще совершают суици­дальные попытки</a:t>
            </a:r>
            <a:r>
              <a:rPr lang="ru-RU" sz="4000" dirty="0" smtClean="0">
                <a:latin typeface="Times New Roman" panose="02020603050405020304" pitchFamily="18" charset="0"/>
                <a:cs typeface="Times New Roman" panose="02020603050405020304" pitchFamily="18" charset="0"/>
              </a:rPr>
              <a:t>;</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0528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lvl="0" algn="just">
              <a:buNone/>
            </a:pPr>
            <a:r>
              <a:rPr lang="ru-RU" sz="3600" b="1" dirty="0" smtClean="0">
                <a:latin typeface="Times New Roman" panose="02020603050405020304" pitchFamily="18" charset="0"/>
                <a:cs typeface="Times New Roman" panose="02020603050405020304" pitchFamily="18" charset="0"/>
              </a:rPr>
              <a:t>занятия проституцией: </a:t>
            </a:r>
            <a:r>
              <a:rPr lang="ru-RU" sz="3600" dirty="0" smtClean="0">
                <a:latin typeface="Times New Roman" panose="02020603050405020304" pitchFamily="18" charset="0"/>
                <a:cs typeface="Times New Roman" panose="02020603050405020304" pitchFamily="18" charset="0"/>
              </a:rPr>
              <a:t>большое количество случаев детской и подрост­ковой проституции сопровождается наличием в анамнезе ребенка сек­суального насилия;</a:t>
            </a:r>
          </a:p>
          <a:p>
            <a:pPr lvl="0" algn="just">
              <a:buNone/>
            </a:pPr>
            <a:r>
              <a:rPr lang="ru-RU" sz="3600" b="1" dirty="0" smtClean="0">
                <a:latin typeface="Times New Roman" panose="02020603050405020304" pitchFamily="18" charset="0"/>
                <a:cs typeface="Times New Roman" panose="02020603050405020304" pitchFamily="18" charset="0"/>
              </a:rPr>
              <a:t>психические нарушения: у детей </a:t>
            </a:r>
            <a:r>
              <a:rPr lang="ru-RU" sz="3600" dirty="0" smtClean="0">
                <a:latin typeface="Times New Roman" panose="02020603050405020304" pitchFamily="18" charset="0"/>
                <a:cs typeface="Times New Roman" panose="02020603050405020304" pitchFamily="18" charset="0"/>
              </a:rPr>
              <a:t>— жертв сексуального насилия симп­томы психических нарушений возникают чаще, чем у детей, не подвер­гавшихся насилию</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564352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lvl="0" algn="just">
              <a:buNone/>
            </a:pPr>
            <a:r>
              <a:rPr lang="ru-RU" sz="3600" b="1" dirty="0" smtClean="0">
                <a:latin typeface="Times New Roman" panose="02020603050405020304" pitchFamily="18" charset="0"/>
                <a:cs typeface="Times New Roman" panose="02020603050405020304" pitchFamily="18" charset="0"/>
              </a:rPr>
              <a:t>посттравматическое </a:t>
            </a:r>
            <a:r>
              <a:rPr lang="ru-RU" sz="3600" b="1" dirty="0">
                <a:latin typeface="Times New Roman" panose="02020603050405020304" pitchFamily="18" charset="0"/>
                <a:cs typeface="Times New Roman" panose="02020603050405020304" pitchFamily="18" charset="0"/>
              </a:rPr>
              <a:t>стрессовое расстройство и </a:t>
            </a:r>
            <a:r>
              <a:rPr lang="ru-RU" sz="3600" b="1" dirty="0" err="1">
                <a:latin typeface="Times New Roman" panose="02020603050405020304" pitchFamily="18" charset="0"/>
                <a:cs typeface="Times New Roman" panose="02020603050405020304" pitchFamily="18" charset="0"/>
              </a:rPr>
              <a:t>сексуализированное</a:t>
            </a:r>
            <a:r>
              <a:rPr lang="ru-RU" sz="3600" b="1" dirty="0">
                <a:latin typeface="Times New Roman" panose="02020603050405020304" pitchFamily="18" charset="0"/>
                <a:cs typeface="Times New Roman" panose="02020603050405020304" pitchFamily="18" charset="0"/>
              </a:rPr>
              <a:t> по­ведение.</a:t>
            </a:r>
            <a:r>
              <a:rPr lang="ru-RU" sz="3600" dirty="0">
                <a:latin typeface="Times New Roman" panose="02020603050405020304" pitchFamily="18" charset="0"/>
                <a:cs typeface="Times New Roman" panose="02020603050405020304" pitchFamily="18" charset="0"/>
              </a:rPr>
              <a:t> Блюм </a:t>
            </a:r>
            <a:r>
              <a:rPr lang="ru-RU" sz="3600" dirty="0" smtClean="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указывает на риск воз­никновения сексуального </a:t>
            </a:r>
            <a:r>
              <a:rPr lang="ru-RU" sz="3600" dirty="0" err="1">
                <a:latin typeface="Times New Roman" panose="02020603050405020304" pitchFamily="18" charset="0"/>
                <a:cs typeface="Times New Roman" panose="02020603050405020304" pitchFamily="18" charset="0"/>
              </a:rPr>
              <a:t>аддиктивного</a:t>
            </a:r>
            <a:r>
              <a:rPr lang="ru-RU" sz="3600" dirty="0">
                <a:latin typeface="Times New Roman" panose="02020603050405020304" pitchFamily="18" charset="0"/>
                <a:cs typeface="Times New Roman" panose="02020603050405020304" pitchFamily="18" charset="0"/>
              </a:rPr>
              <a:t> поведения у детей, переживших инцест;</a:t>
            </a:r>
          </a:p>
          <a:p>
            <a:pPr lvl="0" algn="just">
              <a:buNone/>
            </a:pPr>
            <a:r>
              <a:rPr lang="ru-RU" sz="3600" b="1" dirty="0" smtClean="0">
                <a:latin typeface="Times New Roman" panose="02020603050405020304" pitchFamily="18" charset="0"/>
                <a:cs typeface="Times New Roman" panose="02020603050405020304" pitchFamily="18" charset="0"/>
              </a:rPr>
              <a:t>развитие </a:t>
            </a:r>
            <a:r>
              <a:rPr lang="ru-RU" sz="3600" b="1" dirty="0">
                <a:latin typeface="Times New Roman" panose="02020603050405020304" pitchFamily="18" charset="0"/>
                <a:cs typeface="Times New Roman" panose="02020603050405020304" pitchFamily="18" charset="0"/>
              </a:rPr>
              <a:t>в зрелом возрасте эмоциональных расстройств </a:t>
            </a:r>
            <a:r>
              <a:rPr lang="ru-RU" sz="3600" dirty="0">
                <a:latin typeface="Times New Roman" panose="02020603050405020304" pitchFamily="18" charset="0"/>
                <a:cs typeface="Times New Roman" panose="02020603050405020304" pitchFamily="18" charset="0"/>
              </a:rPr>
              <a:t>(фобии, депрес­сия), </a:t>
            </a:r>
            <a:r>
              <a:rPr lang="ru-RU" sz="3600" dirty="0" err="1">
                <a:latin typeface="Times New Roman" panose="02020603050405020304" pitchFamily="18" charset="0"/>
                <a:cs typeface="Times New Roman" panose="02020603050405020304" pitchFamily="18" charset="0"/>
              </a:rPr>
              <a:t>мазохистических</a:t>
            </a:r>
            <a:r>
              <a:rPr lang="ru-RU" sz="3600" dirty="0">
                <a:latin typeface="Times New Roman" panose="02020603050405020304" pitchFamily="18" charset="0"/>
                <a:cs typeface="Times New Roman" panose="02020603050405020304" pitchFamily="18" charset="0"/>
              </a:rPr>
              <a:t> тенденций, сексуальных и супружеских </a:t>
            </a:r>
            <a:r>
              <a:rPr lang="ru-RU" sz="3600" dirty="0" smtClean="0">
                <a:latin typeface="Times New Roman" panose="02020603050405020304" pitchFamily="18" charset="0"/>
                <a:cs typeface="Times New Roman" panose="02020603050405020304" pitchFamily="18" charset="0"/>
              </a:rPr>
              <a:t>проблем</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6964544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lvl="0" algn="just">
              <a:buNone/>
            </a:pPr>
            <a:r>
              <a:rPr lang="ru-RU" sz="3600" b="1" dirty="0">
                <a:latin typeface="Times New Roman" panose="02020603050405020304" pitchFamily="18" charset="0"/>
                <a:cs typeface="Times New Roman" panose="02020603050405020304" pitchFamily="18" charset="0"/>
              </a:rPr>
              <a:t>в случае если жертва инцеста получает удовольствие, ее чувство стыда усиливается. </a:t>
            </a:r>
            <a:r>
              <a:rPr lang="ru-RU" sz="3600" dirty="0">
                <a:latin typeface="Times New Roman" panose="02020603050405020304" pitchFamily="18" charset="0"/>
                <a:cs typeface="Times New Roman" panose="02020603050405020304" pitchFamily="18" charset="0"/>
              </a:rPr>
              <a:t>У девочки может возникать характерный для многих жертв инцеста вид вины, при котором она ощущает себя женщиной, уводящей отца у матери, что затрудняет поиск поддержки и помощи у последней.</a:t>
            </a:r>
          </a:p>
        </p:txBody>
      </p:sp>
    </p:spTree>
    <p:extLst>
      <p:ext uri="{BB962C8B-B14F-4D97-AF65-F5344CB8AC3E}">
        <p14:creationId xmlns:p14="http://schemas.microsoft.com/office/powerpoint/2010/main" val="387750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fontScale="62500" lnSpcReduction="20000"/>
          </a:bodyPr>
          <a:lstStyle/>
          <a:p>
            <a:pPr algn="ctr"/>
            <a:endParaRPr lang="en-US" sz="4000" b="1" u="sng" dirty="0" smtClean="0">
              <a:latin typeface="Times New Roman" pitchFamily="18" charset="0"/>
              <a:cs typeface="Times New Roman" pitchFamily="18" charset="0"/>
            </a:endParaRPr>
          </a:p>
          <a:p>
            <a:pPr marL="109728" indent="0" algn="just">
              <a:buNone/>
            </a:pPr>
            <a:r>
              <a:rPr lang="ru-RU" sz="4600" b="1" dirty="0" smtClean="0">
                <a:latin typeface="Times New Roman" panose="02020603050405020304" pitchFamily="18" charset="0"/>
                <a:cs typeface="Times New Roman" panose="02020603050405020304" pitchFamily="18" charset="0"/>
              </a:rPr>
              <a:t>1</a:t>
            </a:r>
            <a:r>
              <a:rPr lang="ru-RU" sz="4600" b="1" dirty="0">
                <a:latin typeface="Times New Roman" panose="02020603050405020304" pitchFamily="18" charset="0"/>
                <a:cs typeface="Times New Roman" panose="02020603050405020304" pitchFamily="18" charset="0"/>
              </a:rPr>
              <a:t>. Внешние затруднения (отсутствие собственного жилья, работы и др.).</a:t>
            </a:r>
          </a:p>
          <a:p>
            <a:pPr marL="109728" indent="0" algn="just">
              <a:buNone/>
            </a:pPr>
            <a:r>
              <a:rPr lang="ru-RU" sz="4600" b="1" dirty="0">
                <a:latin typeface="Times New Roman" panose="02020603050405020304" pitchFamily="18" charset="0"/>
                <a:cs typeface="Times New Roman" panose="02020603050405020304" pitchFamily="18" charset="0"/>
              </a:rPr>
              <a:t>2. Неожиданные события, стрессы (семья или один из ее членов становит­ся жертвой террористического акта, автомобильной, железнодорожной или авиакатастрофы и др.).</a:t>
            </a:r>
          </a:p>
          <a:p>
            <a:pPr marL="109728" indent="0" algn="just">
              <a:buNone/>
            </a:pPr>
            <a:r>
              <a:rPr lang="ru-RU" sz="4600" b="1" dirty="0">
                <a:latin typeface="Times New Roman" panose="02020603050405020304" pitchFamily="18" charset="0"/>
                <a:cs typeface="Times New Roman" panose="02020603050405020304" pitchFamily="18" charset="0"/>
              </a:rPr>
              <a:t>3. Внутренняя неспособность семьи адекватно оценить и пережить какое-либо семейное событие, рассматриваемое ею в качестве угрожающего, конфликтного или стрессового (серьезная болезнь или смерть одного из членов семьи, супружеская измена, развод и др.).</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lvl="0" algn="just">
              <a:buNone/>
            </a:pPr>
            <a:endParaRPr lang="ru-RU" sz="3600" dirty="0" smtClean="0"/>
          </a:p>
          <a:p>
            <a:pPr lvl="0" algn="just">
              <a:buNone/>
            </a:pPr>
            <a:endParaRPr lang="ru-RU" sz="3600" dirty="0"/>
          </a:p>
          <a:p>
            <a:pPr lvl="0" algn="just">
              <a:buNone/>
            </a:pPr>
            <a:endParaRPr lang="ru-RU" sz="3600" dirty="0" smtClean="0"/>
          </a:p>
          <a:p>
            <a:pPr lvl="0" algn="just">
              <a:buNone/>
            </a:pPr>
            <a:r>
              <a:rPr lang="ru-RU" sz="3600" b="1" dirty="0" smtClean="0">
                <a:latin typeface="Times New Roman" panose="02020603050405020304" pitchFamily="18" charset="0"/>
                <a:cs typeface="Times New Roman" panose="02020603050405020304" pitchFamily="18" charset="0"/>
              </a:rPr>
              <a:t>Анализ </a:t>
            </a:r>
            <a:r>
              <a:rPr lang="ru-RU" sz="3600" b="1" dirty="0">
                <a:latin typeface="Times New Roman" panose="02020603050405020304" pitchFamily="18" charset="0"/>
                <a:cs typeface="Times New Roman" panose="02020603050405020304" pitchFamily="18" charset="0"/>
              </a:rPr>
              <a:t>иерархической структуры семей, в которых выявлен инцест, указы­вает на следующие их особенности</a:t>
            </a:r>
          </a:p>
        </p:txBody>
      </p:sp>
    </p:spTree>
    <p:extLst>
      <p:ext uri="{BB962C8B-B14F-4D97-AF65-F5344CB8AC3E}">
        <p14:creationId xmlns:p14="http://schemas.microsoft.com/office/powerpoint/2010/main" val="42514240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lvl="0" algn="just">
              <a:buNone/>
            </a:pPr>
            <a:endParaRPr lang="ru-RU" sz="3600" dirty="0" smtClean="0"/>
          </a:p>
          <a:p>
            <a:pPr marL="109728" indent="0">
              <a:buNone/>
            </a:pPr>
            <a:r>
              <a:rPr lang="ru-RU" sz="4800" dirty="0" smtClean="0">
                <a:latin typeface="Times New Roman" panose="02020603050405020304" pitchFamily="18" charset="0"/>
                <a:cs typeface="Times New Roman" panose="02020603050405020304" pitchFamily="18" charset="0"/>
              </a:rPr>
              <a:t>1</a:t>
            </a:r>
            <a:r>
              <a:rPr lang="ru-RU" sz="4800" dirty="0">
                <a:latin typeface="Times New Roman" panose="02020603050405020304" pitchFamily="18" charset="0"/>
                <a:cs typeface="Times New Roman" panose="02020603050405020304" pitchFamily="18" charset="0"/>
              </a:rPr>
              <a:t>. </a:t>
            </a:r>
            <a:r>
              <a:rPr lang="ru-RU" sz="4800" dirty="0" err="1">
                <a:latin typeface="Times New Roman" panose="02020603050405020304" pitchFamily="18" charset="0"/>
                <a:cs typeface="Times New Roman" panose="02020603050405020304" pitchFamily="18" charset="0"/>
              </a:rPr>
              <a:t>Инцестные</a:t>
            </a:r>
            <a:r>
              <a:rPr lang="ru-RU" sz="4800" dirty="0">
                <a:latin typeface="Times New Roman" panose="02020603050405020304" pitchFamily="18" charset="0"/>
                <a:cs typeface="Times New Roman" panose="02020603050405020304" pitchFamily="18" charset="0"/>
              </a:rPr>
              <a:t> отношения отца и дочери чаще имеют место там, где отец занимает доминирующую роль.</a:t>
            </a:r>
          </a:p>
          <a:p>
            <a:endParaRPr lang="ru-RU" sz="3600" dirty="0"/>
          </a:p>
        </p:txBody>
      </p:sp>
    </p:spTree>
    <p:extLst>
      <p:ext uri="{BB962C8B-B14F-4D97-AF65-F5344CB8AC3E}">
        <p14:creationId xmlns:p14="http://schemas.microsoft.com/office/powerpoint/2010/main" val="31018111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buNone/>
            </a:pPr>
            <a:r>
              <a:rPr lang="ru-RU" sz="4400" dirty="0" smtClean="0">
                <a:latin typeface="Times New Roman" panose="02020603050405020304" pitchFamily="18" charset="0"/>
                <a:cs typeface="Times New Roman" panose="02020603050405020304" pitchFamily="18" charset="0"/>
              </a:rPr>
              <a:t>2</a:t>
            </a:r>
            <a:r>
              <a:rPr lang="ru-RU" sz="4400" dirty="0">
                <a:latin typeface="Times New Roman" panose="02020603050405020304" pitchFamily="18" charset="0"/>
                <a:cs typeface="Times New Roman" panose="02020603050405020304" pitchFamily="18" charset="0"/>
              </a:rPr>
              <a:t>. Инцест между </a:t>
            </a:r>
            <a:r>
              <a:rPr lang="ru-RU" sz="4400" dirty="0" err="1">
                <a:latin typeface="Times New Roman" panose="02020603050405020304" pitchFamily="18" charset="0"/>
                <a:cs typeface="Times New Roman" panose="02020603050405020304" pitchFamily="18" charset="0"/>
              </a:rPr>
              <a:t>сиблингами</a:t>
            </a:r>
            <a:r>
              <a:rPr lang="ru-RU" sz="4400" dirty="0">
                <a:latin typeface="Times New Roman" panose="02020603050405020304" pitchFamily="18" charset="0"/>
                <a:cs typeface="Times New Roman" panose="02020603050405020304" pitchFamily="18" charset="0"/>
              </a:rPr>
              <a:t> характерен для семей с перевернутой иерар­хией.</a:t>
            </a:r>
          </a:p>
          <a:p>
            <a:pPr marL="109728" indent="0">
              <a:buNone/>
            </a:pPr>
            <a:r>
              <a:rPr lang="ru-RU" sz="4400" dirty="0">
                <a:latin typeface="Times New Roman" panose="02020603050405020304" pitchFamily="18" charset="0"/>
                <a:cs typeface="Times New Roman" panose="02020603050405020304" pitchFamily="18" charset="0"/>
              </a:rPr>
              <a:t>3. </a:t>
            </a:r>
            <a:r>
              <a:rPr lang="ru-RU" sz="4400" dirty="0" err="1">
                <a:latin typeface="Times New Roman" panose="02020603050405020304" pitchFamily="18" charset="0"/>
                <a:cs typeface="Times New Roman" panose="02020603050405020304" pitchFamily="18" charset="0"/>
              </a:rPr>
              <a:t>Инцестные</a:t>
            </a:r>
            <a:r>
              <a:rPr lang="ru-RU" sz="4400" dirty="0">
                <a:latin typeface="Times New Roman" panose="02020603050405020304" pitchFamily="18" charset="0"/>
                <a:cs typeface="Times New Roman" panose="02020603050405020304" pitchFamily="18" charset="0"/>
              </a:rPr>
              <a:t> отношения в диаде «мать—сын» в большинстве случаев воз­никают в матриархальных семьях.</a:t>
            </a:r>
          </a:p>
        </p:txBody>
      </p:sp>
    </p:spTree>
    <p:extLst>
      <p:ext uri="{BB962C8B-B14F-4D97-AF65-F5344CB8AC3E}">
        <p14:creationId xmlns:p14="http://schemas.microsoft.com/office/powerpoint/2010/main" val="26911907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algn="just"/>
            <a:r>
              <a:rPr lang="ru-RU" sz="3200" dirty="0">
                <a:latin typeface="Times New Roman" panose="02020603050405020304" pitchFamily="18" charset="0"/>
                <a:cs typeface="Times New Roman" panose="02020603050405020304" pitchFamily="18" charset="0"/>
              </a:rPr>
              <a:t>Изучение семейных отношений (по воспоминаниям взрослых дочерей, пе­реживших в детстве инцест) показывает, что во многих случаях девочки были злы на мать больше, чем на отца. Их постоянно преследовал вопрос, на кото­рый они никак не могли ответить: «А знает ли об этом мать? Догадывается, испытывает тревогу, переживает, проявляет интерес к происходящему</a:t>
            </a:r>
            <a:r>
              <a:rPr lang="ru-RU" sz="3200" dirty="0" smtClean="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7358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algn="just"/>
            <a:r>
              <a:rPr lang="ru-RU" sz="3200" dirty="0" smtClean="0">
                <a:latin typeface="Times New Roman" panose="02020603050405020304" pitchFamily="18" charset="0"/>
                <a:cs typeface="Times New Roman" panose="02020603050405020304" pitchFamily="18" charset="0"/>
              </a:rPr>
              <a:t>Мно­гие </a:t>
            </a:r>
            <a:r>
              <a:rPr lang="ru-RU" sz="3200" dirty="0">
                <a:latin typeface="Times New Roman" panose="02020603050405020304" pitchFamily="18" charset="0"/>
                <a:cs typeface="Times New Roman" panose="02020603050405020304" pitchFamily="18" charset="0"/>
              </a:rPr>
              <a:t>из них были убеждены в том, что их матери должны были что-то знать, так как признаки насилия были слишком очевидны. Более того, они были увере­ны в том, что матери, если бы только захотели и обратили на происходящее </a:t>
            </a:r>
            <a:r>
              <a:rPr lang="ru-RU" sz="3200" dirty="0" smtClean="0">
                <a:latin typeface="Times New Roman" panose="02020603050405020304" pitchFamily="18" charset="0"/>
                <a:cs typeface="Times New Roman" panose="02020603050405020304" pitchFamily="18" charset="0"/>
              </a:rPr>
              <a:t>в</a:t>
            </a:r>
            <a:r>
              <a:rPr lang="ru-RU" sz="3200" dirty="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семье </a:t>
            </a:r>
            <a:r>
              <a:rPr lang="ru-RU" sz="3200" dirty="0">
                <a:latin typeface="Times New Roman" panose="02020603050405020304" pitchFamily="18" charset="0"/>
                <a:cs typeface="Times New Roman" panose="02020603050405020304" pitchFamily="18" charset="0"/>
              </a:rPr>
              <a:t>чуть больше внимания, то, безусловно, знали бы об инцесте. Однако матерям по ряду причин было удобнее не обращать внимание на тревожные симптомы.</a:t>
            </a:r>
          </a:p>
        </p:txBody>
      </p:sp>
    </p:spTree>
    <p:extLst>
      <p:ext uri="{BB962C8B-B14F-4D97-AF65-F5344CB8AC3E}">
        <p14:creationId xmlns:p14="http://schemas.microsoft.com/office/powerpoint/2010/main" val="6655123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algn="ctr"/>
            <a:r>
              <a:rPr lang="ru-RU" sz="3200" b="1" dirty="0" smtClean="0">
                <a:latin typeface="Times New Roman" panose="02020603050405020304" pitchFamily="18" charset="0"/>
                <a:cs typeface="Times New Roman" panose="02020603050405020304" pitchFamily="18" charset="0"/>
              </a:rPr>
              <a:t>Пример</a:t>
            </a:r>
          </a:p>
          <a:p>
            <a:pPr algn="just"/>
            <a:r>
              <a:rPr lang="ru-RU" sz="2400" dirty="0" smtClean="0">
                <a:latin typeface="Times New Roman" panose="02020603050405020304" pitchFamily="18" charset="0"/>
                <a:cs typeface="Times New Roman" panose="02020603050405020304" pitchFamily="18" charset="0"/>
              </a:rPr>
              <a:t>З</a:t>
            </a:r>
            <a:r>
              <a:rPr lang="ru-RU" sz="2000" dirty="0" smtClean="0">
                <a:latin typeface="Times New Roman" panose="02020603050405020304" pitchFamily="18" charset="0"/>
                <a:cs typeface="Times New Roman" panose="02020603050405020304" pitchFamily="18" charset="0"/>
              </a:rPr>
              <a:t>а психологической консультацией в связи с трудностями в установлении отношений с мужчинами обратилась Марина П</a:t>
            </a:r>
            <a:r>
              <a:rPr lang="ru-RU" sz="2000" dirty="0">
                <a:latin typeface="Times New Roman" panose="02020603050405020304" pitchFamily="18" charset="0"/>
                <a:cs typeface="Times New Roman" panose="02020603050405020304" pitchFamily="18" charset="0"/>
              </a:rPr>
              <a:t>., 25 лет. До 7 </a:t>
            </a:r>
            <a:r>
              <a:rPr lang="ru-RU" sz="2000" dirty="0" smtClean="0">
                <a:latin typeface="Times New Roman" panose="02020603050405020304" pitchFamily="18" charset="0"/>
                <a:cs typeface="Times New Roman" panose="02020603050405020304" pitchFamily="18" charset="0"/>
              </a:rPr>
              <a:t>лет ее воспи­тывала бабушка</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В семье есть еще младшая сестра</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На третьей встрече Марина рассказала о том</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что в 12-летнем возрасте была изнасилована своим отцом</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При этом она не испытывает негативных чувств по отношению к отцу</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тогда как другие мужчины вызывают у нее отвращение</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Результа­том ранней </a:t>
            </a:r>
            <a:r>
              <a:rPr lang="ru-RU" sz="2000" dirty="0" err="1" smtClean="0">
                <a:latin typeface="Times New Roman" panose="02020603050405020304" pitchFamily="18" charset="0"/>
                <a:cs typeface="Times New Roman" panose="02020603050405020304" pitchFamily="18" charset="0"/>
              </a:rPr>
              <a:t>сексуализации</a:t>
            </a:r>
            <a:r>
              <a:rPr lang="ru-RU" sz="2000" dirty="0" smtClean="0">
                <a:latin typeface="Times New Roman" panose="02020603050405020304" pitchFamily="18" charset="0"/>
                <a:cs typeface="Times New Roman" panose="02020603050405020304" pitchFamily="18" charset="0"/>
              </a:rPr>
              <a:t> и травматического опыта</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помимо трудностей в отношениях с мужчинами</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явилась ее полнота</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носящая защитный харак­тер</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Отношения с мамой всегда были очень напряженными</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У девушки мно­го злости</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обиды по отношению к ней</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Марина обвиняет мать в том</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что она позволила произойти сексуальному насилию</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Она вспоминала</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что мать обзывала отца импотентом</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что может служить свидетельством нарушенных сексуальных отношений в супружеской подсистеме</a:t>
            </a:r>
            <a:r>
              <a:rPr lang="ru-RU" sz="2000" dirty="0">
                <a:latin typeface="Times New Roman" panose="02020603050405020304" pitchFamily="18" charset="0"/>
                <a:cs typeface="Times New Roman" panose="02020603050405020304" pitchFamily="18" charset="0"/>
              </a:rPr>
              <a:t>.</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310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ctr">
              <a:buNone/>
            </a:pPr>
            <a:r>
              <a:rPr lang="ru-RU" sz="4000" dirty="0" smtClean="0">
                <a:latin typeface="Times New Roman" panose="02020603050405020304" pitchFamily="18" charset="0"/>
                <a:cs typeface="Times New Roman" panose="02020603050405020304" pitchFamily="18" charset="0"/>
              </a:rPr>
              <a:t>Данный пример иллюстрирует, что инцест может возникать как результат дисфункции супружеской подсистемы, усугубленный фактом достаточно дли­тельного проживания девочки вне семьи и искажением отношения отца к ре­бенку как к родному.</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8526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ctr">
              <a:buNone/>
            </a:pPr>
            <a:endParaRPr lang="ru-RU" sz="4000" dirty="0" smtClean="0"/>
          </a:p>
          <a:p>
            <a:pPr marL="109728" indent="0" algn="ctr">
              <a:buNone/>
            </a:pPr>
            <a:endParaRPr lang="ru-RU" sz="4000" dirty="0"/>
          </a:p>
          <a:p>
            <a:pPr marL="109728" indent="0" algn="ctr">
              <a:buNone/>
            </a:pPr>
            <a:r>
              <a:rPr lang="ru-RU" sz="4000" dirty="0" smtClean="0"/>
              <a:t>Анализ </a:t>
            </a:r>
            <a:r>
              <a:rPr lang="ru-RU" sz="4000" dirty="0"/>
              <a:t>семейной ситуации жертв инцеста позволяет выделить следующие типы материнского поведения:</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5147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4000" dirty="0" smtClean="0"/>
              <a:t>1</a:t>
            </a:r>
            <a:r>
              <a:rPr lang="ru-RU" sz="4000" dirty="0"/>
              <a:t>. Мать действительно не знает об инцесте.</a:t>
            </a:r>
          </a:p>
          <a:p>
            <a:pPr marL="109728" indent="0" algn="just">
              <a:buNone/>
            </a:pPr>
            <a:r>
              <a:rPr lang="ru-RU" sz="4000" dirty="0"/>
              <a:t>2. Мать знает об инцесте, но ничего не предпринимает. Такой вариант ма­теринского поведения является наиболее деструктивным: ребенок чув­ствует себя преданным обоими родителями.</a:t>
            </a:r>
          </a:p>
        </p:txBody>
      </p:sp>
    </p:spTree>
    <p:extLst>
      <p:ext uri="{BB962C8B-B14F-4D97-AF65-F5344CB8AC3E}">
        <p14:creationId xmlns:p14="http://schemas.microsoft.com/office/powerpoint/2010/main" val="26589177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3200" dirty="0">
                <a:latin typeface="Times New Roman" panose="02020603050405020304" pitchFamily="18" charset="0"/>
                <a:cs typeface="Times New Roman" panose="02020603050405020304" pitchFamily="18" charset="0"/>
              </a:rPr>
              <a:t>3. Мать предпочитает не знать об инцесте. Такая мать выступает как клас­сический «молчаливый партнер» (со-</a:t>
            </a:r>
            <a:r>
              <a:rPr lang="ru-RU" sz="3200" dirty="0" err="1">
                <a:latin typeface="Times New Roman" panose="02020603050405020304" pitchFamily="18" charset="0"/>
                <a:cs typeface="Times New Roman" panose="02020603050405020304" pitchFamily="18" charset="0"/>
              </a:rPr>
              <a:t>инцестор</a:t>
            </a:r>
            <a:r>
              <a:rPr lang="ru-RU" sz="3200" dirty="0">
                <a:latin typeface="Times New Roman" panose="02020603050405020304" pitchFamily="18" charset="0"/>
                <a:cs typeface="Times New Roman" panose="02020603050405020304" pitchFamily="18" charset="0"/>
              </a:rPr>
              <a:t>), игнорирующий инцест и выбирающий избегающее поведение. Это может быть связано с неосо­знанным стремлением матери уйти отрешения существующих проблем, чаще всего касающихся супружеской подсистемы, и тем самым защи­тить себя от болезненных переживаний, чувства тревоги, неопределен­ности, растерянности, страха, беспомощности и т. д., связанных с необ­ходимостью их решения. </a:t>
            </a:r>
            <a:endParaRPr lang="ru-RU" sz="3200" dirty="0"/>
          </a:p>
        </p:txBody>
      </p:sp>
    </p:spTree>
    <p:extLst>
      <p:ext uri="{BB962C8B-B14F-4D97-AF65-F5344CB8AC3E}">
        <p14:creationId xmlns:p14="http://schemas.microsoft.com/office/powerpoint/2010/main" val="3432217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a:bodyPr>
          <a:lstStyle/>
          <a:p>
            <a:pPr algn="ctr"/>
            <a:endParaRPr lang="en-US" sz="4000" b="1" u="sng" dirty="0" smtClean="0">
              <a:latin typeface="Times New Roman" pitchFamily="18" charset="0"/>
              <a:cs typeface="Times New Roman" pitchFamily="18" charset="0"/>
            </a:endParaRPr>
          </a:p>
          <a:p>
            <a:pPr algn="ctr"/>
            <a:endParaRPr lang="en-US" sz="4000" b="1" u="sng" dirty="0">
              <a:latin typeface="Times New Roman" pitchFamily="18" charset="0"/>
              <a:cs typeface="Times New Roman" pitchFamily="18" charset="0"/>
            </a:endParaRPr>
          </a:p>
          <a:p>
            <a:pPr marL="109728" indent="0" algn="ctr">
              <a:buNone/>
            </a:pPr>
            <a:r>
              <a:rPr lang="ru-RU" sz="4400" b="1" dirty="0">
                <a:latin typeface="Times New Roman" panose="02020603050405020304" pitchFamily="18" charset="0"/>
                <a:cs typeface="Times New Roman" panose="02020603050405020304" pitchFamily="18" charset="0"/>
              </a:rPr>
              <a:t>В каждом ненормативном семейном кризисе можно выделить следующие взаимосвязанные компоненты:</a:t>
            </a:r>
            <a:endParaRPr lang="ru-RU" sz="4400" b="1" i="1" dirty="0">
              <a:latin typeface="Times New Roman" pitchFamily="18" charset="0"/>
              <a:cs typeface="Times New Roman" pitchFamily="18" charset="0"/>
            </a:endParaRPr>
          </a:p>
        </p:txBody>
      </p:sp>
    </p:spTree>
    <p:extLst>
      <p:ext uri="{BB962C8B-B14F-4D97-AF65-F5344CB8AC3E}">
        <p14:creationId xmlns:p14="http://schemas.microsoft.com/office/powerpoint/2010/main" val="4804480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4000" dirty="0" smtClean="0">
                <a:latin typeface="Times New Roman" panose="02020603050405020304" pitchFamily="18" charset="0"/>
                <a:cs typeface="Times New Roman" panose="02020603050405020304" pitchFamily="18" charset="0"/>
              </a:rPr>
              <a:t>Психологическими </a:t>
            </a:r>
            <a:r>
              <a:rPr lang="ru-RU" sz="4000" dirty="0">
                <a:latin typeface="Times New Roman" panose="02020603050405020304" pitchFamily="18" charset="0"/>
                <a:cs typeface="Times New Roman" panose="02020603050405020304" pitchFamily="18" charset="0"/>
              </a:rPr>
              <a:t>особенностями таких женщин являются: пассивность, низкая самооценка, зависимость, ин­фантильность, потребность удержать мужа и любым способом сохранить семью. Это приводит к возникновению защитного отрицания, которое может лишь </a:t>
            </a:r>
            <a:r>
              <a:rPr lang="ru-RU" sz="4000" dirty="0" smtClean="0">
                <a:latin typeface="Times New Roman" panose="02020603050405020304" pitchFamily="18" charset="0"/>
                <a:cs typeface="Times New Roman" panose="02020603050405020304" pitchFamily="18" charset="0"/>
              </a:rPr>
              <a:t>усугубить ситуацию</a:t>
            </a:r>
            <a:r>
              <a:rPr lang="ru-RU" sz="4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858500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4000" dirty="0"/>
              <a:t>В связи с особенностями своей личной и семейной истории многие матери, сами бывшие жертвами инцеста, следуя семейному сценарию, могут </a:t>
            </a:r>
            <a:r>
              <a:rPr lang="ru-RU"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неосо­знанно провоцировать или поддерживать </a:t>
            </a:r>
            <a:r>
              <a:rPr lang="ru-RU" sz="4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инцестуозное</a:t>
            </a:r>
            <a:r>
              <a:rPr lang="ru-RU"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поведение своего мужа.</a:t>
            </a:r>
            <a:r>
              <a:rPr lang="ru-RU" sz="4000" dirty="0"/>
              <a:t> </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3893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dirty="0">
                <a:latin typeface="Times New Roman" panose="02020603050405020304" pitchFamily="18" charset="0"/>
                <a:cs typeface="Times New Roman" panose="02020603050405020304" pitchFamily="18" charset="0"/>
              </a:rPr>
              <a:t>Существует и другая точка зрения, согласно которой жена «передает» свои супружеские функции дочери, перекладывая на последнюю ответственность за сохранение семьи. Такая ситуация, как правило, возникает в семьях с </a:t>
            </a:r>
            <a:r>
              <a:rPr lang="ru-RU" dirty="0" err="1">
                <a:latin typeface="Times New Roman" panose="02020603050405020304" pitchFamily="18" charset="0"/>
                <a:cs typeface="Times New Roman" panose="02020603050405020304" pitchFamily="18" charset="0"/>
              </a:rPr>
              <a:t>дис­функциональными</a:t>
            </a:r>
            <a:r>
              <a:rPr lang="ru-RU" dirty="0">
                <a:latin typeface="Times New Roman" panose="02020603050405020304" pitchFamily="18" charset="0"/>
                <a:cs typeface="Times New Roman" panose="02020603050405020304" pitchFamily="18" charset="0"/>
              </a:rPr>
              <a:t> супружескими отношениями и </a:t>
            </a:r>
            <a:r>
              <a:rPr lang="ru-RU" b="1" dirty="0">
                <a:latin typeface="Times New Roman" panose="02020603050405020304" pitchFamily="18" charset="0"/>
                <a:cs typeface="Times New Roman" panose="02020603050405020304" pitchFamily="18" charset="0"/>
              </a:rPr>
              <a:t>невозможностью женщи­ны </a:t>
            </a:r>
            <a:r>
              <a:rPr lang="ru-RU" dirty="0">
                <a:latin typeface="Times New Roman" panose="02020603050405020304" pitchFamily="18" charset="0"/>
                <a:cs typeface="Times New Roman" panose="02020603050405020304" pitchFamily="18" charset="0"/>
              </a:rPr>
              <a:t>в силу ряда причин (материальная зависимость, многодетность, страх пе­ред агрессивным, </a:t>
            </a:r>
            <a:r>
              <a:rPr lang="ru-RU" dirty="0" err="1">
                <a:latin typeface="Times New Roman" panose="02020603050405020304" pitchFamily="18" charset="0"/>
                <a:cs typeface="Times New Roman" panose="02020603050405020304" pitchFamily="18" charset="0"/>
              </a:rPr>
              <a:t>социопатичным</a:t>
            </a:r>
            <a:r>
              <a:rPr lang="ru-RU" dirty="0">
                <a:latin typeface="Times New Roman" panose="02020603050405020304" pitchFamily="18" charset="0"/>
                <a:cs typeface="Times New Roman" panose="02020603050405020304" pitchFamily="18" charset="0"/>
              </a:rPr>
              <a:t> мужем, личностная незрелость, зависимость и др.) прекратить тягостные отношения с мужем.</a:t>
            </a:r>
          </a:p>
        </p:txBody>
      </p:sp>
    </p:spTree>
    <p:extLst>
      <p:ext uri="{BB962C8B-B14F-4D97-AF65-F5344CB8AC3E}">
        <p14:creationId xmlns:p14="http://schemas.microsoft.com/office/powerpoint/2010/main" val="35787937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4400" dirty="0">
                <a:latin typeface="Times New Roman" panose="02020603050405020304" pitchFamily="18" charset="0"/>
                <a:cs typeface="Times New Roman" panose="02020603050405020304" pitchFamily="18" charset="0"/>
              </a:rPr>
              <a:t>В обеих ситуациях ребенок оказывается жертвой и лишен возможности быть защищенным матерью, так как последняя на бессознательном уровне поддер­живает </a:t>
            </a:r>
            <a:r>
              <a:rPr lang="ru-RU" sz="4400" dirty="0" err="1">
                <a:latin typeface="Times New Roman" panose="02020603050405020304" pitchFamily="18" charset="0"/>
                <a:cs typeface="Times New Roman" panose="02020603050405020304" pitchFamily="18" charset="0"/>
              </a:rPr>
              <a:t>инцестуозное</a:t>
            </a:r>
            <a:r>
              <a:rPr lang="ru-RU" sz="4400" dirty="0">
                <a:latin typeface="Times New Roman" panose="02020603050405020304" pitchFamily="18" charset="0"/>
                <a:cs typeface="Times New Roman" panose="02020603050405020304" pitchFamily="18" charset="0"/>
              </a:rPr>
              <a:t> поведение мужа.</a:t>
            </a:r>
          </a:p>
        </p:txBody>
      </p:sp>
    </p:spTree>
    <p:extLst>
      <p:ext uri="{BB962C8B-B14F-4D97-AF65-F5344CB8AC3E}">
        <p14:creationId xmlns:p14="http://schemas.microsoft.com/office/powerpoint/2010/main" val="27068798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3400" dirty="0">
                <a:latin typeface="Times New Roman" panose="02020603050405020304" pitchFamily="18" charset="0"/>
                <a:cs typeface="Times New Roman" panose="02020603050405020304" pitchFamily="18" charset="0"/>
              </a:rPr>
              <a:t>Клинические исследования подтверждают, что сексуальный климат в </a:t>
            </a:r>
            <a:r>
              <a:rPr lang="ru-RU" sz="3400" dirty="0" err="1">
                <a:latin typeface="Times New Roman" panose="02020603050405020304" pitchFamily="18" charset="0"/>
                <a:cs typeface="Times New Roman" panose="02020603050405020304" pitchFamily="18" charset="0"/>
              </a:rPr>
              <a:t>ин­цестных</a:t>
            </a:r>
            <a:r>
              <a:rPr lang="ru-RU" sz="3400" dirty="0">
                <a:latin typeface="Times New Roman" panose="02020603050405020304" pitchFamily="18" charset="0"/>
                <a:cs typeface="Times New Roman" panose="02020603050405020304" pitchFamily="18" charset="0"/>
              </a:rPr>
              <a:t> семьях либо </a:t>
            </a:r>
            <a:r>
              <a:rPr lang="ru-RU" sz="3400" b="1" dirty="0">
                <a:latin typeface="Times New Roman" panose="02020603050405020304" pitchFamily="18" charset="0"/>
                <a:cs typeface="Times New Roman" panose="02020603050405020304" pitchFamily="18" charset="0"/>
              </a:rPr>
              <a:t>слишком репрессивен, </a:t>
            </a:r>
            <a:r>
              <a:rPr lang="ru-RU" sz="3400" dirty="0">
                <a:latin typeface="Times New Roman" panose="02020603050405020304" pitchFamily="18" charset="0"/>
                <a:cs typeface="Times New Roman" panose="02020603050405020304" pitchFamily="18" charset="0"/>
              </a:rPr>
              <a:t>либо характеризуется интенсив­ной эротической стимуляцией. Дети часто видят порнографические материа­лы, слышат непристойные выражения, застают своих родителей во время сексуальных </a:t>
            </a:r>
            <a:r>
              <a:rPr lang="ru-RU" sz="3400" dirty="0" smtClean="0">
                <a:latin typeface="Times New Roman" panose="02020603050405020304" pitchFamily="18" charset="0"/>
                <a:cs typeface="Times New Roman" panose="02020603050405020304" pitchFamily="18" charset="0"/>
              </a:rPr>
              <a:t>актов. </a:t>
            </a:r>
            <a:r>
              <a:rPr lang="ru-RU" sz="3400" dirty="0">
                <a:latin typeface="Times New Roman" panose="02020603050405020304" pitchFamily="18" charset="0"/>
                <a:cs typeface="Times New Roman" panose="02020603050405020304" pitchFamily="18" charset="0"/>
              </a:rPr>
              <a:t>В свою очередь, существуют исследова­ния, отмечающие пуританские взгляды и репрессивное поведение родителей</a:t>
            </a:r>
          </a:p>
        </p:txBody>
      </p:sp>
    </p:spTree>
    <p:extLst>
      <p:ext uri="{BB962C8B-B14F-4D97-AF65-F5344CB8AC3E}">
        <p14:creationId xmlns:p14="http://schemas.microsoft.com/office/powerpoint/2010/main" val="362732490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endParaRPr lang="ru-RU" sz="4000" b="1" dirty="0" smtClean="0">
              <a:latin typeface="Times New Roman" panose="02020603050405020304" pitchFamily="18" charset="0"/>
              <a:cs typeface="Times New Roman" panose="02020603050405020304" pitchFamily="18" charset="0"/>
            </a:endParaRPr>
          </a:p>
          <a:p>
            <a:pPr marL="109728" indent="0" algn="just">
              <a:buNone/>
            </a:pPr>
            <a:endParaRPr lang="ru-RU" sz="4000" b="1" dirty="0">
              <a:latin typeface="Times New Roman" panose="02020603050405020304" pitchFamily="18" charset="0"/>
              <a:cs typeface="Times New Roman" panose="02020603050405020304" pitchFamily="18" charset="0"/>
            </a:endParaRPr>
          </a:p>
          <a:p>
            <a:pPr marL="109728" indent="0" algn="ctr">
              <a:buNone/>
            </a:pPr>
            <a:r>
              <a:rPr lang="ru-RU" sz="4000" b="1" dirty="0" smtClean="0">
                <a:latin typeface="Times New Roman" panose="02020603050405020304" pitchFamily="18" charset="0"/>
                <a:cs typeface="Times New Roman" panose="02020603050405020304" pitchFamily="18" charset="0"/>
              </a:rPr>
              <a:t>Инцест </a:t>
            </a:r>
            <a:r>
              <a:rPr lang="ru-RU" sz="4000" b="1" dirty="0">
                <a:latin typeface="Times New Roman" panose="02020603050405020304" pitchFamily="18" charset="0"/>
                <a:cs typeface="Times New Roman" panose="02020603050405020304" pitchFamily="18" charset="0"/>
              </a:rPr>
              <a:t>выполняет следующие функции:</a:t>
            </a:r>
          </a:p>
        </p:txBody>
      </p:sp>
    </p:spTree>
    <p:extLst>
      <p:ext uri="{BB962C8B-B14F-4D97-AF65-F5344CB8AC3E}">
        <p14:creationId xmlns:p14="http://schemas.microsoft.com/office/powerpoint/2010/main" val="16114809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3000" dirty="0" smtClean="0">
                <a:latin typeface="Times New Roman" panose="02020603050405020304" pitchFamily="18" charset="0"/>
                <a:cs typeface="Times New Roman" panose="02020603050405020304" pitchFamily="18" charset="0"/>
              </a:rPr>
              <a:t>1</a:t>
            </a:r>
            <a:r>
              <a:rPr lang="ru-RU" sz="3000" dirty="0">
                <a:latin typeface="Times New Roman" panose="02020603050405020304" pitchFamily="18" charset="0"/>
                <a:cs typeface="Times New Roman" panose="02020603050405020304" pitchFamily="18" charset="0"/>
              </a:rPr>
              <a:t>. Гомеостатическая. </a:t>
            </a:r>
            <a:r>
              <a:rPr lang="ru-RU" sz="3000" dirty="0" err="1">
                <a:latin typeface="Times New Roman" panose="02020603050405020304" pitchFamily="18" charset="0"/>
                <a:cs typeface="Times New Roman" panose="02020603050405020304" pitchFamily="18" charset="0"/>
              </a:rPr>
              <a:t>Инцестное</a:t>
            </a:r>
            <a:r>
              <a:rPr lang="ru-RU" sz="3000" dirty="0">
                <a:latin typeface="Times New Roman" panose="02020603050405020304" pitchFamily="18" charset="0"/>
                <a:cs typeface="Times New Roman" panose="02020603050405020304" pitchFamily="18" charset="0"/>
              </a:rPr>
              <a:t> поведение позволяет снизить напряжение и сохранить семью путем удовлетворения всех потребностей внутри семьи, включая потребность в сексуальных контактах. За фактом инцеста, как прави­ло, скрывается полное или частичное разрушение супружеской подсистемы, сопровождающееся дефицитом сексуальных отношений между партнерами в браке. Между такими партнерами обычно имеется молчаливое соглашение сохранять брак независимо от обстоятельств.</a:t>
            </a:r>
          </a:p>
        </p:txBody>
      </p:sp>
    </p:spTree>
    <p:extLst>
      <p:ext uri="{BB962C8B-B14F-4D97-AF65-F5344CB8AC3E}">
        <p14:creationId xmlns:p14="http://schemas.microsoft.com/office/powerpoint/2010/main" val="8826252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dirty="0"/>
              <a:t>2. </a:t>
            </a:r>
            <a:r>
              <a:rPr lang="ru-RU" i="1" dirty="0"/>
              <a:t>Контролирующая. </a:t>
            </a:r>
            <a:r>
              <a:rPr lang="ru-RU" dirty="0"/>
              <a:t>Инцест символизирует полное доминирование одного участника над другим (как правило, доминирование взрослого над ребенком), полный контроль над всеми сферами его жизни. Даже если не используется физическое насилие, часто взрослые угрожают ребенку, находящемуся в зави­симой позиции от родителя. Иногда это могут быть гомосексуальные взаимо­отношения. Инцест может продолжаться много лет, с несколькими детьми в одной семье, одновременно или поочередно. Это характерно для семей с очень жесткими внешними границами и внутрисемейным слиянием.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90128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3000" dirty="0">
                <a:latin typeface="Times New Roman" panose="02020603050405020304" pitchFamily="18" charset="0"/>
                <a:cs typeface="Times New Roman" panose="02020603050405020304" pitchFamily="18" charset="0"/>
              </a:rPr>
              <a:t>Помимо инцеста первого рода, выделяют также </a:t>
            </a:r>
            <a:r>
              <a:rPr lang="ru-RU" sz="3000" b="1" dirty="0">
                <a:latin typeface="Times New Roman" panose="02020603050405020304" pitchFamily="18" charset="0"/>
                <a:cs typeface="Times New Roman" panose="02020603050405020304" pitchFamily="18" charset="0"/>
              </a:rPr>
              <a:t>психологический, или симво­лический (скрытый), инцест, </a:t>
            </a:r>
            <a:r>
              <a:rPr lang="ru-RU" sz="3000" dirty="0">
                <a:latin typeface="Times New Roman" panose="02020603050405020304" pitchFamily="18" charset="0"/>
                <a:cs typeface="Times New Roman" panose="02020603050405020304" pitchFamily="18" charset="0"/>
              </a:rPr>
              <a:t>не предполагающий сексуальных отношений меж­ду его участниками. При символических </a:t>
            </a:r>
            <a:r>
              <a:rPr lang="ru-RU" sz="3000" dirty="0" err="1">
                <a:latin typeface="Times New Roman" panose="02020603050405020304" pitchFamily="18" charset="0"/>
                <a:cs typeface="Times New Roman" panose="02020603050405020304" pitchFamily="18" charset="0"/>
              </a:rPr>
              <a:t>инцестных</a:t>
            </a:r>
            <a:r>
              <a:rPr lang="ru-RU" sz="3000" dirty="0">
                <a:latin typeface="Times New Roman" panose="02020603050405020304" pitchFamily="18" charset="0"/>
                <a:cs typeface="Times New Roman" panose="02020603050405020304" pitchFamily="18" charset="0"/>
              </a:rPr>
              <a:t> отношениях в семье ребе­нок может выступать как суррогат супруга или супруги. </a:t>
            </a:r>
            <a:r>
              <a:rPr lang="ru-RU" sz="3000" dirty="0" err="1">
                <a:latin typeface="Times New Roman" panose="02020603050405020304" pitchFamily="18" charset="0"/>
                <a:cs typeface="Times New Roman" panose="02020603050405020304" pitchFamily="18" charset="0"/>
              </a:rPr>
              <a:t>Квазисупружество</a:t>
            </a:r>
            <a:r>
              <a:rPr lang="ru-RU" sz="3000" dirty="0">
                <a:latin typeface="Times New Roman" panose="02020603050405020304" pitchFamily="18" charset="0"/>
                <a:cs typeface="Times New Roman" panose="02020603050405020304" pitchFamily="18" charset="0"/>
              </a:rPr>
              <a:t> находит выражение в том, что родитель начинает делиться с ребенком инфор­мацией глубоко личного или даже сексуального характера, делает сына (дочь) ответственным за собственные проблемы.</a:t>
            </a:r>
          </a:p>
        </p:txBody>
      </p:sp>
    </p:spTree>
    <p:extLst>
      <p:ext uri="{BB962C8B-B14F-4D97-AF65-F5344CB8AC3E}">
        <p14:creationId xmlns:p14="http://schemas.microsoft.com/office/powerpoint/2010/main" val="32287309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4000" dirty="0">
                <a:latin typeface="Times New Roman" panose="02020603050405020304" pitchFamily="18" charset="0"/>
                <a:cs typeface="Times New Roman" panose="02020603050405020304" pitchFamily="18" charset="0"/>
              </a:rPr>
              <a:t>При этом у ребенка возникают ам­бивалентные чувства и переживания: с одной стороны, гордость за оказывае­мое доверие, а с другой — отчаяние из-за невозможности нести ответствен­ность, не соответствующую возрасту и статусу. Это приводит к ролевому дисбалансу в семье.</a:t>
            </a:r>
          </a:p>
        </p:txBody>
      </p:sp>
    </p:spTree>
    <p:extLst>
      <p:ext uri="{BB962C8B-B14F-4D97-AF65-F5344CB8AC3E}">
        <p14:creationId xmlns:p14="http://schemas.microsoft.com/office/powerpoint/2010/main" val="86128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a:bodyPr>
          <a:lstStyle/>
          <a:p>
            <a:pPr marL="109728" lvl="0" indent="0" algn="just">
              <a:buNone/>
            </a:pPr>
            <a:r>
              <a:rPr lang="ru-RU" sz="3200" b="1" dirty="0" smtClean="0">
                <a:latin typeface="Times New Roman" pitchFamily="18" charset="0"/>
                <a:cs typeface="Times New Roman" pitchFamily="18" charset="0"/>
              </a:rPr>
              <a:t>1</a:t>
            </a:r>
            <a:r>
              <a:rPr lang="ru-RU" sz="3200" b="1" dirty="0">
                <a:latin typeface="Times New Roman" pitchFamily="18" charset="0"/>
                <a:cs typeface="Times New Roman" pitchFamily="18" charset="0"/>
              </a:rPr>
              <a:t>. Кризисное событие.</a:t>
            </a:r>
          </a:p>
          <a:p>
            <a:pPr marL="109728" lvl="0" indent="0" algn="just">
              <a:buNone/>
            </a:pPr>
            <a:r>
              <a:rPr lang="ru-RU" sz="3200" b="1" dirty="0">
                <a:latin typeface="Times New Roman" pitchFamily="18" charset="0"/>
                <a:cs typeface="Times New Roman" pitchFamily="18" charset="0"/>
              </a:rPr>
              <a:t>2. Восприятие и понимание членами семьи происходящего.</a:t>
            </a:r>
          </a:p>
          <a:p>
            <a:pPr marL="109728" lvl="0" indent="0" algn="just">
              <a:buNone/>
            </a:pPr>
            <a:r>
              <a:rPr lang="ru-RU" sz="3200" b="1" dirty="0">
                <a:latin typeface="Times New Roman" pitchFamily="18" charset="0"/>
                <a:cs typeface="Times New Roman" pitchFamily="18" charset="0"/>
              </a:rPr>
              <a:t>3. Отношение членов семьи к данному событию и особенности его пере­живания ими.</a:t>
            </a:r>
          </a:p>
          <a:p>
            <a:pPr marL="109728" lvl="0" indent="0" algn="just">
              <a:buNone/>
            </a:pPr>
            <a:r>
              <a:rPr lang="ru-RU" sz="3200" b="1" dirty="0">
                <a:latin typeface="Times New Roman" pitchFamily="18" charset="0"/>
                <a:cs typeface="Times New Roman" pitchFamily="18" charset="0"/>
              </a:rPr>
              <a:t>4. Изменения в семейной системе.</a:t>
            </a:r>
          </a:p>
          <a:p>
            <a:pPr marL="109728" lvl="0" indent="0" algn="just">
              <a:buNone/>
            </a:pPr>
            <a:r>
              <a:rPr lang="ru-RU" sz="3200" b="1" dirty="0">
                <a:latin typeface="Times New Roman" pitchFamily="18" charset="0"/>
                <a:cs typeface="Times New Roman" pitchFamily="18" charset="0"/>
              </a:rPr>
              <a:t>5. Возможные индивидуальные и общесемейные способы выхода из кризиса.</a:t>
            </a:r>
            <a:endParaRPr lang="ru-RU" sz="3200" dirty="0" smtClean="0">
              <a:latin typeface="Times New Roman" pitchFamily="18" charset="0"/>
              <a:cs typeface="Times New Roman"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endParaRPr lang="ru-RU" sz="4800" b="1" dirty="0" smtClean="0">
              <a:latin typeface="Times New Roman" panose="02020603050405020304" pitchFamily="18" charset="0"/>
              <a:cs typeface="Times New Roman" panose="02020603050405020304" pitchFamily="18" charset="0"/>
            </a:endParaRPr>
          </a:p>
          <a:p>
            <a:pPr marL="109728" indent="0" algn="just">
              <a:buNone/>
            </a:pPr>
            <a:endParaRPr lang="ru-RU" sz="4800" b="1" dirty="0">
              <a:latin typeface="Times New Roman" panose="02020603050405020304" pitchFamily="18" charset="0"/>
              <a:cs typeface="Times New Roman" panose="02020603050405020304" pitchFamily="18" charset="0"/>
            </a:endParaRPr>
          </a:p>
          <a:p>
            <a:pPr marL="109728" indent="0" algn="ctr">
              <a:buNone/>
            </a:pPr>
            <a:r>
              <a:rPr lang="ru-RU" sz="4800" b="1" dirty="0" smtClean="0">
                <a:latin typeface="Times New Roman" panose="02020603050405020304" pitchFamily="18" charset="0"/>
                <a:cs typeface="Times New Roman" panose="02020603050405020304" pitchFamily="18" charset="0"/>
              </a:rPr>
              <a:t>В </a:t>
            </a:r>
            <a:r>
              <a:rPr lang="ru-RU" sz="4800" b="1" dirty="0">
                <a:latin typeface="Times New Roman" panose="02020603050405020304" pitchFamily="18" charset="0"/>
                <a:cs typeface="Times New Roman" panose="02020603050405020304" pitchFamily="18" charset="0"/>
              </a:rPr>
              <a:t>случае символического инцеста поведение ребенка характеризуется сле­дующими признаками:</a:t>
            </a:r>
          </a:p>
        </p:txBody>
      </p:sp>
    </p:spTree>
    <p:extLst>
      <p:ext uri="{BB962C8B-B14F-4D97-AF65-F5344CB8AC3E}">
        <p14:creationId xmlns:p14="http://schemas.microsoft.com/office/powerpoint/2010/main" val="28945181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3600" dirty="0" smtClean="0">
                <a:latin typeface="Times New Roman" panose="02020603050405020304" pitchFamily="18" charset="0"/>
                <a:cs typeface="Times New Roman" panose="02020603050405020304" pitchFamily="18" charset="0"/>
              </a:rPr>
              <a:t>амбивалентные </a:t>
            </a:r>
            <a:r>
              <a:rPr lang="ru-RU" sz="3600" dirty="0">
                <a:latin typeface="Times New Roman" panose="02020603050405020304" pitchFamily="18" charset="0"/>
                <a:cs typeface="Times New Roman" panose="02020603050405020304" pitchFamily="18" charset="0"/>
              </a:rPr>
              <a:t>чувства любви и ненависти в адрес родителя: с одной сто­роны, ребенок чувствует себя в особом, привилегированном положении, а с другой — постоянно ощущает неуверенность в связи с невозможнос­тью соответствовать ожиданиям. У него может появляться чувство ярос­ти, злости, отчаяния, когда он ощущает неадекватность адресованных ему посланий;</a:t>
            </a:r>
          </a:p>
        </p:txBody>
      </p:sp>
    </p:spTree>
    <p:extLst>
      <p:ext uri="{BB962C8B-B14F-4D97-AF65-F5344CB8AC3E}">
        <p14:creationId xmlns:p14="http://schemas.microsoft.com/office/powerpoint/2010/main" val="203568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endParaRPr lang="ru-RU" sz="3600" dirty="0" smtClean="0">
              <a:latin typeface="Times New Roman" panose="02020603050405020304" pitchFamily="18" charset="0"/>
              <a:cs typeface="Times New Roman" panose="02020603050405020304" pitchFamily="18" charset="0"/>
            </a:endParaRPr>
          </a:p>
          <a:p>
            <a:pPr marL="109728" indent="0" algn="just">
              <a:buNone/>
            </a:pPr>
            <a:endParaRPr lang="ru-RU" sz="3600" dirty="0">
              <a:latin typeface="Times New Roman" panose="02020603050405020304" pitchFamily="18" charset="0"/>
              <a:cs typeface="Times New Roman" panose="02020603050405020304" pitchFamily="18" charset="0"/>
            </a:endParaRPr>
          </a:p>
          <a:p>
            <a:pPr marL="109728" indent="0" algn="just">
              <a:buNone/>
            </a:pPr>
            <a:endParaRPr lang="ru-RU" sz="3600" dirty="0" smtClean="0">
              <a:latin typeface="Times New Roman" panose="02020603050405020304" pitchFamily="18" charset="0"/>
              <a:cs typeface="Times New Roman" panose="02020603050405020304" pitchFamily="18" charset="0"/>
            </a:endParaRPr>
          </a:p>
          <a:p>
            <a:pPr marL="109728" indent="0" algn="just">
              <a:buNone/>
            </a:pPr>
            <a:r>
              <a:rPr lang="ru-RU" sz="3600" dirty="0" smtClean="0">
                <a:latin typeface="Times New Roman" panose="02020603050405020304" pitchFamily="18" charset="0"/>
                <a:cs typeface="Times New Roman" panose="02020603050405020304" pitchFamily="18" charset="0"/>
              </a:rPr>
              <a:t>чувство </a:t>
            </a:r>
            <a:r>
              <a:rPr lang="ru-RU" sz="3600" dirty="0">
                <a:latin typeface="Times New Roman" panose="02020603050405020304" pitchFamily="18" charset="0"/>
                <a:cs typeface="Times New Roman" panose="02020603050405020304" pitchFamily="18" charset="0"/>
              </a:rPr>
              <a:t>вины, неспособность определить собственные потребности и ожидания, что вызывает трудности в самоидентификации;</a:t>
            </a:r>
          </a:p>
        </p:txBody>
      </p:sp>
    </p:spTree>
    <p:extLst>
      <p:ext uri="{BB962C8B-B14F-4D97-AF65-F5344CB8AC3E}">
        <p14:creationId xmlns:p14="http://schemas.microsoft.com/office/powerpoint/2010/main" val="40145781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endParaRPr lang="ru-RU" sz="3600" dirty="0" smtClean="0">
              <a:latin typeface="Times New Roman" panose="02020603050405020304" pitchFamily="18" charset="0"/>
              <a:cs typeface="Times New Roman" panose="02020603050405020304" pitchFamily="18" charset="0"/>
            </a:endParaRPr>
          </a:p>
          <a:p>
            <a:pPr marL="109728" indent="0" algn="just">
              <a:buNone/>
            </a:pPr>
            <a:endParaRPr lang="ru-RU" sz="3600" dirty="0">
              <a:latin typeface="Times New Roman" panose="02020603050405020304" pitchFamily="18" charset="0"/>
              <a:cs typeface="Times New Roman" panose="02020603050405020304" pitchFamily="18" charset="0"/>
            </a:endParaRPr>
          </a:p>
          <a:p>
            <a:pPr marL="109728" indent="0" algn="just">
              <a:buNone/>
            </a:pPr>
            <a:endParaRPr lang="ru-RU" sz="3600" dirty="0" smtClean="0">
              <a:latin typeface="Times New Roman" panose="02020603050405020304" pitchFamily="18" charset="0"/>
              <a:cs typeface="Times New Roman" panose="02020603050405020304" pitchFamily="18" charset="0"/>
            </a:endParaRPr>
          </a:p>
          <a:p>
            <a:pPr marL="109728" indent="0" algn="just">
              <a:buNone/>
            </a:pPr>
            <a:r>
              <a:rPr lang="ru-RU" sz="3600" dirty="0">
                <a:latin typeface="Times New Roman" panose="02020603050405020304" pitchFamily="18" charset="0"/>
                <a:cs typeface="Times New Roman" panose="02020603050405020304" pitchFamily="18" charset="0"/>
              </a:rPr>
              <a:t>хроническое чувство неадекватности, недостаточной значимости, неса­мостоятельности;</a:t>
            </a:r>
          </a:p>
        </p:txBody>
      </p:sp>
    </p:spTree>
    <p:extLst>
      <p:ext uri="{BB962C8B-B14F-4D97-AF65-F5344CB8AC3E}">
        <p14:creationId xmlns:p14="http://schemas.microsoft.com/office/powerpoint/2010/main" val="31073024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3400" dirty="0" smtClean="0">
                <a:latin typeface="Times New Roman" panose="02020603050405020304" pitchFamily="18" charset="0"/>
                <a:cs typeface="Times New Roman" panose="02020603050405020304" pitchFamily="18" charset="0"/>
              </a:rPr>
              <a:t>стремление </a:t>
            </a:r>
            <a:r>
              <a:rPr lang="ru-RU" sz="3400" dirty="0">
                <a:latin typeface="Times New Roman" panose="02020603050405020304" pitchFamily="18" charset="0"/>
                <a:cs typeface="Times New Roman" panose="02020603050405020304" pitchFamily="18" charset="0"/>
              </a:rPr>
              <a:t>устанавливать поверхностные и кратковременные отноше­ния с большим числом лиц. Становясь взрослыми, такие люди впослед­ствии испытывают трудности в создании глубоких, основанных на вза­имности, отношений, легко вступают в поверхностные контакты и, не получая удовлетворения, легко их прерывают, что способствует разви­тию </a:t>
            </a:r>
            <a:r>
              <a:rPr lang="ru-RU" sz="3400" dirty="0" err="1">
                <a:latin typeface="Times New Roman" panose="02020603050405020304" pitchFamily="18" charset="0"/>
                <a:cs typeface="Times New Roman" panose="02020603050405020304" pitchFamily="18" charset="0"/>
              </a:rPr>
              <a:t>аддикций</a:t>
            </a:r>
            <a:r>
              <a:rPr lang="ru-RU" sz="3400" dirty="0">
                <a:latin typeface="Times New Roman" panose="02020603050405020304" pitchFamily="18" charset="0"/>
                <a:cs typeface="Times New Roman" panose="02020603050405020304" pitchFamily="18" charset="0"/>
              </a:rPr>
              <a:t>, сексуальных дисфункций, </a:t>
            </a:r>
            <a:r>
              <a:rPr lang="ru-RU" sz="3400" dirty="0" err="1">
                <a:latin typeface="Times New Roman" panose="02020603050405020304" pitchFamily="18" charset="0"/>
                <a:cs typeface="Times New Roman" panose="02020603050405020304" pitchFamily="18" charset="0"/>
              </a:rPr>
              <a:t>компульсивности</a:t>
            </a:r>
            <a:r>
              <a:rPr lang="ru-RU" sz="3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411219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3600" dirty="0"/>
              <a:t>Характерен постоянный поиск «совершенно­го» партнера, желание установления уникальных отношений, основан­ных на взаимной любви. После прекращения очередных отношений, как правило, возникает чувство вины, сожаления, угрызения совести и не­довольство собой.</a:t>
            </a:r>
            <a:r>
              <a:rPr lang="ru-RU" sz="3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484503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3400" dirty="0">
                <a:latin typeface="Times New Roman" panose="02020603050405020304" pitchFamily="18" charset="0"/>
                <a:cs typeface="Times New Roman" panose="02020603050405020304" pitchFamily="18" charset="0"/>
              </a:rPr>
              <a:t>Инцест не типичен для хорошо функционирующих семей с прямыми и ясными внутрисемейными посланиями. С большей вероятностью он может воз­никать в семьях, для которых характерны нарушения сплоченности </a:t>
            </a:r>
            <a:r>
              <a:rPr lang="ru-RU" sz="3400" b="1" u="sng" dirty="0">
                <a:latin typeface="Times New Roman" panose="02020603050405020304" pitchFamily="18" charset="0"/>
                <a:cs typeface="Times New Roman" panose="02020603050405020304" pitchFamily="18" charset="0"/>
              </a:rPr>
              <a:t>(</a:t>
            </a:r>
            <a:r>
              <a:rPr lang="ru-RU" sz="3400" b="1" u="sng" dirty="0" err="1">
                <a:latin typeface="Times New Roman" panose="02020603050405020304" pitchFamily="18" charset="0"/>
                <a:cs typeface="Times New Roman" panose="02020603050405020304" pitchFamily="18" charset="0"/>
              </a:rPr>
              <a:t>сверхблиз­кие</a:t>
            </a:r>
            <a:r>
              <a:rPr lang="ru-RU" sz="3400" b="1" u="sng" dirty="0">
                <a:latin typeface="Times New Roman" panose="02020603050405020304" pitchFamily="18" charset="0"/>
                <a:cs typeface="Times New Roman" panose="02020603050405020304" pitchFamily="18" charset="0"/>
              </a:rPr>
              <a:t> отношения или эмоциональная изоляция), </a:t>
            </a:r>
            <a:r>
              <a:rPr lang="ru-RU" sz="3400" dirty="0">
                <a:latin typeface="Times New Roman" panose="02020603050405020304" pitchFamily="18" charset="0"/>
                <a:cs typeface="Times New Roman" panose="02020603050405020304" pitchFamily="18" charset="0"/>
              </a:rPr>
              <a:t>ролевые дисфункции и нару­шения внутренних границ семьи. Это позволяет рассматривать инцест как результат глубокой семейной </a:t>
            </a:r>
            <a:r>
              <a:rPr lang="ru-RU" sz="3400" dirty="0" err="1">
                <a:latin typeface="Times New Roman" panose="02020603050405020304" pitchFamily="18" charset="0"/>
                <a:cs typeface="Times New Roman" panose="02020603050405020304" pitchFamily="18" charset="0"/>
              </a:rPr>
              <a:t>дисфунциональности</a:t>
            </a:r>
            <a:r>
              <a:rPr lang="ru-RU" sz="3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182740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endParaRPr lang="ru-RU" sz="3600" b="1" dirty="0" smtClean="0"/>
          </a:p>
          <a:p>
            <a:pPr marL="109728" indent="0" algn="just">
              <a:buNone/>
            </a:pPr>
            <a:endParaRPr lang="ru-RU" sz="3600" b="1" dirty="0"/>
          </a:p>
          <a:p>
            <a:pPr marL="109728" indent="0" algn="just">
              <a:buNone/>
            </a:pPr>
            <a:endParaRPr lang="ru-RU" sz="3600" b="1" smtClean="0"/>
          </a:p>
          <a:p>
            <a:pPr marL="109728" indent="0" algn="ctr">
              <a:buNone/>
            </a:pPr>
            <a:r>
              <a:rPr lang="ru-RU" sz="3600" b="1" smtClean="0"/>
              <a:t>СМЕРТЬ </a:t>
            </a:r>
            <a:r>
              <a:rPr lang="ru-RU" sz="3600" b="1"/>
              <a:t>ЧЛЕНА СЕМЬИ</a:t>
            </a:r>
            <a:endParaRPr lang="ru-RU"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66001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3200" dirty="0" smtClean="0">
                <a:latin typeface="Times New Roman" panose="02020603050405020304" pitchFamily="18" charset="0"/>
                <a:cs typeface="Times New Roman" panose="02020603050405020304" pitchFamily="18" charset="0"/>
              </a:rPr>
              <a:t>Смерть </a:t>
            </a:r>
            <a:r>
              <a:rPr lang="ru-RU" sz="3200" dirty="0">
                <a:latin typeface="Times New Roman" panose="02020603050405020304" pitchFamily="18" charset="0"/>
                <a:cs typeface="Times New Roman" panose="02020603050405020304" pitchFamily="18" charset="0"/>
              </a:rPr>
              <a:t>члена семьи — одно из самых сильных потрясений в жизни как от­дельного человека, так и семьи в целом. Влияние этого события на семейную систему определяется значимостью для нее умершего, его функциональной </a:t>
            </a:r>
            <a:r>
              <a:rPr lang="ru-RU" sz="3200" dirty="0" err="1">
                <a:latin typeface="Times New Roman" panose="02020603050405020304" pitchFamily="18" charset="0"/>
                <a:cs typeface="Times New Roman" panose="02020603050405020304" pitchFamily="18" charset="0"/>
              </a:rPr>
              <a:t>нагруженностью</a:t>
            </a:r>
            <a:r>
              <a:rPr lang="ru-RU" sz="3200" dirty="0">
                <a:latin typeface="Times New Roman" panose="02020603050405020304" pitchFamily="18" charset="0"/>
                <a:cs typeface="Times New Roman" panose="02020603050405020304" pitchFamily="18" charset="0"/>
              </a:rPr>
              <a:t>, статусом, степенью эмоциональной близости с родственни­ками. Потеря члена семьи (особенно взрослого) может привести к появлению «функциональной пустоты» в семейной системе, приводящей к необходимос­ти перераспределения в ней ролей и функций.</a:t>
            </a:r>
          </a:p>
        </p:txBody>
      </p:sp>
    </p:spTree>
    <p:extLst>
      <p:ext uri="{BB962C8B-B14F-4D97-AF65-F5344CB8AC3E}">
        <p14:creationId xmlns:p14="http://schemas.microsoft.com/office/powerpoint/2010/main" val="41060385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ctr">
              <a:buNone/>
            </a:pPr>
            <a:r>
              <a:rPr lang="ru-RU" sz="3200" dirty="0">
                <a:latin typeface="Times New Roman" panose="02020603050405020304" pitchFamily="18" charset="0"/>
                <a:cs typeface="Times New Roman" panose="02020603050405020304" pitchFamily="18" charset="0"/>
              </a:rPr>
              <a:t>Смерть ребенка</a:t>
            </a:r>
          </a:p>
          <a:p>
            <a:pPr marL="109728" indent="0" algn="just">
              <a:buNone/>
            </a:pPr>
            <a:r>
              <a:rPr lang="ru-RU" sz="3200" dirty="0">
                <a:latin typeface="Times New Roman" panose="02020603050405020304" pitchFamily="18" charset="0"/>
                <a:cs typeface="Times New Roman" panose="02020603050405020304" pitchFamily="18" charset="0"/>
              </a:rPr>
              <a:t>Реакция членов семьи на смерть ребенка зависит от его возраста, статуса и количества детей в семье. Исключительно тяжело она может переживаться, если речь идет о единственном или «особом» ребенке. Спектр чувств, вызываемых смертью ребенка, достаточно широк: родители испытывают отчаяние, тоску, смятение, злость к тем, кто остался жив или как-то виновен в смерти ребенка и др. </a:t>
            </a:r>
          </a:p>
        </p:txBody>
      </p:sp>
    </p:spTree>
    <p:extLst>
      <p:ext uri="{BB962C8B-B14F-4D97-AF65-F5344CB8AC3E}">
        <p14:creationId xmlns:p14="http://schemas.microsoft.com/office/powerpoint/2010/main" val="71278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normAutofit/>
          </a:bodyPr>
          <a:lstStyle/>
          <a:p>
            <a:pPr lvl="0"/>
            <a:endParaRPr lang="en-US" sz="3200" b="1" dirty="0" smtClean="0">
              <a:latin typeface="Times New Roman" pitchFamily="18" charset="0"/>
              <a:cs typeface="Times New Roman" pitchFamily="18" charset="0"/>
            </a:endParaRPr>
          </a:p>
          <a:p>
            <a:pPr marL="109728" lvl="0" indent="0" algn="ctr">
              <a:buNone/>
            </a:pPr>
            <a:endParaRPr lang="ru-RU" sz="3200" b="1" dirty="0" smtClean="0"/>
          </a:p>
          <a:p>
            <a:pPr marL="109728" lvl="0" indent="0" algn="ctr">
              <a:buNone/>
            </a:pPr>
            <a:endParaRPr lang="ru-RU" sz="3200" b="1" dirty="0"/>
          </a:p>
          <a:p>
            <a:pPr marL="109728" lvl="0" indent="0" algn="ctr">
              <a:buNone/>
            </a:pPr>
            <a:endParaRPr lang="ru-RU" sz="3200" b="1" smtClean="0"/>
          </a:p>
          <a:p>
            <a:pPr marL="109728" lvl="0" indent="0" algn="ctr">
              <a:buNone/>
            </a:pPr>
            <a:r>
              <a:rPr lang="ru-RU" sz="3200" b="1" smtClean="0"/>
              <a:t>ИЗМЕНА</a:t>
            </a:r>
            <a:endParaRPr lang="ru-RU"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0757832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just">
              <a:buNone/>
            </a:pPr>
            <a:r>
              <a:rPr lang="ru-RU" sz="3200" dirty="0"/>
              <a:t>Чувство вины, тайные страхи и заблуждения, иррациональные мысли, возникающие во время переживания такой потери, могут оказывать пролон­гированное влияние на жизнь членов семьи. Проблема часто осложняется тем, что родители, погруженные в собственные переживания, не могут поддержать других детей, способствуя таким образом возникновению у них ощущения от­вержения, одиночества, </a:t>
            </a:r>
            <a:r>
              <a:rPr lang="ru-RU" sz="3200" dirty="0" err="1"/>
              <a:t>наказанности</a:t>
            </a:r>
            <a:r>
              <a:rPr lang="ru-RU" sz="3200" dirty="0"/>
              <a:t> и нелюбви.</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80330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ctr">
              <a:buNone/>
            </a:pPr>
            <a:r>
              <a:rPr lang="ru-RU" sz="3200" dirty="0">
                <a:latin typeface="Times New Roman" panose="02020603050405020304" pitchFamily="18" charset="0"/>
                <a:cs typeface="Times New Roman" panose="02020603050405020304" pitchFamily="18" charset="0"/>
              </a:rPr>
              <a:t>Смерть родителя</a:t>
            </a:r>
          </a:p>
          <a:p>
            <a:pPr algn="just"/>
            <a:r>
              <a:rPr lang="ru-RU" sz="3200" dirty="0">
                <a:latin typeface="Times New Roman" panose="02020603050405020304" pitchFamily="18" charset="0"/>
                <a:cs typeface="Times New Roman" panose="02020603050405020304" pitchFamily="18" charset="0"/>
              </a:rPr>
              <a:t>Смерть родителя приводит к возникновению неполной семьи и образова­нию «функциональных пустот», что влечет за собой необходимость реоргани­зации структуры семьи (прежде всего ролевой).</a:t>
            </a:r>
          </a:p>
        </p:txBody>
      </p:sp>
    </p:spTree>
    <p:extLst>
      <p:ext uri="{BB962C8B-B14F-4D97-AF65-F5344CB8AC3E}">
        <p14:creationId xmlns:p14="http://schemas.microsoft.com/office/powerpoint/2010/main" val="330839288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ctr">
              <a:buNone/>
            </a:pPr>
            <a:endParaRPr lang="ru-RU" sz="3200" dirty="0" smtClean="0">
              <a:latin typeface="Times New Roman" panose="02020603050405020304" pitchFamily="18" charset="0"/>
              <a:cs typeface="Times New Roman" panose="02020603050405020304" pitchFamily="18" charset="0"/>
            </a:endParaRPr>
          </a:p>
          <a:p>
            <a:pPr marL="109728" indent="0" algn="ctr">
              <a:buNone/>
            </a:pPr>
            <a:endParaRPr lang="ru-RU" sz="3200" dirty="0">
              <a:latin typeface="Times New Roman" panose="02020603050405020304" pitchFamily="18" charset="0"/>
              <a:cs typeface="Times New Roman" panose="02020603050405020304" pitchFamily="18" charset="0"/>
            </a:endParaRPr>
          </a:p>
          <a:p>
            <a:pPr marL="109728" indent="0" algn="ctr">
              <a:buNone/>
            </a:pPr>
            <a:endParaRPr lang="ru-RU" sz="3200" dirty="0" smtClean="0">
              <a:latin typeface="Times New Roman" panose="02020603050405020304" pitchFamily="18" charset="0"/>
              <a:cs typeface="Times New Roman" panose="02020603050405020304" pitchFamily="18" charset="0"/>
            </a:endParaRPr>
          </a:p>
          <a:p>
            <a:pPr marL="109728" indent="0" algn="ctr">
              <a:buNone/>
            </a:pPr>
            <a:r>
              <a:rPr lang="ru-RU" sz="3200" dirty="0" smtClean="0">
                <a:latin typeface="Times New Roman" panose="02020603050405020304" pitchFamily="18" charset="0"/>
                <a:cs typeface="Times New Roman" panose="02020603050405020304" pitchFamily="18" charset="0"/>
              </a:rPr>
              <a:t>Можно </a:t>
            </a:r>
            <a:r>
              <a:rPr lang="ru-RU" sz="3200" dirty="0">
                <a:latin typeface="Times New Roman" panose="02020603050405020304" pitchFamily="18" charset="0"/>
                <a:cs typeface="Times New Roman" panose="02020603050405020304" pitchFamily="18" charset="0"/>
              </a:rPr>
              <a:t>описать несколько типов реакций супруги (супруга) на смерть партнера:</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881401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ctr">
              <a:buNone/>
            </a:pPr>
            <a:endParaRPr lang="ru-RU" sz="3200" dirty="0" smtClean="0">
              <a:latin typeface="Times New Roman" panose="02020603050405020304" pitchFamily="18" charset="0"/>
              <a:cs typeface="Times New Roman" panose="02020603050405020304" pitchFamily="18" charset="0"/>
            </a:endParaRPr>
          </a:p>
          <a:p>
            <a:pPr marL="109728" indent="0" algn="ctr">
              <a:buNone/>
            </a:pPr>
            <a:r>
              <a:rPr lang="ru-RU" sz="3200" dirty="0" smtClean="0"/>
              <a:t>1</a:t>
            </a:r>
            <a:r>
              <a:rPr lang="ru-RU" sz="4000" dirty="0">
                <a:latin typeface="Times New Roman" panose="02020603050405020304" pitchFamily="18" charset="0"/>
                <a:cs typeface="Times New Roman" panose="02020603050405020304" pitchFamily="18" charset="0"/>
              </a:rPr>
              <a:t>. Адекватная реакция, включающая нормативное переживание этапов </a:t>
            </a:r>
            <a:r>
              <a:rPr lang="ru-RU" sz="4000" dirty="0" err="1" smtClean="0">
                <a:latin typeface="Times New Roman" panose="02020603050405020304" pitchFamily="18" charset="0"/>
                <a:cs typeface="Times New Roman" panose="02020603050405020304" pitchFamily="18" charset="0"/>
              </a:rPr>
              <a:t>горевания</a:t>
            </a:r>
            <a:r>
              <a:rPr lang="ru-RU" sz="4000" dirty="0">
                <a:latin typeface="Times New Roman" panose="02020603050405020304" pitchFamily="18" charset="0"/>
                <a:cs typeface="Times New Roman" panose="02020603050405020304" pitchFamily="18" charset="0"/>
              </a:rPr>
              <a:t>, поиск внутренних семейных ресурсов для преодоления горя при сохранении иерархических параметров семьи и избегании ролевых ин­версий.</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7596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ctr">
              <a:buNone/>
            </a:pPr>
            <a:endParaRPr lang="ru-RU" sz="3200" dirty="0" smtClean="0">
              <a:latin typeface="Times New Roman" panose="02020603050405020304" pitchFamily="18" charset="0"/>
              <a:cs typeface="Times New Roman" panose="02020603050405020304" pitchFamily="18" charset="0"/>
            </a:endParaRPr>
          </a:p>
          <a:p>
            <a:pPr marL="109728" indent="0" algn="ctr">
              <a:buNone/>
            </a:pPr>
            <a:r>
              <a:rPr lang="ru-RU" sz="3600" dirty="0">
                <a:latin typeface="Times New Roman" panose="02020603050405020304" pitchFamily="18" charset="0"/>
                <a:cs typeface="Times New Roman" panose="02020603050405020304" pitchFamily="18" charset="0"/>
              </a:rPr>
              <a:t>2. Полная концентрация на детях, поиск утешения в детско-родительских отношениях. Данная реакция может осложняться стремлением родите­ля найти воплощение умершего партнера в одном из детей, что впо­следствии затрудняет сепарацию данного ребенка от семьи.</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61123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ctr">
              <a:buNone/>
            </a:pPr>
            <a:endParaRPr lang="ru-RU" sz="3200" dirty="0" smtClean="0">
              <a:latin typeface="Times New Roman" panose="02020603050405020304" pitchFamily="18" charset="0"/>
              <a:cs typeface="Times New Roman" panose="02020603050405020304" pitchFamily="18" charset="0"/>
            </a:endParaRPr>
          </a:p>
          <a:p>
            <a:pPr marL="109728" indent="0" algn="ctr">
              <a:buNone/>
            </a:pPr>
            <a:r>
              <a:rPr lang="ru-RU" sz="3600" dirty="0"/>
              <a:t>3. Уход родителя в собственные переживания и отстранение от семьи, от выполнения родительских функций, что приводит к появлению у детей чувства одиночества, отверженности и вины за произошедшее.</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7205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ctr">
              <a:buNone/>
            </a:pPr>
            <a:r>
              <a:rPr lang="ru-RU" sz="3600" dirty="0" smtClean="0"/>
              <a:t>4</a:t>
            </a:r>
            <a:r>
              <a:rPr lang="ru-RU" sz="3600" dirty="0"/>
              <a:t>. Быстрое включение родителя в эмоционально близкие отношения с новым партнером с целью компенсации травмы в связи со смертью су­пруга (супруги). В этом случае велика вероятность непонимания со сто­роны детей, возникновение у последних злости, агрессии, ощущения предательства умершего родителя.</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66857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60180"/>
          </a:xfrm>
        </p:spPr>
        <p:txBody>
          <a:bodyPr>
            <a:noAutofit/>
          </a:bodyPr>
          <a:lstStyle/>
          <a:p>
            <a:pPr marL="109728" indent="0" algn="ctr">
              <a:buNone/>
            </a:pPr>
            <a:r>
              <a:rPr lang="ru-RU" sz="3600" dirty="0"/>
              <a:t>Переживание потери ребенком родителя имеет свои особенности. </a:t>
            </a:r>
            <a:r>
              <a:rPr lang="ru-RU" sz="3600"/>
              <a:t>Чем млад­ше ребенок и чем менее адекватно его возрасту объяснение «ухода» родителя, тем больше риск возникновения в будущем различных личностных расстройств, проблем в построении межличностных отношений, особенно в случае внезап­ной трагической смерти.</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2855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4D810E-8CFF-4EA0-B756-2D426BD348FF}"/>
</file>

<file path=customXml/itemProps2.xml><?xml version="1.0" encoding="utf-8"?>
<ds:datastoreItem xmlns:ds="http://schemas.openxmlformats.org/officeDocument/2006/customXml" ds:itemID="{624FA9A6-F9D1-44A9-AC45-F0F7727237D4}"/>
</file>

<file path=customXml/itemProps3.xml><?xml version="1.0" encoding="utf-8"?>
<ds:datastoreItem xmlns:ds="http://schemas.openxmlformats.org/officeDocument/2006/customXml" ds:itemID="{CFF767BC-B72B-4BE5-9E1A-CC638BB1A37D}"/>
</file>

<file path=docProps/app.xml><?xml version="1.0" encoding="utf-8"?>
<Properties xmlns="http://schemas.openxmlformats.org/officeDocument/2006/extended-properties" xmlns:vt="http://schemas.openxmlformats.org/officeDocument/2006/docPropsVTypes">
  <Template>Urban</Template>
  <TotalTime>1967</TotalTime>
  <Words>3640</Words>
  <Application>Microsoft Office PowerPoint</Application>
  <PresentationFormat>Экран (4:3)</PresentationFormat>
  <Paragraphs>213</Paragraphs>
  <Slides>97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97</vt:i4>
      </vt:variant>
    </vt:vector>
  </HeadingPairs>
  <TitlesOfParts>
    <vt:vector size="98" baseType="lpstr">
      <vt:lpstr>Городская</vt:lpstr>
      <vt:lpstr>Семейные кризисы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Моббинг</dc:title>
  <dc:creator>User</dc:creator>
  <cp:lastModifiedBy>User</cp:lastModifiedBy>
  <cp:revision>100</cp:revision>
  <dcterms:created xsi:type="dcterms:W3CDTF">2013-12-29T22:55:18Z</dcterms:created>
  <dcterms:modified xsi:type="dcterms:W3CDTF">2017-09-06T17:46:03Z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