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36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17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2"/>
  </p:sldMasterIdLst>
  <p:notesMasterIdLst>
    <p:notesMasterId r:id="rId40"/>
  </p:notesMasterIdLst>
  <p:handoutMasterIdLst>
    <p:handoutMasterId r:id="rId41"/>
  </p:handoutMasterIdLst>
  <p:sldIdLst>
    <p:sldId id="25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62" r:id="rId25"/>
    <p:sldId id="263" r:id="rId26"/>
    <p:sldId id="264" r:id="rId27"/>
    <p:sldId id="265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18603FDC-E32A-4AB5-989C-0864C3EAD2B8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56" autoAdjust="0"/>
    <p:restoredTop sz="96092" autoAdjust="0"/>
  </p:normalViewPr>
  <p:slideViewPr>
    <p:cSldViewPr snapToGrid="0">
      <p:cViewPr varScale="1">
        <p:scale>
          <a:sx n="54" d="100"/>
          <a:sy n="54" d="100"/>
        </p:scale>
        <p:origin x="-946" y="-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47" Type="http://schemas.openxmlformats.org/officeDocument/2006/relationships/customXml" Target="../customXml/item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customXml" Target="../customXml/item2.xml"/><Relationship Id="rId20" Type="http://schemas.openxmlformats.org/officeDocument/2006/relationships/slide" Target="slides/slide18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1268B-8AC2-4239-8FAF-7C144C210720}" type="datetimeFigureOut">
              <a:rPr lang="ru-RU" smtClean="0"/>
              <a:pPr/>
              <a:t>23.05.2018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BA2C8-71FC-43D0-BD87-0547616971F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29213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D8362-6D63-40AC-BAA9-90C3AE6D5875}" type="datetimeFigureOut">
              <a:rPr lang="ru-RU" smtClean="0"/>
              <a:pPr/>
              <a:t>23.05.2018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39446-6953-447E-A4E3-E7CFBF87004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2392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ода3"/>
          <p:cNvSpPr/>
          <p:nvPr/>
        </p:nvSpPr>
        <p:spPr>
          <a:xfrm>
            <a:off x="2552" y="5243129"/>
            <a:ext cx="12188952" cy="1614871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Небо"/>
          <p:cNvSpPr/>
          <p:nvPr/>
        </p:nvSpPr>
        <p:spPr>
          <a:xfrm>
            <a:off x="2552" y="0"/>
            <a:ext cx="12188952" cy="5334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Вода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74" r="9901"/>
          <a:stretch/>
        </p:blipFill>
        <p:spPr>
          <a:xfrm>
            <a:off x="-1425" y="5497897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Вода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18" r="6356"/>
          <a:stretch/>
        </p:blipFill>
        <p:spPr>
          <a:xfrm flipH="1">
            <a:off x="-1425" y="5221111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-1425" y="5961106"/>
            <a:ext cx="12188952" cy="896846"/>
          </a:xfrm>
          <a:prstGeom prst="rect">
            <a:avLst/>
          </a:prstGeom>
          <a:gradFill>
            <a:gsLst>
              <a:gs pos="2500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05872" y="1309047"/>
            <a:ext cx="9602789" cy="26670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05872" y="4038600"/>
            <a:ext cx="9601200" cy="990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42361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ru-RU" smtClean="0"/>
              <a:pPr/>
              <a:t>23.05.2018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36256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440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440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ru-RU" smtClean="0"/>
              <a:pPr/>
              <a:t>23.05.2018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58651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ru-RU" smtClean="0"/>
              <a:pPr/>
              <a:t>23.05.2018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05082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ебо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3813" y="1309047"/>
            <a:ext cx="9601252" cy="2667000"/>
          </a:xfrm>
        </p:spPr>
        <p:txBody>
          <a:bodyPr anchor="b">
            <a:normAutofit/>
          </a:bodyPr>
          <a:lstStyle>
            <a:lvl1pPr algn="ctr"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3813" y="4038600"/>
            <a:ext cx="96012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ru-RU" smtClean="0"/>
              <a:pPr/>
              <a:t>23.05.2018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43559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41120" y="1572768"/>
            <a:ext cx="4572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78880" y="1572768"/>
            <a:ext cx="4572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ru-RU" smtClean="0"/>
              <a:pPr/>
              <a:t>23.05.2018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49378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341120" y="2365861"/>
            <a:ext cx="4572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78880" y="1572768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78880" y="2365861"/>
            <a:ext cx="4572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ru-RU" smtClean="0"/>
              <a:pPr/>
              <a:t>23.05.2018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72378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ru-RU" smtClean="0"/>
              <a:pPr/>
              <a:t>23.05.2018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81886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ебо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ru-RU" smtClean="0"/>
              <a:pPr/>
              <a:t>23.05.2018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92262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0413" y="685800"/>
            <a:ext cx="6858000" cy="4572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ru-RU" smtClean="0"/>
              <a:pPr/>
              <a:t>23.05.2018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83897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760413" y="685800"/>
            <a:ext cx="6858000" cy="4572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ru-RU" smtClean="0"/>
              <a:pPr/>
              <a:t>23.05.2018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16615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ебо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88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 lang="ru-RU" dirty="0"/>
          </a:p>
        </p:txBody>
      </p:sp>
      <p:sp>
        <p:nvSpPr>
          <p:cNvPr id="8" name="Вода3"/>
          <p:cNvSpPr/>
          <p:nvPr/>
        </p:nvSpPr>
        <p:spPr>
          <a:xfrm>
            <a:off x="2552" y="6064101"/>
            <a:ext cx="12188952" cy="793899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Вода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74" r="9901"/>
          <a:stretch/>
        </p:blipFill>
        <p:spPr>
          <a:xfrm>
            <a:off x="-1425" y="6256181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Вода1"/>
          <p:cNvPicPr>
            <a:picLocks noChangeAspect="1"/>
          </p:cNvPicPr>
          <p:nvPr/>
        </p:nvPicPr>
        <p:blipFill rotWithShape="1"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18" r="6356"/>
          <a:stretch/>
        </p:blipFill>
        <p:spPr>
          <a:xfrm flipH="1">
            <a:off x="-1425" y="5979395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0" y="265176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9509760" cy="414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fld id="{5586B75A-687E-405C-8A0B-8D00578BA2C3}" type="datetime1">
              <a:rPr lang="ru-RU" smtClean="0"/>
              <a:pPr/>
              <a:t>23.05.2018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baseline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•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•"/>
        <a:defRPr sz="1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6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6pPr>
      <a:lvl7pPr marL="19202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6840">
          <p15:clr>
            <a:srgbClr val="F26B43"/>
          </p15:clr>
        </p15:guide>
        <p15:guide id="4" orient="horz" pos="984">
          <p15:clr>
            <a:srgbClr val="F26B43"/>
          </p15:clr>
        </p15:guide>
        <p15:guide id="5" orient="horz" pos="3600">
          <p15:clr>
            <a:srgbClr val="F26B43"/>
          </p15:clr>
        </p15:guide>
        <p15:guide id="6" pos="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05872" y="350520"/>
            <a:ext cx="9602789" cy="362552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ru-RU" dirty="0" smtClean="0"/>
              <a:t>Телесно-ориентированная психотерапия</a:t>
            </a:r>
            <a:br>
              <a:rPr lang="ru-RU" dirty="0" smtClean="0"/>
            </a:br>
            <a:endParaRPr lang="ru-RU" sz="6000" b="0" i="0" dirty="0">
              <a:solidFill>
                <a:srgbClr val="3691AA">
                  <a:lumMod val="50000"/>
                </a:srgbClr>
              </a:solidFill>
              <a:latin typeface="Georgia"/>
              <a:ea typeface="+mj-ea"/>
              <a:cs typeface="+mj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600" b="0" i="0" baseline="0" dirty="0" smtClean="0">
                <a:solidFill>
                  <a:srgbClr val="3691AA"/>
                </a:solidFill>
              </a:rPr>
              <a:t>ВВЕДЕНИЕ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dirty="0" smtClean="0">
                <a:solidFill>
                  <a:srgbClr val="3691AA"/>
                </a:solidFill>
              </a:rPr>
              <a:t>ОБЗОР ОСНОВНЫХ НАПРАВЛЕНИЙ</a:t>
            </a:r>
            <a:endParaRPr lang="ru-RU" sz="3600" b="0" i="0" baseline="0" dirty="0">
              <a:solidFill>
                <a:srgbClr val="3691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3902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Анализ характера и практика </a:t>
            </a:r>
            <a:r>
              <a:rPr lang="ru-RU" dirty="0" err="1" smtClean="0"/>
              <a:t>вегетотерапии</a:t>
            </a:r>
            <a:r>
              <a:rPr lang="ru-RU" dirty="0" smtClean="0"/>
              <a:t> Вильгельма </a:t>
            </a:r>
            <a:r>
              <a:rPr lang="ru-RU" dirty="0" err="1" smtClean="0"/>
              <a:t>Райха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41120" y="1572768"/>
            <a:ext cx="9509760" cy="475183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Постепенно </a:t>
            </a:r>
            <a:r>
              <a:rPr lang="ru-RU" dirty="0" err="1" smtClean="0"/>
              <a:t>Райх</a:t>
            </a:r>
            <a:r>
              <a:rPr lang="ru-RU" dirty="0" smtClean="0"/>
              <a:t> начал прямо работать с зажатыми мышцами, разминая их руками, чтобы способствовать высвобождению связанных в них эмоций. </a:t>
            </a:r>
          </a:p>
          <a:p>
            <a:r>
              <a:rPr lang="ru-RU" dirty="0" smtClean="0"/>
              <a:t>Представления </a:t>
            </a:r>
            <a:r>
              <a:rPr lang="ru-RU" dirty="0" err="1" smtClean="0"/>
              <a:t>Райха</a:t>
            </a:r>
            <a:r>
              <a:rPr lang="ru-RU" dirty="0" smtClean="0"/>
              <a:t> развивались от аналитической работы, опирающейся исключительно на словесный язык, к исследованию психологических и соматических аспектов характера и «мышечного панциря», а затем исключительно к акценту на работе с мышечным защитным панцирем, направленной на обеспечение свободного протекания биологической энергии в организме.</a:t>
            </a:r>
          </a:p>
          <a:p>
            <a:r>
              <a:rPr lang="ru-RU" dirty="0" smtClean="0"/>
              <a:t>Ранние труды </a:t>
            </a:r>
            <a:r>
              <a:rPr lang="ru-RU" dirty="0" err="1" smtClean="0"/>
              <a:t>Райха</a:t>
            </a:r>
            <a:r>
              <a:rPr lang="ru-RU" dirty="0" smtClean="0"/>
              <a:t> по анализу человеческого характера содержат интересные психологические прозрения, и многие психологи руководствуются ими и сегодня. </a:t>
            </a:r>
          </a:p>
          <a:p>
            <a:r>
              <a:rPr lang="ru-RU" dirty="0" smtClean="0"/>
              <a:t>Несмотря на отдельные спорные моменты, касающиеся его </a:t>
            </a:r>
            <a:r>
              <a:rPr lang="ru-RU" dirty="0" err="1" smtClean="0"/>
              <a:t>оргонной</a:t>
            </a:r>
            <a:r>
              <a:rPr lang="ru-RU" dirty="0" smtClean="0"/>
              <a:t> теории, многие направления телесно-ориентированной психотерапии берут за основу разработанные им понятия и техники. В их числе можно назвать </a:t>
            </a:r>
            <a:r>
              <a:rPr lang="ru-RU" b="1" dirty="0" smtClean="0"/>
              <a:t>биоэнергетику </a:t>
            </a:r>
            <a:r>
              <a:rPr lang="ru-RU" b="1" dirty="0" err="1" smtClean="0"/>
              <a:t>Лоуэна</a:t>
            </a:r>
            <a:r>
              <a:rPr lang="ru-RU" b="1" dirty="0" smtClean="0"/>
              <a:t> и биосинтез </a:t>
            </a:r>
            <a:r>
              <a:rPr lang="ru-RU" b="1" dirty="0" err="1" smtClean="0"/>
              <a:t>Боаделлы</a:t>
            </a:r>
            <a:r>
              <a:rPr lang="ru-RU" b="1" dirty="0" smtClean="0"/>
              <a:t>. К ним близок, сохранивший связь с психоанализом, метод Розен.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Биоэнергетика  Александра </a:t>
            </a:r>
            <a:r>
              <a:rPr lang="ru-RU" dirty="0" err="1" smtClean="0"/>
              <a:t>Лоуэна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Биоэнергетика </a:t>
            </a:r>
            <a:r>
              <a:rPr lang="ru-RU" sz="2800" dirty="0" err="1" smtClean="0"/>
              <a:t>Лоуэна</a:t>
            </a:r>
            <a:r>
              <a:rPr lang="ru-RU" sz="2800" dirty="0" smtClean="0"/>
              <a:t> центрирована на роли тела при анализе характера, включает методику дыхания </a:t>
            </a:r>
            <a:r>
              <a:rPr lang="ru-RU" sz="2800" dirty="0" err="1" smtClean="0"/>
              <a:t>Райха</a:t>
            </a:r>
            <a:r>
              <a:rPr lang="ru-RU" sz="2800" dirty="0" smtClean="0"/>
              <a:t>, многие из его техник эмоционального раскрепощения. </a:t>
            </a:r>
          </a:p>
          <a:p>
            <a:r>
              <a:rPr lang="ru-RU" sz="2800" dirty="0" smtClean="0"/>
              <a:t>Сохраняя приближенную к современному психоанализу методику, психологическая работа в биоэнергетике использует прикосновение и давление на напряженные мышцы на фоне глубокого дыхания в специальных позициях, способствуя расширению </a:t>
            </a:r>
            <a:r>
              <a:rPr lang="ru-RU" sz="2800" dirty="0" err="1" smtClean="0"/>
              <a:t>осознавания</a:t>
            </a:r>
            <a:r>
              <a:rPr lang="ru-RU" sz="2800" dirty="0" smtClean="0"/>
              <a:t> тела, развитию спонтанной экспрессии, помогая психофизической интеграции организма.</a:t>
            </a:r>
            <a:endParaRPr lang="ru-RU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Различия подходов </a:t>
            </a:r>
            <a:r>
              <a:rPr lang="ru-RU" dirty="0" err="1" smtClean="0"/>
              <a:t>Райха</a:t>
            </a:r>
            <a:r>
              <a:rPr lang="ru-RU" dirty="0" smtClean="0"/>
              <a:t> и </a:t>
            </a:r>
            <a:r>
              <a:rPr lang="ru-RU" dirty="0" err="1" smtClean="0"/>
              <a:t>Лоуэна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41120" y="1572768"/>
            <a:ext cx="9509760" cy="4797552"/>
          </a:xfrm>
        </p:spPr>
        <p:txBody>
          <a:bodyPr>
            <a:noAutofit/>
          </a:bodyPr>
          <a:lstStyle/>
          <a:p>
            <a:r>
              <a:rPr lang="ru-RU" sz="2200" dirty="0" err="1" smtClean="0"/>
              <a:t>Лоуэн</a:t>
            </a:r>
            <a:r>
              <a:rPr lang="ru-RU" sz="2200" dirty="0" smtClean="0"/>
              <a:t> не стремится к последовательному — от головы до пят — расслаблению блоков мышечного панциря. </a:t>
            </a:r>
          </a:p>
          <a:p>
            <a:r>
              <a:rPr lang="ru-RU" sz="2200" dirty="0" smtClean="0"/>
              <a:t>Он, более других преуспевший в преодолении свойственного психоанализу неприятия прямых физических контактов с пациентом, гораздо реже прибегает к мануальному воздействию на тело. </a:t>
            </a:r>
          </a:p>
          <a:p>
            <a:r>
              <a:rPr lang="ru-RU" sz="2200" dirty="0" smtClean="0"/>
              <a:t>Кроме того, </a:t>
            </a:r>
            <a:r>
              <a:rPr lang="ru-RU" sz="2200" dirty="0" err="1" smtClean="0"/>
              <a:t>Лоуэн</a:t>
            </a:r>
            <a:r>
              <a:rPr lang="ru-RU" sz="2200" dirty="0" smtClean="0"/>
              <a:t> не разделяет взгляды </a:t>
            </a:r>
            <a:r>
              <a:rPr lang="ru-RU" sz="2200" dirty="0" err="1" smtClean="0"/>
              <a:t>Райха</a:t>
            </a:r>
            <a:r>
              <a:rPr lang="ru-RU" sz="2200" dirty="0" smtClean="0"/>
              <a:t> на сексуальную природу неврозов, и потому его работа встречает большее понимание среди современников. По </a:t>
            </a:r>
            <a:r>
              <a:rPr lang="ru-RU" sz="2200" dirty="0" err="1" smtClean="0"/>
              <a:t>Лоуэну</a:t>
            </a:r>
            <a:r>
              <a:rPr lang="ru-RU" sz="2200" dirty="0" smtClean="0"/>
              <a:t>, причиной неврозов, депрессии и психосоматических расстройств является подавление чувств, которое сопровождается хроническими мышечными напряжениями, блокирующими свободное течение энергии в организме человека и приводящее к изменению личностного функционирования. </a:t>
            </a:r>
            <a:endParaRPr lang="ru-RU" sz="2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Сущность биоэнергетической терапии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41120" y="1572768"/>
            <a:ext cx="9509760" cy="4721352"/>
          </a:xfrm>
        </p:spPr>
        <p:txBody>
          <a:bodyPr>
            <a:noAutofit/>
          </a:bodyPr>
          <a:lstStyle/>
          <a:p>
            <a:r>
              <a:rPr lang="ru-RU" sz="2200" dirty="0" err="1" smtClean="0"/>
              <a:t>Лоуэн</a:t>
            </a:r>
            <a:r>
              <a:rPr lang="ru-RU" sz="2200" dirty="0" smtClean="0"/>
              <a:t> утверждает, что игнорирование и непонимание собственных чувств приводит к заболеваниям, и что ощущения, которые испытывает человек от собственного тела, служат ключом к пониманию своего эмоционального состояния. </a:t>
            </a:r>
          </a:p>
          <a:p>
            <a:r>
              <a:rPr lang="ru-RU" sz="2200" dirty="0" smtClean="0"/>
              <a:t>Через раскрепощение тела человек обретает свободу от мышечного напряжения, сопровождающегося свободной циркуляцией жизненной энергии, что ведет к глубинным личностным изменениям пациентов. </a:t>
            </a:r>
          </a:p>
          <a:p>
            <a:r>
              <a:rPr lang="ru-RU" sz="2200" dirty="0" smtClean="0"/>
              <a:t>Зрелая личность в состоянии в равной степени как контролировать выражение своих чувств, так и отключать самоконтроль, отдаваясь потоку спонтанности. Она имеет доступ в равной степени как к неприятным чувствам страха, боли, злости или отчаяния, так и к приносящим удовольствие сексуальным переживаниям, радости, любви.</a:t>
            </a:r>
            <a:endParaRPr lang="ru-RU" sz="2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Сущность биоэнергетической терапии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Лоуэн</a:t>
            </a:r>
            <a:r>
              <a:rPr lang="ru-RU" dirty="0" smtClean="0"/>
              <a:t> считает, что отношение человека к жизни и его поведение отражается в телосложении, позах, жестах, что между физическими параметрами человека и складом его характера и личности имеется тесная связь. </a:t>
            </a:r>
          </a:p>
          <a:p>
            <a:r>
              <a:rPr lang="ru-RU" dirty="0" smtClean="0"/>
              <a:t>Он выделил пять типов человеческого характера, основываясь на его психических и физических проявлениях: «шизоидный», «оральный», «психопатический», «</a:t>
            </a:r>
            <a:r>
              <a:rPr lang="ru-RU" dirty="0" err="1" smtClean="0"/>
              <a:t>мазохистический</a:t>
            </a:r>
            <a:r>
              <a:rPr lang="ru-RU" dirty="0" smtClean="0"/>
              <a:t>» и «ригидный» типы. </a:t>
            </a:r>
          </a:p>
          <a:p>
            <a:r>
              <a:rPr lang="ru-RU" dirty="0" smtClean="0"/>
              <a:t>Помимо этого, в биоэнергетической терапии разработан ряд понятий, к числу которых относятся «</a:t>
            </a:r>
            <a:r>
              <a:rPr lang="ru-RU" dirty="0" err="1" smtClean="0"/>
              <a:t>биоэнергия</a:t>
            </a:r>
            <a:r>
              <a:rPr lang="ru-RU" dirty="0" smtClean="0"/>
              <a:t>», «мышечная броня», «заземление». При этом последнее является важной категорией биоэнергетической терапии, создание которой считается принципиальным вкладом </a:t>
            </a:r>
            <a:r>
              <a:rPr lang="ru-RU" dirty="0" err="1" smtClean="0"/>
              <a:t>Лоуэна</a:t>
            </a:r>
            <a:r>
              <a:rPr lang="ru-RU" dirty="0" smtClean="0"/>
              <a:t> в развитие теорий </a:t>
            </a:r>
            <a:r>
              <a:rPr lang="ru-RU" dirty="0" err="1" smtClean="0"/>
              <a:t>Райха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Основные приёмы биоэнергетики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41120" y="1572768"/>
            <a:ext cx="9509760" cy="47975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Основными приемами биоэнергетики выступают различные манипуляции с мышечными фасциями, дыхательная гимнастика, техники эмоционального раскрепощения, напряженные позы для </a:t>
            </a:r>
            <a:r>
              <a:rPr lang="ru-RU" dirty="0" err="1" smtClean="0"/>
              <a:t>энергетизации</a:t>
            </a:r>
            <a:r>
              <a:rPr lang="ru-RU" dirty="0" smtClean="0"/>
              <a:t> заблокированных частей тела («арка </a:t>
            </a:r>
            <a:r>
              <a:rPr lang="ru-RU" dirty="0" err="1" smtClean="0"/>
              <a:t>Лоуэна</a:t>
            </a:r>
            <a:r>
              <a:rPr lang="ru-RU" dirty="0" smtClean="0"/>
              <a:t>», «тазовая арка»), активные двигательные упражнения, вербальные способы высвобождения эмоций, различные варианты физического контакта членов терапевтической группы и др. </a:t>
            </a:r>
          </a:p>
          <a:p>
            <a:r>
              <a:rPr lang="ru-RU" dirty="0" smtClean="0"/>
              <a:t>Такие контакты помогают оказать поддержку членам группы. В процессе тренинга применяются упражнения, способствующие выражению негативных эмоций по отношению к другим участникам групповых занятий. Проявление негативных чувств, таких как гнев, страх, грусть, ненависть почти всегда предшествует выражению положительных эмоций. </a:t>
            </a:r>
          </a:p>
          <a:p>
            <a:r>
              <a:rPr lang="ru-RU" dirty="0" smtClean="0"/>
              <a:t>По мнению сторонников биоэнергетики, негативные чувства скрывают глубокую потребность в положительных чувствах и удовольствии. На протяжении всего цикла занятий постоянно предпринимаются попытки соотнести телесное состояние с обсуждаемыми психологическими проблемами пациента.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 </a:t>
            </a:r>
            <a:r>
              <a:rPr lang="ru-RU" dirty="0" err="1" smtClean="0"/>
              <a:t>Александера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41120" y="1572768"/>
            <a:ext cx="9509760" cy="4934712"/>
          </a:xfrm>
        </p:spPr>
        <p:txBody>
          <a:bodyPr>
            <a:normAutofit/>
          </a:bodyPr>
          <a:lstStyle/>
          <a:p>
            <a:r>
              <a:rPr lang="ru-RU" dirty="0" smtClean="0"/>
              <a:t>Это системный подход, направленный на более глубокое </a:t>
            </a:r>
            <a:r>
              <a:rPr lang="ru-RU" dirty="0" err="1" smtClean="0"/>
              <a:t>осознавание</a:t>
            </a:r>
            <a:r>
              <a:rPr lang="ru-RU" dirty="0" smtClean="0"/>
              <a:t> самого себя, метод, стремящийся вернуть организму утраченное психофизическое единство. </a:t>
            </a:r>
          </a:p>
          <a:p>
            <a:r>
              <a:rPr lang="ru-RU" dirty="0" smtClean="0"/>
              <a:t>По </a:t>
            </a:r>
            <a:r>
              <a:rPr lang="ru-RU" dirty="0" err="1" smtClean="0"/>
              <a:t>Александеру</a:t>
            </a:r>
            <a:r>
              <a:rPr lang="ru-RU" dirty="0" smtClean="0"/>
              <a:t>, вся деятельность человека зависит от его способности управлять телом. Имеется много альтернативных возможностей для этого, но в каждой ситуации есть лишь один путь, обеспечивающий наилучший способ функционирования и способствующий более быстрому достижению результата. </a:t>
            </a:r>
          </a:p>
          <a:p>
            <a:r>
              <a:rPr lang="ru-RU" dirty="0" err="1" smtClean="0"/>
              <a:t>Александер</a:t>
            </a:r>
            <a:r>
              <a:rPr lang="ru-RU" dirty="0" smtClean="0"/>
              <a:t> считал, что способ функционирования организма, приводящий к болезням, вызывается неправильным (неэффективным) использованием мышц тела, требующего преодоления мышечного напряжения. </a:t>
            </a:r>
          </a:p>
          <a:p>
            <a:r>
              <a:rPr lang="ru-RU" dirty="0" smtClean="0"/>
              <a:t>Он предлагал вместо привычных способов выполнения движений создавать новые, которые помогут улучшить использование собственного тела, тем самым, способствуя оздоровлению организма. 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 </a:t>
            </a:r>
            <a:r>
              <a:rPr lang="ru-RU" dirty="0" err="1" smtClean="0"/>
              <a:t>Александера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41120" y="1572768"/>
            <a:ext cx="9509760" cy="4949952"/>
          </a:xfrm>
        </p:spPr>
        <p:txBody>
          <a:bodyPr>
            <a:normAutofit/>
          </a:bodyPr>
          <a:lstStyle/>
          <a:p>
            <a:r>
              <a:rPr lang="ru-RU" dirty="0" smtClean="0"/>
              <a:t>По убеждению </a:t>
            </a:r>
            <a:r>
              <a:rPr lang="ru-RU" dirty="0" err="1" smtClean="0"/>
              <a:t>Александера</a:t>
            </a:r>
            <a:r>
              <a:rPr lang="ru-RU" dirty="0" smtClean="0"/>
              <a:t>, люди, страдающие неврозом, всегда «зажаты», для них характерно неравномерно распределенное напряжение мышц (</a:t>
            </a:r>
            <a:r>
              <a:rPr lang="ru-RU" dirty="0" err="1" smtClean="0"/>
              <a:t>дистония</a:t>
            </a:r>
            <a:r>
              <a:rPr lang="ru-RU" dirty="0" smtClean="0"/>
              <a:t>) и плохая осанка. </a:t>
            </a:r>
          </a:p>
          <a:p>
            <a:r>
              <a:rPr lang="ru-RU" dirty="0" smtClean="0"/>
              <a:t>Он утверждал, что неврозы «...вызываются не мыслями, а дистоническими реакциями тела на мысли...», что психотерапия без учета мышечных реакций не может привести к успеху, и необходимо уделять внимание не столько исследованию причин душевных травм, сколько созданию новой системы управления мышцами. </a:t>
            </a:r>
          </a:p>
          <a:p>
            <a:r>
              <a:rPr lang="ru-RU" dirty="0" smtClean="0"/>
              <a:t>Метод </a:t>
            </a:r>
            <a:r>
              <a:rPr lang="ru-RU" dirty="0" err="1" smtClean="0"/>
              <a:t>Александера</a:t>
            </a:r>
            <a:r>
              <a:rPr lang="ru-RU" dirty="0" smtClean="0"/>
              <a:t> основан на двух фундаментальных принципах - </a:t>
            </a:r>
            <a:r>
              <a:rPr lang="ru-RU" b="1" dirty="0" smtClean="0"/>
              <a:t>принципе торможения и принципе директивы.</a:t>
            </a:r>
            <a:r>
              <a:rPr lang="ru-RU" dirty="0" smtClean="0"/>
              <a:t> </a:t>
            </a:r>
            <a:r>
              <a:rPr lang="ru-RU" b="1" dirty="0" smtClean="0"/>
              <a:t>Торможение</a:t>
            </a:r>
            <a:r>
              <a:rPr lang="ru-RU" dirty="0" smtClean="0"/>
              <a:t> </a:t>
            </a:r>
            <a:r>
              <a:rPr lang="ru-RU" i="1" dirty="0" smtClean="0"/>
              <a:t>- </a:t>
            </a:r>
            <a:r>
              <a:rPr lang="ru-RU" dirty="0" smtClean="0"/>
              <a:t>это ограничение непосредственной реакции на событие. </a:t>
            </a:r>
            <a:r>
              <a:rPr lang="ru-RU" dirty="0" err="1" smtClean="0"/>
              <a:t>Александер</a:t>
            </a:r>
            <a:r>
              <a:rPr lang="ru-RU" dirty="0" smtClean="0"/>
              <a:t> считал, что для реализации искомых изменений сначала нужно затормозить (или остановить) свою привычную инстинктивную реакцию на конкретный раздражитель, и только потом, применив </a:t>
            </a:r>
            <a:r>
              <a:rPr lang="ru-RU" b="1" dirty="0" smtClean="0"/>
              <a:t>директиву</a:t>
            </a:r>
            <a:r>
              <a:rPr lang="ru-RU" dirty="0" smtClean="0"/>
              <a:t>, найти более эффективный способ действия в данной ситуации. 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 </a:t>
            </a:r>
            <a:r>
              <a:rPr lang="ru-RU" dirty="0" err="1" smtClean="0"/>
              <a:t>Александера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41120" y="1572768"/>
            <a:ext cx="9509760" cy="4873752"/>
          </a:xfrm>
        </p:spPr>
        <p:txBody>
          <a:bodyPr>
            <a:normAutofit lnSpcReduction="10000"/>
          </a:bodyPr>
          <a:lstStyle/>
          <a:p>
            <a:r>
              <a:rPr lang="ru-RU" sz="2200" dirty="0" smtClean="0"/>
              <a:t>Большое значение </a:t>
            </a:r>
            <a:r>
              <a:rPr lang="ru-RU" sz="2200" dirty="0" err="1" smtClean="0"/>
              <a:t>Александер</a:t>
            </a:r>
            <a:r>
              <a:rPr lang="ru-RU" sz="2200" dirty="0" smtClean="0"/>
              <a:t> уделял взаимоотношениям между головой и шеей.</a:t>
            </a:r>
          </a:p>
          <a:p>
            <a:r>
              <a:rPr lang="ru-RU" sz="2200" dirty="0" smtClean="0"/>
              <a:t>«Первичный контроль» - описывающий взаимосвязь головы, шеи и тела - главный рефлекс, контролирующий все другие рефлексы, включая координацию и сбалансированное управление телом. </a:t>
            </a:r>
          </a:p>
          <a:p>
            <a:r>
              <a:rPr lang="ru-RU" sz="2200" dirty="0" smtClean="0"/>
              <a:t>Он считал, что вследствие зажима шейных мышц и отклонения головы назад страдает не только естественная координация движений человека, но и нарушается механизм возврата к нормальному состоянию равновесия после движения. </a:t>
            </a:r>
          </a:p>
          <a:p>
            <a:r>
              <a:rPr lang="ru-RU" sz="2200" dirty="0" smtClean="0"/>
              <a:t>В процессе обучения методу </a:t>
            </a:r>
            <a:r>
              <a:rPr lang="ru-RU" sz="2200" dirty="0" err="1" smtClean="0"/>
              <a:t>Александера</a:t>
            </a:r>
            <a:r>
              <a:rPr lang="ru-RU" sz="2200" dirty="0" smtClean="0"/>
              <a:t> человек должен уяснить, при каких обстоятельствах у него возникает неадекватная напряженность мышц, научиться сознательно тормозить любую рефлекторную попытку произвести соответствующее команде движение, при помощи осознанного действия снять напряжение мышц.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 </a:t>
            </a:r>
            <a:r>
              <a:rPr lang="ru-RU" dirty="0" err="1" smtClean="0"/>
              <a:t>Фельденкрайза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41120" y="1572768"/>
            <a:ext cx="9509760" cy="4949952"/>
          </a:xfrm>
        </p:spPr>
        <p:txBody>
          <a:bodyPr>
            <a:normAutofit/>
          </a:bodyPr>
          <a:lstStyle/>
          <a:p>
            <a:r>
              <a:rPr lang="ru-RU" dirty="0" smtClean="0"/>
              <a:t>В отличие от </a:t>
            </a:r>
            <a:r>
              <a:rPr lang="ru-RU" dirty="0" err="1" smtClean="0"/>
              <a:t>Александера</a:t>
            </a:r>
            <a:r>
              <a:rPr lang="ru-RU" dirty="0" smtClean="0"/>
              <a:t>, </a:t>
            </a:r>
            <a:r>
              <a:rPr lang="ru-RU" dirty="0" err="1" smtClean="0"/>
              <a:t>Фельденкрайз</a:t>
            </a:r>
            <a:r>
              <a:rPr lang="ru-RU" dirty="0" smtClean="0"/>
              <a:t> больше внимания уделял </a:t>
            </a:r>
            <a:r>
              <a:rPr lang="ru-RU" dirty="0" err="1" smtClean="0"/>
              <a:t>осоз-наванию</a:t>
            </a:r>
            <a:r>
              <a:rPr lang="ru-RU" dirty="0" smtClean="0"/>
              <a:t>, считая, что только «</a:t>
            </a:r>
            <a:r>
              <a:rPr lang="ru-RU" dirty="0" err="1" smtClean="0"/>
              <a:t>осознавание</a:t>
            </a:r>
            <a:r>
              <a:rPr lang="ru-RU" dirty="0" smtClean="0"/>
              <a:t> делает действие соответствующим намерению». </a:t>
            </a:r>
          </a:p>
          <a:p>
            <a:r>
              <a:rPr lang="ru-RU" dirty="0" err="1" smtClean="0"/>
              <a:t>Фельденкрайз</a:t>
            </a:r>
            <a:r>
              <a:rPr lang="ru-RU" dirty="0" smtClean="0"/>
              <a:t> внес существенный вклад в разработку теории образа действия и создал свой метод, посвященный проблеме целостного подхода к функционированию организма. </a:t>
            </a:r>
          </a:p>
          <a:p>
            <a:r>
              <a:rPr lang="ru-RU" dirty="0" smtClean="0"/>
              <a:t>Он утверждал, что нарушение функций связано не только с наличием неправильных установок, но и с тем, что человек, как правило, производит неправильные действия в процессе выполнения задуманного. </a:t>
            </a:r>
          </a:p>
          <a:p>
            <a:r>
              <a:rPr lang="ru-RU" dirty="0" smtClean="0"/>
              <a:t>По мнению </a:t>
            </a:r>
            <a:r>
              <a:rPr lang="ru-RU" dirty="0" err="1" smtClean="0"/>
              <a:t>Фельденкрайза</a:t>
            </a:r>
            <a:r>
              <a:rPr lang="ru-RU" dirty="0" smtClean="0"/>
              <a:t>, в процессе деятельности совершается много лишних, случайных движений, которые препятствуют «целевому действию»; в результате выполняется некоторое действие и противоположное ему в одно и то же время. Это происходит в связи с тем, что человек осознает лишь свои мотивы и результат действия, а сам процесс последнего остается неосознанным.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ТЕЛЕСНО-ОРИЕНТИРОВАННАЯ ТЕРАПИЯ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41120" y="1572768"/>
            <a:ext cx="9509760" cy="4447032"/>
          </a:xfrm>
        </p:spPr>
        <p:txBody>
          <a:bodyPr>
            <a:normAutofit lnSpcReduction="10000"/>
          </a:bodyPr>
          <a:lstStyle/>
          <a:p>
            <a:r>
              <a:rPr lang="ru-RU" sz="2200" dirty="0" smtClean="0"/>
              <a:t>Неоднозначно понимаемое направление психотерапии, целью которого является изменение психического функционирования человека с помощью ориентированных на тело методических приемов.</a:t>
            </a:r>
          </a:p>
          <a:p>
            <a:r>
              <a:rPr lang="ru-RU" sz="2200" dirty="0" smtClean="0"/>
              <a:t>В настоящее время описаны не менее 15 различных подходов, определяемых как «работа с телом». Некоторые из них являются чисто психотерапевтическими по своей сущности, а другие более точно определены как методы терапии, главной целью которых является телесное здоровье. </a:t>
            </a:r>
          </a:p>
          <a:p>
            <a:r>
              <a:rPr lang="ru-RU" sz="2200" dirty="0" smtClean="0"/>
              <a:t>Широко распространена практика комбинированных методов; </a:t>
            </a:r>
            <a:r>
              <a:rPr lang="ru-RU" sz="2200" dirty="0" err="1" smtClean="0"/>
              <a:t>ролъфинг</a:t>
            </a:r>
            <a:r>
              <a:rPr lang="ru-RU" sz="2200" dirty="0" smtClean="0"/>
              <a:t>, биоэнергетика и </a:t>
            </a:r>
            <a:r>
              <a:rPr lang="ru-RU" sz="2200" dirty="0" err="1" smtClean="0"/>
              <a:t>гештальт-терапия</a:t>
            </a:r>
            <a:r>
              <a:rPr lang="ru-RU" sz="2200" dirty="0" smtClean="0"/>
              <a:t>; методы Ф. М. </a:t>
            </a:r>
            <a:r>
              <a:rPr lang="ru-RU" sz="2200" dirty="0" err="1" smtClean="0"/>
              <a:t>Александера</a:t>
            </a:r>
            <a:r>
              <a:rPr lang="ru-RU" sz="2200" dirty="0" smtClean="0"/>
              <a:t>, </a:t>
            </a:r>
            <a:r>
              <a:rPr lang="ru-RU" sz="2200" dirty="0" err="1" smtClean="0"/>
              <a:t>Фельденкрайза</a:t>
            </a:r>
            <a:r>
              <a:rPr lang="ru-RU" sz="2200" dirty="0" smtClean="0"/>
              <a:t> и </a:t>
            </a:r>
            <a:r>
              <a:rPr lang="ru-RU" sz="2200" dirty="0" err="1" smtClean="0"/>
              <a:t>гештальт-терапия</a:t>
            </a:r>
            <a:r>
              <a:rPr lang="ru-RU" sz="2200" dirty="0" smtClean="0"/>
              <a:t>; гипноз и прикладная </a:t>
            </a:r>
            <a:r>
              <a:rPr lang="ru-RU" sz="2200" dirty="0" err="1" smtClean="0"/>
              <a:t>кинезиология</a:t>
            </a:r>
            <a:r>
              <a:rPr lang="ru-RU" sz="2200" dirty="0" smtClean="0"/>
              <a:t>; первичная терапия Янова, терапия </a:t>
            </a:r>
            <a:r>
              <a:rPr lang="ru-RU" sz="2200" dirty="0" err="1" smtClean="0"/>
              <a:t>Райха</a:t>
            </a:r>
            <a:r>
              <a:rPr lang="ru-RU" sz="2200" dirty="0" smtClean="0"/>
              <a:t> и </a:t>
            </a:r>
            <a:r>
              <a:rPr lang="ru-RU" sz="2200" dirty="0" err="1" smtClean="0"/>
              <a:t>гештальт-терапия</a:t>
            </a:r>
            <a:r>
              <a:rPr lang="ru-RU" sz="2200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 </a:t>
            </a:r>
            <a:r>
              <a:rPr lang="ru-RU" dirty="0" err="1" smtClean="0"/>
              <a:t>Фельденкрайза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41120" y="1572768"/>
            <a:ext cx="9509760" cy="49347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200" dirty="0" err="1" smtClean="0"/>
              <a:t>Фельденкрайз</a:t>
            </a:r>
            <a:r>
              <a:rPr lang="ru-RU" sz="2200" dirty="0" smtClean="0"/>
              <a:t> считал мышечное движение важнейшей составной частью действий человека и пытался изменить поведение, обучая новому способу управления телом. </a:t>
            </a:r>
          </a:p>
          <a:p>
            <a:pPr>
              <a:spcBef>
                <a:spcPts val="0"/>
              </a:spcBef>
            </a:pPr>
            <a:r>
              <a:rPr lang="ru-RU" sz="2200" dirty="0" smtClean="0"/>
              <a:t>Согласно </a:t>
            </a:r>
            <a:r>
              <a:rPr lang="ru-RU" sz="2200" dirty="0" err="1" smtClean="0"/>
              <a:t>Фельденкрайзу</a:t>
            </a:r>
            <a:r>
              <a:rPr lang="ru-RU" sz="2200" dirty="0" smtClean="0"/>
              <a:t>, чтобы изменить поведение человека, необходимо изменить образ себя, который нам присущ, а это требует изменения динамики реакций, природы мотивации и мобилизации всех частей тела, которые затронуты данным действием. </a:t>
            </a:r>
          </a:p>
          <a:p>
            <a:pPr>
              <a:spcBef>
                <a:spcPts val="0"/>
              </a:spcBef>
            </a:pPr>
            <a:r>
              <a:rPr lang="ru-RU" sz="2200" dirty="0" smtClean="0"/>
              <a:t>Цель разработанных </a:t>
            </a:r>
            <a:r>
              <a:rPr lang="ru-RU" sz="2200" dirty="0" err="1" smtClean="0"/>
              <a:t>Фельденкрайзом</a:t>
            </a:r>
            <a:r>
              <a:rPr lang="ru-RU" sz="2200" dirty="0" smtClean="0"/>
              <a:t> упражнений состоит в том, чтобы человек был способен двигаться с минимумом усилий и максимумом эффективности благодаря </a:t>
            </a:r>
            <a:r>
              <a:rPr lang="ru-RU" sz="2200" dirty="0" err="1" smtClean="0"/>
              <a:t>осознаванию</a:t>
            </a:r>
            <a:r>
              <a:rPr lang="ru-RU" sz="2200" dirty="0" smtClean="0"/>
              <a:t> своих действий. Концентрируя внимание на мышцах, участвующих в произвольных движениях, можно распознать те мышечные усилия, которые излишни и, как правило, не осознаются. При этом появляется возможность избавиться от действий, которые противоречат изначальной цели субъекта. 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 </a:t>
            </a:r>
            <a:r>
              <a:rPr lang="ru-RU" dirty="0" err="1" smtClean="0"/>
              <a:t>Фельденкрайза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542925" algn="just">
              <a:buNone/>
            </a:pPr>
            <a:r>
              <a:rPr lang="ru-RU" sz="3200" dirty="0" smtClean="0"/>
              <a:t>   Для реализации своих идей </a:t>
            </a:r>
            <a:r>
              <a:rPr lang="ru-RU" sz="3200" dirty="0" err="1" smtClean="0"/>
              <a:t>Фельденкрайз</a:t>
            </a:r>
            <a:r>
              <a:rPr lang="ru-RU" sz="3200" dirty="0" smtClean="0"/>
              <a:t> разработал упражнения, направленные на </a:t>
            </a:r>
            <a:r>
              <a:rPr lang="ru-RU" sz="3200" dirty="0" err="1" smtClean="0"/>
              <a:t>вза</a:t>
            </a:r>
            <a:r>
              <a:rPr lang="en-US" sz="3200" dirty="0" smtClean="0"/>
              <a:t>-</a:t>
            </a:r>
            <a:r>
              <a:rPr lang="ru-RU" sz="3200" dirty="0" err="1" smtClean="0"/>
              <a:t>имодействие</a:t>
            </a:r>
            <a:r>
              <a:rPr lang="ru-RU" sz="3200" dirty="0" smtClean="0"/>
              <a:t> различных частей тела, на </a:t>
            </a:r>
            <a:r>
              <a:rPr lang="ru-RU" sz="3200" dirty="0" err="1" smtClean="0"/>
              <a:t>диф</a:t>
            </a:r>
            <a:r>
              <a:rPr lang="en-US" sz="3200" dirty="0" smtClean="0"/>
              <a:t>-</a:t>
            </a:r>
            <a:r>
              <a:rPr lang="ru-RU" sz="3200" dirty="0" err="1" smtClean="0"/>
              <a:t>ференцирование</a:t>
            </a:r>
            <a:r>
              <a:rPr lang="ru-RU" sz="3200" dirty="0" smtClean="0"/>
              <a:t> ощущений, на преодоление стандартных паттернов движения. </a:t>
            </a:r>
            <a:endParaRPr lang="en-US" sz="3200" dirty="0" smtClean="0"/>
          </a:p>
          <a:p>
            <a:pPr marL="0" indent="542925" algn="just">
              <a:buNone/>
            </a:pPr>
            <a:r>
              <a:rPr lang="en-US" sz="3200" dirty="0" smtClean="0"/>
              <a:t>  </a:t>
            </a:r>
            <a:r>
              <a:rPr lang="ru-RU" sz="3200" dirty="0" smtClean="0"/>
              <a:t>Он предлагал изменить поведение человека, обучая его более точному управлению </a:t>
            </a:r>
            <a:r>
              <a:rPr lang="ru-RU" sz="3200" dirty="0" err="1" smtClean="0"/>
              <a:t>движе</a:t>
            </a:r>
            <a:r>
              <a:rPr lang="en-US" sz="3200" dirty="0" smtClean="0"/>
              <a:t>-</a:t>
            </a:r>
            <a:r>
              <a:rPr lang="ru-RU" sz="3200" dirty="0" err="1" smtClean="0"/>
              <a:t>ниями</a:t>
            </a:r>
            <a:r>
              <a:rPr lang="ru-RU" sz="3200" dirty="0" smtClean="0"/>
              <a:t> посредством совершенствования </a:t>
            </a:r>
            <a:r>
              <a:rPr lang="ru-RU" sz="3200" dirty="0" err="1" smtClean="0"/>
              <a:t>чув</a:t>
            </a:r>
            <a:r>
              <a:rPr lang="en-US" sz="3200" dirty="0" smtClean="0"/>
              <a:t>-</a:t>
            </a:r>
            <a:r>
              <a:rPr lang="ru-RU" sz="3200" dirty="0" err="1" smtClean="0"/>
              <a:t>ствительности</a:t>
            </a:r>
            <a:r>
              <a:rPr lang="ru-RU" sz="3200" dirty="0" smtClean="0"/>
              <a:t>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Суть метода чувственного </a:t>
            </a:r>
            <a:r>
              <a:rPr lang="ru-RU" dirty="0" err="1"/>
              <a:t>осознавания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41120" y="1572768"/>
            <a:ext cx="9509760" cy="4842320"/>
          </a:xfrm>
        </p:spPr>
        <p:txBody>
          <a:bodyPr>
            <a:normAutofit/>
          </a:bodyPr>
          <a:lstStyle/>
          <a:p>
            <a:pPr marL="44450" indent="498475">
              <a:buNone/>
            </a:pPr>
            <a:r>
              <a:rPr lang="ru-RU" dirty="0"/>
              <a:t>Отдельными видами телесно-ориентированной психотерапии, не </a:t>
            </a:r>
            <a:r>
              <a:rPr lang="ru-RU" dirty="0" smtClean="0"/>
              <a:t>укладывающимися </a:t>
            </a:r>
            <a:r>
              <a:rPr lang="ru-RU" dirty="0"/>
              <a:t>в границы опыта классической терапии </a:t>
            </a:r>
            <a:r>
              <a:rPr lang="ru-RU" dirty="0" err="1"/>
              <a:t>Райха</a:t>
            </a:r>
            <a:r>
              <a:rPr lang="ru-RU" dirty="0"/>
              <a:t>, являются </a:t>
            </a:r>
            <a:r>
              <a:rPr lang="ru-RU" dirty="0" smtClean="0"/>
              <a:t> </a:t>
            </a:r>
            <a:r>
              <a:rPr lang="ru-RU" dirty="0"/>
              <a:t>метод чувственного </a:t>
            </a:r>
            <a:r>
              <a:rPr lang="ru-RU" dirty="0" err="1" smtClean="0"/>
              <a:t>сознавания</a:t>
            </a:r>
            <a:r>
              <a:rPr lang="en-US" dirty="0"/>
              <a:t> </a:t>
            </a:r>
            <a:r>
              <a:rPr lang="ru-RU" dirty="0" smtClean="0"/>
              <a:t> и метод структурной </a:t>
            </a:r>
            <a:r>
              <a:rPr lang="ru-RU" dirty="0"/>
              <a:t>интеграции.</a:t>
            </a:r>
          </a:p>
          <a:p>
            <a:pPr marL="44450" indent="498475">
              <a:buNone/>
            </a:pPr>
            <a:r>
              <a:rPr lang="ru-RU" dirty="0"/>
              <a:t>Понятие чувственного опыта, его дифференцированное восприятие и </a:t>
            </a:r>
            <a:r>
              <a:rPr lang="ru-RU" dirty="0" smtClean="0"/>
              <a:t>переживание </a:t>
            </a:r>
            <a:r>
              <a:rPr lang="ru-RU" dirty="0"/>
              <a:t>является основным в методе чувственного </a:t>
            </a:r>
            <a:r>
              <a:rPr lang="ru-RU" dirty="0" err="1"/>
              <a:t>сознавания</a:t>
            </a:r>
            <a:r>
              <a:rPr lang="ru-RU" dirty="0"/>
              <a:t>. </a:t>
            </a:r>
            <a:r>
              <a:rPr lang="ru-RU" dirty="0" smtClean="0"/>
              <a:t>Чувственное </a:t>
            </a:r>
            <a:r>
              <a:rPr lang="ru-RU" dirty="0" err="1"/>
              <a:t>сознавание</a:t>
            </a:r>
            <a:r>
              <a:rPr lang="ru-RU" dirty="0"/>
              <a:t> — это процесс </a:t>
            </a:r>
            <a:r>
              <a:rPr lang="ru-RU" dirty="0" err="1"/>
              <a:t>осознавания</a:t>
            </a:r>
            <a:r>
              <a:rPr lang="ru-RU" dirty="0"/>
              <a:t> телесных ощущений, обучение дифференцированному восприятию ощущений тела, эмоций, образов и уста­новлению взаимосвязи между ними. </a:t>
            </a:r>
            <a:endParaRPr lang="en-US" dirty="0" smtClean="0"/>
          </a:p>
          <a:p>
            <a:pPr marL="44450" indent="498475">
              <a:buNone/>
            </a:pPr>
            <a:r>
              <a:rPr lang="ru-RU" dirty="0"/>
              <a:t>Человек с детства приучен преумень­шать значение собственного опыта и «учится на опыте других», то есть под­меняет свой опыт конструкциями, которые удовлетворяют окружающих. При этом ощущения собственного тела игнорируются. Занятия по методу чувственного </a:t>
            </a:r>
            <a:r>
              <a:rPr lang="ru-RU" dirty="0" err="1"/>
              <a:t>сознавания</a:t>
            </a:r>
            <a:r>
              <a:rPr lang="ru-RU" dirty="0"/>
              <a:t> помогают преодолеть этот барьер, обучают более полному телесно-инстинктивному функционированию. </a:t>
            </a:r>
            <a:endParaRPr lang="en-US" dirty="0" smtClean="0"/>
          </a:p>
          <a:p>
            <a:pPr marL="45720" indent="0"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Суть метода чувственного </a:t>
            </a:r>
            <a:r>
              <a:rPr lang="ru-RU" dirty="0" err="1"/>
              <a:t>осознавания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312545" y="1514474"/>
            <a:ext cx="9509760" cy="5157789"/>
          </a:xfrm>
        </p:spPr>
        <p:txBody>
          <a:bodyPr>
            <a:normAutofit/>
          </a:bodyPr>
          <a:lstStyle/>
          <a:p>
            <a:pPr marL="44450" indent="498475">
              <a:buNone/>
            </a:pPr>
            <a:r>
              <a:rPr lang="ru-RU" dirty="0"/>
              <a:t>В процессе занятий возникает понимание того, что восприятие относительно, а наше мышление часто обусловлено субъективной информацией, получаемой от окружающих, а не реальной действительностью. </a:t>
            </a:r>
            <a:endParaRPr lang="ru-RU" dirty="0" smtClean="0"/>
          </a:p>
          <a:p>
            <a:pPr marL="44450" indent="498475">
              <a:buNone/>
            </a:pPr>
            <a:r>
              <a:rPr lang="ru-RU" dirty="0" smtClean="0"/>
              <a:t>Одно </a:t>
            </a:r>
            <a:r>
              <a:rPr lang="ru-RU" dirty="0"/>
              <a:t>из главных положений метода зак­лючается в том, что ориентировка на ощущения, получаемые в опыте, дела­ет наше мышление более объективным, а поведение в большей степени соответствующим нашим намерениям. </a:t>
            </a:r>
            <a:endParaRPr lang="ru-RU" dirty="0" smtClean="0"/>
          </a:p>
          <a:p>
            <a:pPr marL="44450" indent="498475">
              <a:buNone/>
            </a:pPr>
            <a:r>
              <a:rPr lang="ru-RU" dirty="0" smtClean="0"/>
              <a:t>Другим </a:t>
            </a:r>
            <a:r>
              <a:rPr lang="ru-RU" dirty="0"/>
              <a:t>существенным аспектом метода чувственного </a:t>
            </a:r>
            <a:r>
              <a:rPr lang="ru-RU" dirty="0" err="1"/>
              <a:t>сознавания</a:t>
            </a:r>
            <a:r>
              <a:rPr lang="ru-RU" dirty="0"/>
              <a:t> является изучение процесса коммуникации и зна­чения прикосновений во взаимодействии между участниками группы. Сте­пень близости и </a:t>
            </a:r>
            <a:r>
              <a:rPr lang="ru-RU" dirty="0" err="1"/>
              <a:t>дистанцированности</a:t>
            </a:r>
            <a:r>
              <a:rPr lang="ru-RU" dirty="0"/>
              <a:t>, желание взаимопомощи и ответствен­ность, чувствование окружения и степень восприятия и чувствования окру­жением субъекта — вот те стороны процесса, которые осознаются участни­ками группы на телесном уровне гораздо легче и быстрее.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2726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Суть метода чувственного </a:t>
            </a:r>
            <a:r>
              <a:rPr lang="ru-RU" dirty="0" err="1" smtClean="0"/>
              <a:t>осознавания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341120" y="1572767"/>
            <a:ext cx="9509760" cy="4799457"/>
          </a:xfrm>
        </p:spPr>
        <p:txBody>
          <a:bodyPr/>
          <a:lstStyle/>
          <a:p>
            <a:r>
              <a:rPr lang="ru-RU" dirty="0"/>
              <a:t>В 20-е годы прошлого столетия </a:t>
            </a:r>
            <a:r>
              <a:rPr lang="ru-RU" dirty="0" err="1"/>
              <a:t>Гиндлер</a:t>
            </a:r>
            <a:r>
              <a:rPr lang="ru-RU" dirty="0"/>
              <a:t> разработала новый подход в те­лесной терапии, в основе которого лежит стремление воздействовать на </a:t>
            </a:r>
            <a:r>
              <a:rPr lang="ru-RU" dirty="0" err="1"/>
              <a:t>само­регуляцию</a:t>
            </a:r>
            <a:r>
              <a:rPr lang="ru-RU" dirty="0"/>
              <a:t> организма. </a:t>
            </a:r>
            <a:r>
              <a:rPr lang="ru-RU" dirty="0" err="1"/>
              <a:t>Селвер</a:t>
            </a:r>
            <a:r>
              <a:rPr lang="ru-RU" dirty="0"/>
              <a:t> распространяла идеи </a:t>
            </a:r>
            <a:r>
              <a:rPr lang="ru-RU" dirty="0" err="1"/>
              <a:t>Гиндлер</a:t>
            </a:r>
            <a:r>
              <a:rPr lang="ru-RU" dirty="0"/>
              <a:t> в США. С 1938 г. она активно разрабатывала метод, названный ею методом чувственного </a:t>
            </a:r>
            <a:r>
              <a:rPr lang="ru-RU" dirty="0" err="1"/>
              <a:t>со­знавания</a:t>
            </a:r>
            <a:r>
              <a:rPr lang="ru-RU" dirty="0"/>
              <a:t> (</a:t>
            </a:r>
            <a:r>
              <a:rPr lang="en-US" dirty="0"/>
              <a:t>sensory awareness</a:t>
            </a:r>
            <a:r>
              <a:rPr lang="ru-RU" dirty="0"/>
              <a:t>). Впоследствии ее работой заинтересовался ряд психоаналитиков, и некоторые из них — </a:t>
            </a:r>
            <a:r>
              <a:rPr lang="ru-RU" dirty="0" err="1"/>
              <a:t>Фромм</a:t>
            </a:r>
            <a:r>
              <a:rPr lang="ru-RU" dirty="0"/>
              <a:t> и Перле — стали ее ученика­ми.</a:t>
            </a:r>
          </a:p>
          <a:p>
            <a:r>
              <a:rPr lang="ru-RU" dirty="0"/>
              <a:t>Работа </a:t>
            </a:r>
            <a:r>
              <a:rPr lang="ru-RU" dirty="0" err="1"/>
              <a:t>Селвер</a:t>
            </a:r>
            <a:r>
              <a:rPr lang="ru-RU" dirty="0"/>
              <a:t> и Брукс оказала большое влияние на Гунтера, создавшего технику, названную им «чувственным пробуждением» (</a:t>
            </a:r>
            <a:r>
              <a:rPr lang="en-US" dirty="0"/>
              <a:t>sensory awakening</a:t>
            </a:r>
            <a:r>
              <a:rPr lang="ru-RU" dirty="0"/>
              <a:t>), ко­торая во многом перекликается с работой его учителей. Упражнения этой тех­ники помогают почувствовать свое тело и соприкоснуться со своими чувствами, научиться прикасаться к другим и принимать прикосновения.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89357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0" y="265176"/>
            <a:ext cx="9509759" cy="834962"/>
          </a:xfrm>
        </p:spPr>
        <p:txBody>
          <a:bodyPr/>
          <a:lstStyle/>
          <a:p>
            <a:pPr algn="ctr"/>
            <a:r>
              <a:rPr lang="ru-RU" dirty="0" err="1" smtClean="0"/>
              <a:t>Рольфинг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1120" y="1228725"/>
            <a:ext cx="9509760" cy="5314949"/>
          </a:xfrm>
        </p:spPr>
        <p:txBody>
          <a:bodyPr>
            <a:normAutofit/>
          </a:bodyPr>
          <a:lstStyle/>
          <a:p>
            <a:pPr marL="44450" indent="498475">
              <a:buNone/>
            </a:pPr>
            <a:r>
              <a:rPr lang="ru-RU" dirty="0"/>
              <a:t>Следующим методом телесно-ориентированной психотерапии, стоящим </a:t>
            </a:r>
            <a:r>
              <a:rPr lang="ru-RU" b="1" dirty="0"/>
              <a:t>в </a:t>
            </a:r>
            <a:r>
              <a:rPr lang="ru-RU" dirty="0"/>
              <a:t>стороне от рассмотренных, является метод структурной интеграции, или </a:t>
            </a:r>
            <a:r>
              <a:rPr lang="ru-RU" dirty="0" err="1"/>
              <a:t>рольфинг</a:t>
            </a:r>
            <a:r>
              <a:rPr lang="ru-RU" dirty="0"/>
              <a:t>, названный так по имени ее создателя, </a:t>
            </a:r>
            <a:r>
              <a:rPr lang="ru-RU" dirty="0" err="1"/>
              <a:t>Рольф</a:t>
            </a:r>
            <a:r>
              <a:rPr lang="ru-RU" dirty="0"/>
              <a:t>. </a:t>
            </a:r>
            <a:endParaRPr lang="ru-RU" dirty="0" smtClean="0"/>
          </a:p>
          <a:p>
            <a:pPr marL="44450" indent="498475">
              <a:buNone/>
            </a:pPr>
            <a:r>
              <a:rPr lang="ru-RU" dirty="0" smtClean="0"/>
              <a:t>Он </a:t>
            </a:r>
            <a:r>
              <a:rPr lang="ru-RU" dirty="0"/>
              <a:t>представляет собой комплексный подход, направленный на </a:t>
            </a:r>
            <a:r>
              <a:rPr lang="ru-RU" dirty="0" err="1"/>
              <a:t>осознавание</a:t>
            </a:r>
            <a:r>
              <a:rPr lang="ru-RU" dirty="0"/>
              <a:t> тела, включающий работу над структурой тела, походкой, манерой сидеть, стилем общения. По мнению автора, нарушение функций человеческого организма связано не только с пси­хическими, но и физическими факторами. </a:t>
            </a:r>
            <a:endParaRPr lang="ru-RU" dirty="0" smtClean="0"/>
          </a:p>
          <a:p>
            <a:pPr marL="44450" indent="498475">
              <a:buNone/>
            </a:pPr>
            <a:r>
              <a:rPr lang="ru-RU" dirty="0" smtClean="0"/>
              <a:t>Она </a:t>
            </a:r>
            <a:r>
              <a:rPr lang="ru-RU" dirty="0"/>
              <a:t>считает, что нормально функ­ционирующее тело человека в вертикальном положении остается прямым при минимальном расходе энергии, но под влиянием стресса оно изменяется, при­спосабливаясь к воздействию последнего. В результате взаимосвязи структур всего тела напряжение в одной области оказывает компенсаторное воздействие на другие части тела. И, в конечном итоге, дезинтеграция костно-мышечной системы приводит к потере уравновешенного распределения веса тела и изме­нению его структуры, вызывает нарушение нормального функционирования организма. </a:t>
            </a:r>
          </a:p>
        </p:txBody>
      </p:sp>
    </p:spTree>
    <p:extLst>
      <p:ext uri="{BB962C8B-B14F-4D97-AF65-F5344CB8AC3E}">
        <p14:creationId xmlns:p14="http://schemas.microsoft.com/office/powerpoint/2010/main" xmlns="" val="428241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41045" y="250889"/>
            <a:ext cx="9509759" cy="734949"/>
          </a:xfrm>
        </p:spPr>
        <p:txBody>
          <a:bodyPr>
            <a:normAutofit/>
          </a:bodyPr>
          <a:lstStyle/>
          <a:p>
            <a:pPr algn="ctr"/>
            <a:r>
              <a:rPr lang="ru-RU" dirty="0" err="1"/>
              <a:t>Рольфинг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341120" y="1114425"/>
            <a:ext cx="9509760" cy="5357813"/>
          </a:xfrm>
        </p:spPr>
        <p:txBody>
          <a:bodyPr>
            <a:normAutofit/>
          </a:bodyPr>
          <a:lstStyle/>
          <a:p>
            <a:pPr marL="44450" indent="498475">
              <a:buNone/>
            </a:pPr>
            <a:r>
              <a:rPr lang="ru-RU" dirty="0"/>
              <a:t>Метод структурной интеграции включает в себя прямые </a:t>
            </a:r>
            <a:r>
              <a:rPr lang="ru-RU" dirty="0" smtClean="0"/>
              <a:t>манипуляции </a:t>
            </a:r>
            <a:r>
              <a:rPr lang="ru-RU" dirty="0"/>
              <a:t>с телом, позволяющие изменить состояние мышечных фасций, </a:t>
            </a:r>
            <a:r>
              <a:rPr lang="ru-RU" dirty="0" smtClean="0"/>
              <a:t>восстановить </a:t>
            </a:r>
            <a:r>
              <a:rPr lang="ru-RU" dirty="0"/>
              <a:t>равновесие и гибкость тела. Работа с фасциями приводит к тому, что мягкие ткани суставов занимают естественное положение, суставы </a:t>
            </a:r>
            <a:r>
              <a:rPr lang="ru-RU" dirty="0" smtClean="0"/>
              <a:t>приобретают </a:t>
            </a:r>
            <a:r>
              <a:rPr lang="ru-RU" dirty="0"/>
              <a:t>нормальную подвижность, а мышцы начинают сокращаться более </a:t>
            </a:r>
            <a:r>
              <a:rPr lang="ru-RU" dirty="0" smtClean="0"/>
              <a:t>согласованно</a:t>
            </a:r>
            <a:r>
              <a:rPr lang="ru-RU" dirty="0" smtClean="0"/>
              <a:t>.</a:t>
            </a:r>
          </a:p>
          <a:p>
            <a:pPr marL="44450" indent="498475">
              <a:buNone/>
            </a:pPr>
            <a:r>
              <a:rPr lang="ru-RU" dirty="0" smtClean="0"/>
              <a:t> </a:t>
            </a:r>
            <a:r>
              <a:rPr lang="ru-RU" dirty="0"/>
              <a:t>Основной составляющей метода является глубокий массаж с помощью пальцев, суставов пальцев и локтей, направленный на систематическое расслабление фасций в течение 10 сессий. Поскольку процедура </a:t>
            </a:r>
            <a:r>
              <a:rPr lang="ru-RU" dirty="0" err="1"/>
              <a:t>рольфинга</a:t>
            </a:r>
            <a:r>
              <a:rPr lang="ru-RU" dirty="0"/>
              <a:t> </a:t>
            </a:r>
            <a:r>
              <a:rPr lang="ru-RU" dirty="0" smtClean="0"/>
              <a:t>связана </a:t>
            </a:r>
            <a:r>
              <a:rPr lang="ru-RU" dirty="0"/>
              <a:t>с болью и возможностью структурных повреждений тела, ее должны </a:t>
            </a:r>
            <a:r>
              <a:rPr lang="ru-RU" dirty="0" smtClean="0"/>
              <a:t>проводить </a:t>
            </a:r>
            <a:r>
              <a:rPr lang="ru-RU" dirty="0"/>
              <a:t>только опытные специалисты. </a:t>
            </a:r>
            <a:endParaRPr lang="ru-RU" dirty="0" smtClean="0"/>
          </a:p>
          <a:p>
            <a:pPr marL="44450" indent="498475">
              <a:buNone/>
            </a:pPr>
            <a:r>
              <a:rPr lang="ru-RU" dirty="0" err="1" smtClean="0"/>
              <a:t>Рольф</a:t>
            </a:r>
            <a:r>
              <a:rPr lang="ru-RU" dirty="0" smtClean="0"/>
              <a:t> </a:t>
            </a:r>
            <a:r>
              <a:rPr lang="ru-RU" dirty="0"/>
              <a:t>считает, что, когда фасции рас­слабляются, высвобождаются ранее пережитые воспоминания. В ходе сеанса пациент может заново пережить травматическую ситуацию прошлого. </a:t>
            </a:r>
            <a:r>
              <a:rPr lang="ru-RU" dirty="0" smtClean="0"/>
              <a:t>Вместе </a:t>
            </a:r>
            <a:r>
              <a:rPr lang="ru-RU" dirty="0"/>
              <a:t>с тем целью занятий является преимущественно физическая интеграция, эмоционально-поведенческие аспекты процесса не становятся предметом </a:t>
            </a:r>
            <a:r>
              <a:rPr lang="ru-RU" dirty="0" smtClean="0"/>
              <a:t>специального </a:t>
            </a:r>
            <a:r>
              <a:rPr lang="ru-RU" dirty="0"/>
              <a:t>анализа.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1801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Рольфинг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450" indent="498475">
              <a:buNone/>
            </a:pPr>
            <a:r>
              <a:rPr lang="ru-RU" sz="2400" dirty="0"/>
              <a:t>Достигнутый эффект особенно устойчив, если индивидуум сохраняет </a:t>
            </a:r>
            <a:r>
              <a:rPr lang="ru-RU" sz="2400" dirty="0" smtClean="0"/>
              <a:t>сознание </a:t>
            </a:r>
            <a:r>
              <a:rPr lang="ru-RU" sz="2400" dirty="0"/>
              <a:t>изменений, обеспеченных </a:t>
            </a:r>
            <a:r>
              <a:rPr lang="ru-RU" sz="2400" dirty="0" err="1"/>
              <a:t>рольфингом</a:t>
            </a:r>
            <a:r>
              <a:rPr lang="ru-RU" sz="2400" dirty="0"/>
              <a:t>, в структуре и </a:t>
            </a:r>
            <a:r>
              <a:rPr lang="ru-RU" sz="2400" dirty="0" smtClean="0"/>
              <a:t>функционировании </a:t>
            </a:r>
            <a:r>
              <a:rPr lang="ru-RU" sz="2400" dirty="0"/>
              <a:t>тела. Для этой цели служит система «обеспечения структурных </a:t>
            </a:r>
            <a:r>
              <a:rPr lang="ru-RU" sz="2400" dirty="0" smtClean="0"/>
              <a:t>паттернов</a:t>
            </a:r>
            <a:r>
              <a:rPr lang="ru-RU" sz="2400" dirty="0"/>
              <a:t>», включающая упражнения с позой и равновесием тела.</a:t>
            </a:r>
          </a:p>
          <a:p>
            <a:pPr marL="44450" indent="498475">
              <a:buNone/>
            </a:pPr>
            <a:r>
              <a:rPr lang="ru-RU" sz="2400" dirty="0"/>
              <a:t>Многие специалисты отмечают, что </a:t>
            </a:r>
            <a:r>
              <a:rPr lang="ru-RU" sz="2400" dirty="0" err="1"/>
              <a:t>рольфинг</a:t>
            </a:r>
            <a:r>
              <a:rPr lang="ru-RU" sz="2400" dirty="0"/>
              <a:t>, достигая положительных сдвигов в физическом состоянии, позволяет в дальнейшем сделать более </a:t>
            </a:r>
            <a:r>
              <a:rPr lang="ru-RU" sz="2400" dirty="0" smtClean="0"/>
              <a:t>эффективными </a:t>
            </a:r>
            <a:r>
              <a:rPr lang="ru-RU" sz="2400" dirty="0"/>
              <a:t>психологические методы воздействия.</a:t>
            </a:r>
          </a:p>
          <a:p>
            <a:pPr marL="44450" indent="498475">
              <a:buNone/>
            </a:pPr>
            <a:r>
              <a:rPr lang="ru-RU" sz="2400" dirty="0"/>
              <a:t> 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52653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/>
              <a:t>Биосинтез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1120" y="1572768"/>
            <a:ext cx="9509760" cy="4828032"/>
          </a:xfrm>
        </p:spPr>
        <p:txBody>
          <a:bodyPr/>
          <a:lstStyle/>
          <a:p>
            <a:pPr marL="44450" indent="312738">
              <a:buNone/>
            </a:pPr>
            <a:r>
              <a:rPr lang="ru-RU" sz="2400" dirty="0"/>
              <a:t>Биосинтез — это направление телесно-ориентированной (или соматической ) психотерапии, ко­торое с начала семидесятых годов нашего века раз­вивают Д. </a:t>
            </a:r>
            <a:r>
              <a:rPr lang="ru-RU" sz="2400" dirty="0" err="1"/>
              <a:t>Боаделла</a:t>
            </a:r>
            <a:r>
              <a:rPr lang="ru-RU" sz="2400" dirty="0"/>
              <a:t> и его последователи в Англии, Германии, Греции и других странах Европы, Се­верной и Южной Америке, Японии и Австралии.</a:t>
            </a:r>
          </a:p>
          <a:p>
            <a:pPr marL="45720" indent="0" algn="ctr">
              <a:buNone/>
            </a:pPr>
            <a:r>
              <a:rPr lang="ru-RU" sz="2400" dirty="0"/>
              <a:t>Подход опирается на опыт:</a:t>
            </a:r>
          </a:p>
          <a:p>
            <a:pPr lvl="0"/>
            <a:r>
              <a:rPr lang="ru-RU" sz="2400" dirty="0"/>
              <a:t>эмбриологии — в связи с этим о биосинтезе говорят, что благодаря ему, психоанализ по­лучил свою органическую основу;</a:t>
            </a:r>
          </a:p>
          <a:p>
            <a:pPr lvl="0"/>
            <a:r>
              <a:rPr lang="ru-RU" sz="2400" dirty="0" err="1"/>
              <a:t>райхианской</a:t>
            </a:r>
            <a:r>
              <a:rPr lang="ru-RU" sz="2400" dirty="0"/>
              <a:t> терапии;</a:t>
            </a:r>
          </a:p>
          <a:p>
            <a:pPr lvl="0"/>
            <a:r>
              <a:rPr lang="ru-RU" sz="2400" dirty="0"/>
              <a:t>теории объектных отношений.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55732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/>
              <a:t>Биосинтез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1120" y="1572768"/>
            <a:ext cx="9509760" cy="4556570"/>
          </a:xfrm>
        </p:spPr>
        <p:txBody>
          <a:bodyPr>
            <a:normAutofit/>
          </a:bodyPr>
          <a:lstStyle/>
          <a:p>
            <a:pPr marL="44450" indent="498475">
              <a:buNone/>
            </a:pPr>
            <a:r>
              <a:rPr lang="ru-RU" dirty="0"/>
              <a:t>Термин "биосинтез" означает — "интеграция жизни". Речь идет об интеграции трех жизненных энергетических потоков, которые дифференцируются в первую неделю жизни эмбриона, интегративное существование которых существенно для соматического и психического здоровья и которые слипаются у невротиков.</a:t>
            </a:r>
          </a:p>
          <a:p>
            <a:pPr marL="44450" indent="498475">
              <a:buNone/>
            </a:pPr>
            <a:r>
              <a:rPr lang="ru-RU" dirty="0"/>
              <a:t>Эти энергетические потоки связаны с тремя за­родышевыми листками: эндодермой, мезодермой и эктодермой.</a:t>
            </a:r>
          </a:p>
          <a:p>
            <a:pPr marL="44450" indent="498475">
              <a:buNone/>
            </a:pPr>
            <a:r>
              <a:rPr lang="ru-RU" dirty="0"/>
              <a:t>Первоначально эти три зародышевых листка и соответствующие им три потока энергии интегри­рованы и свободно корреспондируют друг с дру­гом. Но в результате внутриутробного или родо­вого стресса, травмы младенческого возраста или более позднего периода эта первоначальная интег­рация нарушается. В результате либо действие "</a:t>
            </a:r>
            <a:r>
              <a:rPr lang="ru-RU" dirty="0" smtClean="0"/>
              <a:t>отрезается</a:t>
            </a:r>
            <a:r>
              <a:rPr lang="ru-RU" dirty="0"/>
              <a:t>" от мышления и чувств, либо эмоции от движения и восприятия, либо понимание от </a:t>
            </a:r>
            <a:r>
              <a:rPr lang="ru-RU" dirty="0" smtClean="0"/>
              <a:t>движения </a:t>
            </a:r>
            <a:r>
              <a:rPr lang="ru-RU" dirty="0"/>
              <a:t>и чувств.</a:t>
            </a:r>
          </a:p>
          <a:p>
            <a:pPr marL="44450" indent="498475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98343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Наиболее известными видами телесно-ориентированной психотерапии являются: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41120" y="1572768"/>
            <a:ext cx="9509760" cy="4431792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2400" dirty="0" smtClean="0"/>
              <a:t>характерологический анализ </a:t>
            </a:r>
            <a:r>
              <a:rPr lang="ru-RU" sz="2400" dirty="0" err="1" smtClean="0"/>
              <a:t>Райха</a:t>
            </a:r>
            <a:r>
              <a:rPr lang="ru-RU" sz="2400" dirty="0" smtClean="0"/>
              <a:t>,</a:t>
            </a:r>
          </a:p>
          <a:p>
            <a:r>
              <a:rPr lang="ru-RU" sz="2400" dirty="0" smtClean="0"/>
              <a:t> биоэнергетический анализ </a:t>
            </a:r>
            <a:r>
              <a:rPr lang="ru-RU" sz="2400" dirty="0" err="1" smtClean="0"/>
              <a:t>Лоуэна</a:t>
            </a:r>
            <a:r>
              <a:rPr lang="ru-RU" sz="2400" dirty="0" smtClean="0"/>
              <a:t>, </a:t>
            </a:r>
          </a:p>
          <a:p>
            <a:r>
              <a:rPr lang="ru-RU" sz="2400" dirty="0" smtClean="0"/>
              <a:t>концепция телесного </a:t>
            </a:r>
            <a:r>
              <a:rPr lang="ru-RU" sz="2400" dirty="0" err="1" smtClean="0"/>
              <a:t>осознавания</a:t>
            </a:r>
            <a:r>
              <a:rPr lang="ru-RU" sz="2400" dirty="0" smtClean="0"/>
              <a:t> </a:t>
            </a:r>
            <a:r>
              <a:rPr lang="ru-RU" sz="2400" dirty="0" err="1" smtClean="0"/>
              <a:t>Фельденкрайза</a:t>
            </a:r>
            <a:r>
              <a:rPr lang="ru-RU" sz="2400" dirty="0" smtClean="0"/>
              <a:t>, </a:t>
            </a:r>
          </a:p>
          <a:p>
            <a:r>
              <a:rPr lang="ru-RU" sz="2400" dirty="0" smtClean="0"/>
              <a:t>метод интеграции движений </a:t>
            </a:r>
            <a:r>
              <a:rPr lang="ru-RU" sz="2400" dirty="0" err="1" smtClean="0"/>
              <a:t>Александера</a:t>
            </a:r>
            <a:r>
              <a:rPr lang="ru-RU" sz="2400" dirty="0" smtClean="0"/>
              <a:t>, </a:t>
            </a:r>
          </a:p>
          <a:p>
            <a:r>
              <a:rPr lang="ru-RU" sz="2400" dirty="0" smtClean="0"/>
              <a:t>метод чувственного </a:t>
            </a:r>
            <a:r>
              <a:rPr lang="ru-RU" sz="2400" dirty="0" err="1" smtClean="0"/>
              <a:t>сознавания</a:t>
            </a:r>
            <a:r>
              <a:rPr lang="ru-RU" sz="2400" dirty="0" smtClean="0"/>
              <a:t> (</a:t>
            </a:r>
            <a:r>
              <a:rPr lang="ru-RU" sz="2400" dirty="0" err="1" smtClean="0"/>
              <a:t>Селвер</a:t>
            </a:r>
            <a:r>
              <a:rPr lang="ru-RU" sz="2400" dirty="0" smtClean="0"/>
              <a:t> и Брукс), </a:t>
            </a:r>
          </a:p>
          <a:p>
            <a:r>
              <a:rPr lang="ru-RU" sz="2400" dirty="0" smtClean="0"/>
              <a:t>структурная интеграция (</a:t>
            </a:r>
            <a:r>
              <a:rPr lang="ru-RU" sz="2400" dirty="0" err="1" smtClean="0"/>
              <a:t>Рольф</a:t>
            </a:r>
            <a:r>
              <a:rPr lang="ru-RU" sz="2400" dirty="0" smtClean="0"/>
              <a:t>).</a:t>
            </a:r>
          </a:p>
          <a:p>
            <a:pPr>
              <a:buNone/>
            </a:pPr>
            <a:r>
              <a:rPr lang="ru-RU" sz="2400" dirty="0" smtClean="0"/>
              <a:t>    </a:t>
            </a:r>
            <a:r>
              <a:rPr lang="ru-RU" sz="2400" b="1" dirty="0" smtClean="0"/>
              <a:t>Менее известны в нашей стране техники:</a:t>
            </a:r>
          </a:p>
          <a:p>
            <a:pPr>
              <a:buNone/>
            </a:pPr>
            <a:r>
              <a:rPr lang="ru-RU" sz="2400" dirty="0" smtClean="0"/>
              <a:t> биосинтеза, </a:t>
            </a:r>
            <a:r>
              <a:rPr lang="ru-RU" sz="2400" dirty="0" err="1" smtClean="0"/>
              <a:t>бондинга</a:t>
            </a:r>
            <a:r>
              <a:rPr lang="ru-RU" sz="2400" dirty="0" smtClean="0"/>
              <a:t>, «</a:t>
            </a:r>
            <a:r>
              <a:rPr lang="ru-RU" sz="2400" dirty="0" err="1" smtClean="0"/>
              <a:t>танато-терапии</a:t>
            </a:r>
            <a:r>
              <a:rPr lang="ru-RU" sz="2400" dirty="0" smtClean="0"/>
              <a:t>» (Баскаков).</a:t>
            </a:r>
          </a:p>
          <a:p>
            <a:endParaRPr lang="ru-RU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0" y="222314"/>
            <a:ext cx="9509759" cy="763524"/>
          </a:xfrm>
        </p:spPr>
        <p:txBody>
          <a:bodyPr/>
          <a:lstStyle/>
          <a:p>
            <a:pPr algn="ctr"/>
            <a:r>
              <a:rPr lang="ru-RU" sz="3600" dirty="0"/>
              <a:t>Биосинтез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1120" y="1157289"/>
            <a:ext cx="9509760" cy="5572124"/>
          </a:xfrm>
        </p:spPr>
        <p:txBody>
          <a:bodyPr>
            <a:normAutofit fontScale="55000" lnSpcReduction="20000"/>
          </a:bodyPr>
          <a:lstStyle/>
          <a:p>
            <a:pPr marL="45720" indent="0">
              <a:lnSpc>
                <a:spcPct val="120000"/>
              </a:lnSpc>
              <a:buNone/>
            </a:pPr>
            <a:r>
              <a:rPr lang="ru-RU" sz="3300" dirty="0"/>
              <a:t>От В. </a:t>
            </a:r>
            <a:r>
              <a:rPr lang="ru-RU" sz="3300" dirty="0" err="1"/>
              <a:t>Райха</a:t>
            </a:r>
            <a:r>
              <a:rPr lang="ru-RU" sz="3300" dirty="0"/>
              <a:t> биосинтез унаследовал точку зре­ния, что личность может быть понята на трех </a:t>
            </a:r>
            <a:r>
              <a:rPr lang="ru-RU" sz="3300" dirty="0" smtClean="0"/>
              <a:t>уровнях</a:t>
            </a:r>
            <a:r>
              <a:rPr lang="ru-RU" sz="3300" dirty="0"/>
              <a:t>:</a:t>
            </a:r>
          </a:p>
          <a:p>
            <a:pPr>
              <a:lnSpc>
                <a:spcPct val="120000"/>
              </a:lnSpc>
            </a:pPr>
            <a:r>
              <a:rPr lang="ru-RU" sz="3300" dirty="0"/>
              <a:t>на поверхности мы видим маску: панцирь ха­рактерных отношений, сформировавшийся для защиты от угрозы целостности личности в дет­стве или раньше. Это т.н. фальшивое </a:t>
            </a:r>
            <a:r>
              <a:rPr lang="en-US" sz="3300" dirty="0"/>
              <a:t>self</a:t>
            </a:r>
            <a:r>
              <a:rPr lang="ru-RU" sz="3300" dirty="0"/>
              <a:t>, ко­торое защищает </a:t>
            </a:r>
            <a:r>
              <a:rPr lang="en-US" sz="3300" dirty="0"/>
              <a:t>self </a:t>
            </a:r>
            <a:r>
              <a:rPr lang="ru-RU" sz="3300" dirty="0"/>
              <a:t>истинное, чьи потребнос­ти были </a:t>
            </a:r>
            <a:r>
              <a:rPr lang="ru-RU" sz="3300" dirty="0" err="1"/>
              <a:t>фруструированы</a:t>
            </a:r>
            <a:r>
              <a:rPr lang="ru-RU" sz="3300" dirty="0"/>
              <a:t> в младенчестве (или до рождения);</a:t>
            </a:r>
          </a:p>
          <a:p>
            <a:pPr>
              <a:lnSpc>
                <a:spcPct val="120000"/>
              </a:lnSpc>
            </a:pPr>
            <a:r>
              <a:rPr lang="ru-RU" sz="3300" dirty="0"/>
              <a:t>когда защиты начинают ослабевать, проявляется более глубокий уровень болезненных чувств, включающий в себе гнев, тоску, тревогу, отчая­ние, страх, обиду, чувство одиночества;</a:t>
            </a:r>
          </a:p>
          <a:p>
            <a:pPr>
              <a:lnSpc>
                <a:spcPct val="120000"/>
              </a:lnSpc>
            </a:pPr>
            <a:r>
              <a:rPr lang="ru-RU" sz="3300" dirty="0"/>
              <a:t>под уровнем </a:t>
            </a:r>
            <a:r>
              <a:rPr lang="ru-RU" sz="3300" dirty="0" err="1"/>
              <a:t>болезненых</a:t>
            </a:r>
            <a:r>
              <a:rPr lang="ru-RU" sz="3300" dirty="0"/>
              <a:t> чувств находится ос­новной ядерный уровень, или ядро личности, в котором сосредоточены чувства базисного доверия, благополучия, радости и любви.</a:t>
            </a:r>
          </a:p>
          <a:p>
            <a:pPr marL="45720" indent="0">
              <a:lnSpc>
                <a:spcPct val="120000"/>
              </a:lnSpc>
              <a:buNone/>
            </a:pPr>
            <a:r>
              <a:rPr lang="ru-RU" sz="3300" dirty="0"/>
              <a:t>Фрустрация ядра создает уровень страдания, по­давление страданий и протеста создает "маску".</a:t>
            </a:r>
          </a:p>
          <a:p>
            <a:pPr marL="4572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06153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0" y="265176"/>
            <a:ext cx="9509759" cy="677799"/>
          </a:xfrm>
        </p:spPr>
        <p:txBody>
          <a:bodyPr/>
          <a:lstStyle/>
          <a:p>
            <a:pPr algn="ctr"/>
            <a:r>
              <a:rPr lang="ru-RU" sz="3600" dirty="0"/>
              <a:t>Биосинтез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1120" y="1100138"/>
            <a:ext cx="9509760" cy="4914900"/>
          </a:xfrm>
        </p:spPr>
        <p:txBody>
          <a:bodyPr>
            <a:normAutofit/>
          </a:bodyPr>
          <a:lstStyle/>
          <a:p>
            <a:pPr marL="44450" indent="498475">
              <a:buNone/>
            </a:pPr>
            <a:r>
              <a:rPr lang="ru-RU" sz="2200" dirty="0"/>
              <a:t>Здесь необходимо отметить, что многие </a:t>
            </a:r>
            <a:r>
              <a:rPr lang="ru-RU" sz="2200" dirty="0" smtClean="0"/>
              <a:t>терапевты</a:t>
            </a:r>
            <a:r>
              <a:rPr lang="ru-RU" sz="2200" dirty="0"/>
              <a:t>, пользуясь различными теоретическими </a:t>
            </a:r>
            <a:r>
              <a:rPr lang="ru-RU" sz="2200" dirty="0" smtClean="0"/>
              <a:t>концепциями </a:t>
            </a:r>
            <a:r>
              <a:rPr lang="ru-RU" sz="2200" dirty="0"/>
              <a:t>и разнообразнейшими техниками, легко выводят человека на переживание боли, страха, ярости. Однако, если работа ограничена лишь этим уровнем, клиент обучается эмоциональному </a:t>
            </a:r>
            <a:r>
              <a:rPr lang="ru-RU" sz="2200" dirty="0" smtClean="0"/>
              <a:t>высвобождению </a:t>
            </a:r>
            <a:r>
              <a:rPr lang="ru-RU" sz="2200" dirty="0"/>
              <a:t>и ... приобретает новый паттерн, </a:t>
            </a:r>
            <a:r>
              <a:rPr lang="ru-RU" sz="2200" dirty="0" err="1" smtClean="0"/>
              <a:t>отреагирование</a:t>
            </a:r>
            <a:r>
              <a:rPr lang="ru-RU" sz="2200" dirty="0" smtClean="0"/>
              <a:t> </a:t>
            </a:r>
            <a:r>
              <a:rPr lang="ru-RU" sz="2200" dirty="0"/>
              <a:t>становится своеобразным наркоти­ком. </a:t>
            </a:r>
            <a:endParaRPr lang="ru-RU" sz="2200" dirty="0" smtClean="0"/>
          </a:p>
          <a:p>
            <a:pPr marL="44450" indent="498475">
              <a:buNone/>
            </a:pPr>
            <a:r>
              <a:rPr lang="ru-RU" sz="2200" dirty="0" smtClean="0"/>
              <a:t>В </a:t>
            </a:r>
            <a:r>
              <a:rPr lang="ru-RU" sz="2200" dirty="0"/>
              <a:t>биосинтезе же терапевт старается в каждой сессии направлять клиента к первичному ядерно­му уровню ощущений, т.к. только в контакте с </a:t>
            </a:r>
            <a:r>
              <a:rPr lang="ru-RU" sz="2200" dirty="0" smtClean="0"/>
              <a:t>чувствами </a:t>
            </a:r>
            <a:r>
              <a:rPr lang="ru-RU" sz="2200" dirty="0"/>
              <a:t>радости, надежды, благополучия, </a:t>
            </a:r>
            <a:r>
              <a:rPr lang="ru-RU" sz="2200" dirty="0" smtClean="0"/>
              <a:t>удовольствия </a:t>
            </a:r>
            <a:r>
              <a:rPr lang="ru-RU" sz="2200" dirty="0"/>
              <a:t>жить человек получает энергию для реальных изменений, для исцеления — физического, </a:t>
            </a:r>
            <a:r>
              <a:rPr lang="ru-RU" sz="2200" dirty="0" smtClean="0"/>
              <a:t>психического </a:t>
            </a:r>
            <a:r>
              <a:rPr lang="ru-RU" sz="2200" dirty="0"/>
              <a:t>и духовного. Эмоциональный выброс не является самоцелью: вмешательство перестает быть </a:t>
            </a:r>
            <a:r>
              <a:rPr lang="ru-RU" sz="2200" dirty="0" err="1"/>
              <a:t>терапевтичным</a:t>
            </a:r>
            <a:r>
              <a:rPr lang="ru-RU" sz="2200" dirty="0"/>
              <a:t>, если после </a:t>
            </a:r>
            <a:r>
              <a:rPr lang="ru-RU" sz="2200" dirty="0" err="1"/>
              <a:t>отреагирования</a:t>
            </a:r>
            <a:r>
              <a:rPr lang="ru-RU" sz="2200" dirty="0"/>
              <a:t> </a:t>
            </a:r>
            <a:r>
              <a:rPr lang="ru-RU" sz="2200" dirty="0" smtClean="0"/>
              <a:t>клиент </a:t>
            </a:r>
            <a:r>
              <a:rPr lang="ru-RU" sz="2200" dirty="0"/>
              <a:t>не находит новых источников внутренней </a:t>
            </a:r>
            <a:r>
              <a:rPr lang="ru-RU" sz="2200" dirty="0" smtClean="0"/>
              <a:t>поддержки</a:t>
            </a:r>
            <a:r>
              <a:rPr lang="ru-RU" sz="2200" dirty="0"/>
              <a:t>.</a:t>
            </a:r>
          </a:p>
          <a:p>
            <a:pPr marL="44450" indent="498475">
              <a:buNone/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2727647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0" y="265176"/>
            <a:ext cx="9509759" cy="663512"/>
          </a:xfrm>
        </p:spPr>
        <p:txBody>
          <a:bodyPr/>
          <a:lstStyle/>
          <a:p>
            <a:pPr algn="ctr"/>
            <a:r>
              <a:rPr lang="ru-RU" sz="3600" dirty="0"/>
              <a:t>Биосинтез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1120" y="1000125"/>
            <a:ext cx="9509760" cy="5543549"/>
          </a:xfrm>
        </p:spPr>
        <p:txBody>
          <a:bodyPr>
            <a:normAutofit/>
          </a:bodyPr>
          <a:lstStyle/>
          <a:p>
            <a:pPr marL="44450" indent="498475">
              <a:buNone/>
            </a:pPr>
            <a:r>
              <a:rPr lang="ru-RU" sz="2200" dirty="0"/>
              <a:t>И сама система защит рассматривается в био­синтезе как стратегия выживания, адаптации, под­держки. Поэтому любые паттерны человека не "ло­маются", а исследуются с большим уважением. </a:t>
            </a:r>
            <a:r>
              <a:rPr lang="ru-RU" sz="2200" dirty="0" err="1"/>
              <a:t>Биосинтетики</a:t>
            </a:r>
            <a:r>
              <a:rPr lang="ru-RU" sz="2200" dirty="0"/>
              <a:t> говорят: "Прежде, чем пустить по­езд по рельсам, необходимо выстроить мосты." Прежде, чем трансформировать (не разрушать!) паттерны, надо обеспечить реализацию "</a:t>
            </a:r>
            <a:r>
              <a:rPr lang="ru-RU" sz="2200" dirty="0" err="1" smtClean="0"/>
              <a:t>жизнезащищающей</a:t>
            </a:r>
            <a:r>
              <a:rPr lang="ru-RU" sz="2200" dirty="0" smtClean="0"/>
              <a:t> </a:t>
            </a:r>
            <a:r>
              <a:rPr lang="ru-RU" sz="2200" dirty="0"/>
              <a:t>функции."</a:t>
            </a:r>
          </a:p>
          <a:p>
            <a:pPr marL="44450" indent="498475">
              <a:buNone/>
            </a:pPr>
            <a:r>
              <a:rPr lang="ru-RU" sz="2200" dirty="0"/>
              <a:t>Биосинтез использует и развивает идею </a:t>
            </a:r>
            <a:r>
              <a:rPr lang="ru-RU" sz="2200" dirty="0" err="1" smtClean="0"/>
              <a:t>В.Райха</a:t>
            </a:r>
            <a:r>
              <a:rPr lang="ru-RU" sz="2200" dirty="0" smtClean="0"/>
              <a:t> </a:t>
            </a:r>
            <a:r>
              <a:rPr lang="ru-RU" sz="2200" dirty="0"/>
              <a:t>о "защитном мышечном панцире", прослежи­вая ее связь с эмбриологией. Д. </a:t>
            </a:r>
            <a:r>
              <a:rPr lang="ru-RU" sz="2200" dirty="0" err="1"/>
              <a:t>Боаделла</a:t>
            </a:r>
            <a:r>
              <a:rPr lang="ru-RU" sz="2200" dirty="0"/>
              <a:t> и дру­гие исследователи описывают три панциря, каждый из которых связан с одним из зародышевых лист­ков: мышечный (</a:t>
            </a:r>
            <a:r>
              <a:rPr lang="ru-RU" sz="2200" dirty="0" err="1"/>
              <a:t>мезодермальный</a:t>
            </a:r>
            <a:r>
              <a:rPr lang="ru-RU" sz="2200" dirty="0"/>
              <a:t>), висцеральный (</a:t>
            </a:r>
            <a:r>
              <a:rPr lang="ru-RU" sz="2200" dirty="0" err="1"/>
              <a:t>эндодермальный</a:t>
            </a:r>
            <a:r>
              <a:rPr lang="ru-RU" sz="2200" dirty="0"/>
              <a:t>) и церебральный панцирь (</a:t>
            </a:r>
            <a:r>
              <a:rPr lang="ru-RU" sz="2200" dirty="0" err="1" smtClean="0"/>
              <a:t>эктодермальный</a:t>
            </a:r>
            <a:r>
              <a:rPr lang="ru-RU" sz="2200" dirty="0" smtClean="0"/>
              <a:t> ).</a:t>
            </a:r>
          </a:p>
          <a:p>
            <a:pPr marL="44450" indent="498475">
              <a:buNone/>
            </a:pPr>
            <a:r>
              <a:rPr lang="ru-RU" sz="2400" dirty="0"/>
              <a:t>В каждом из "панцирей" проявляются </a:t>
            </a:r>
            <a:r>
              <a:rPr lang="ru-RU" sz="2400" dirty="0" smtClean="0"/>
              <a:t>нарушения </a:t>
            </a:r>
            <a:r>
              <a:rPr lang="ru-RU" sz="2400" dirty="0"/>
              <a:t>здоровья на всех уровнях: соматическом, пси­хическом и духовном.</a:t>
            </a:r>
          </a:p>
          <a:p>
            <a:pPr marL="44450" indent="498475">
              <a:buNone/>
            </a:pPr>
            <a:endParaRPr lang="ru-RU" sz="2200" dirty="0"/>
          </a:p>
          <a:p>
            <a:pPr marL="45720" indent="0">
              <a:buNone/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3603783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Три </a:t>
            </a:r>
            <a:r>
              <a:rPr lang="ru-RU" sz="4000" dirty="0"/>
              <a:t>группы качеств, при­сущих здоровому человеку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1120" y="1572768"/>
            <a:ext cx="9509760" cy="449942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1800" b="1" dirty="0" smtClean="0"/>
              <a:t>Соматические </a:t>
            </a:r>
            <a:r>
              <a:rPr lang="ru-RU" sz="1800" b="1" dirty="0"/>
              <a:t>аспекты здоровья:</a:t>
            </a:r>
          </a:p>
          <a:p>
            <a:pPr marL="387350" lvl="1" indent="-342900">
              <a:buFont typeface="+mj-lt"/>
              <a:buAutoNum type="arabicPeriod"/>
            </a:pPr>
            <a:r>
              <a:rPr lang="ru-RU" dirty="0" smtClean="0"/>
              <a:t>дыхание регулярно, ритмично, сопровождается свободными движениями грудной клетки</a:t>
            </a:r>
            <a:r>
              <a:rPr lang="ru-RU" dirty="0"/>
              <a:t>;</a:t>
            </a:r>
          </a:p>
          <a:p>
            <a:pPr marL="387350" lvl="1" indent="-342900">
              <a:buFont typeface="+mj-lt"/>
              <a:buAutoNum type="arabicPeriod"/>
            </a:pPr>
            <a:r>
              <a:rPr lang="ru-RU" dirty="0"/>
              <a:t>перистальтика не спастическая, но и не вялая, сопровождается ощущением "внутреннего бла­гополучия";</a:t>
            </a:r>
          </a:p>
          <a:p>
            <a:pPr marL="387350" lvl="1" indent="-342900">
              <a:buFont typeface="+mj-lt"/>
              <a:buAutoNum type="arabicPeriod"/>
            </a:pPr>
            <a:r>
              <a:rPr lang="ru-RU" dirty="0"/>
              <a:t>мускулы готовы легко переходить от напряже­ния к расслаблению;</a:t>
            </a:r>
          </a:p>
          <a:p>
            <a:pPr marL="387350" lvl="1" indent="-342900">
              <a:buFont typeface="+mj-lt"/>
              <a:buAutoNum type="arabicPeriod"/>
            </a:pPr>
            <a:r>
              <a:rPr lang="ru-RU" dirty="0"/>
              <a:t>кровяное давление нормальное, пульсация в конечностях хорошая;</a:t>
            </a:r>
          </a:p>
          <a:p>
            <a:pPr marL="387350" lvl="1" indent="-342900">
              <a:buFont typeface="+mj-lt"/>
              <a:buAutoNum type="arabicPeriod"/>
            </a:pPr>
            <a:r>
              <a:rPr lang="ru-RU" dirty="0"/>
              <a:t>кожа теплая, с хорошим кровоснабжением;</a:t>
            </a:r>
          </a:p>
          <a:p>
            <a:pPr marL="387350" lvl="1" indent="-342900">
              <a:buFont typeface="+mj-lt"/>
              <a:buAutoNum type="arabicPeriod"/>
            </a:pPr>
            <a:r>
              <a:rPr lang="ru-RU" dirty="0" smtClean="0"/>
              <a:t>лицо </a:t>
            </a:r>
            <a:r>
              <a:rPr lang="ru-RU" dirty="0"/>
              <a:t>подвижно, мимика живая, голос и взгляд выразительны, "глаза контактны</a:t>
            </a:r>
            <a:r>
              <a:rPr lang="ru-RU" dirty="0" smtClean="0"/>
              <a:t>";</a:t>
            </a:r>
          </a:p>
          <a:p>
            <a:pPr marL="357188" indent="-355600">
              <a:buNone/>
            </a:pPr>
            <a:r>
              <a:rPr lang="ru-RU" sz="1800" dirty="0" smtClean="0"/>
              <a:t>7.    </a:t>
            </a:r>
            <a:r>
              <a:rPr lang="ru-RU" sz="1800" dirty="0" err="1" smtClean="0"/>
              <a:t>оргазмические</a:t>
            </a:r>
            <a:r>
              <a:rPr lang="ru-RU" sz="1800" dirty="0" smtClean="0"/>
              <a:t> </a:t>
            </a:r>
            <a:r>
              <a:rPr lang="ru-RU" sz="1800" dirty="0"/>
              <a:t>функции не нарушены; оргазм представлен ритмичной непроизвольной пуль­сацией, сопровождается глубоким удовлетво­рением и любовью к партнеру. Человек может испытывать к одному и тому же лицу и сексу­альные, и сердечные чувства.</a:t>
            </a:r>
          </a:p>
          <a:p>
            <a:pPr marL="4572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3579100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Три группы качеств, при­сущих здоровому человеку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1120" y="1572767"/>
            <a:ext cx="9509760" cy="4527995"/>
          </a:xfrm>
        </p:spPr>
        <p:txBody>
          <a:bodyPr/>
          <a:lstStyle/>
          <a:p>
            <a:pPr marL="45720" indent="0" algn="ctr">
              <a:buNone/>
            </a:pPr>
            <a:r>
              <a:rPr lang="ru-RU" b="1" dirty="0" smtClean="0"/>
              <a:t>Психические аспекты здоровья:</a:t>
            </a:r>
          </a:p>
          <a:p>
            <a:pPr marL="1051560" lvl="2" indent="-457200">
              <a:buFont typeface="+mj-lt"/>
              <a:buAutoNum type="arabicPeriod"/>
            </a:pPr>
            <a:r>
              <a:rPr lang="ru-RU" sz="2000" dirty="0" smtClean="0"/>
              <a:t>способность связывать внешнюю экспрессию с внутренними потребностями; готовность дей­ствовать для удовлетворения основных </a:t>
            </a:r>
            <a:r>
              <a:rPr lang="ru-RU" sz="2000" dirty="0" smtClean="0"/>
              <a:t>жизненных </a:t>
            </a:r>
            <a:r>
              <a:rPr lang="ru-RU" sz="2000" dirty="0" smtClean="0"/>
              <a:t>потребностей и возможность отличать их от "вторичных пристрастий";</a:t>
            </a:r>
          </a:p>
          <a:p>
            <a:pPr marL="1051560" lvl="2" indent="-457200">
              <a:buFont typeface="+mj-lt"/>
              <a:buAutoNum type="arabicPeriod"/>
            </a:pPr>
            <a:r>
              <a:rPr lang="ru-RU" sz="2000" dirty="0" smtClean="0"/>
              <a:t>способность к контакту с людьми без идеализа­ции и проекций (или других психологических защит, искажающих взаимодействие);</a:t>
            </a:r>
          </a:p>
          <a:p>
            <a:pPr marL="1051560" lvl="2" indent="-457200">
              <a:buFont typeface="+mj-lt"/>
              <a:buAutoNum type="arabicPeriod"/>
            </a:pPr>
            <a:r>
              <a:rPr lang="ru-RU" sz="2000" dirty="0" smtClean="0"/>
              <a:t>способность по собственному выбору </a:t>
            </a:r>
            <a:r>
              <a:rPr lang="ru-RU" sz="2000" dirty="0" err="1" smtClean="0"/>
              <a:t>контейнировать</a:t>
            </a:r>
            <a:r>
              <a:rPr lang="ru-RU" sz="2000" dirty="0" smtClean="0"/>
              <a:t> </a:t>
            </a:r>
            <a:r>
              <a:rPr lang="ru-RU" sz="2000" dirty="0" smtClean="0"/>
              <a:t>(удерживать), либо выражать свои чувства, когда этого требует или позволяет си­туация;</a:t>
            </a:r>
          </a:p>
          <a:p>
            <a:pPr marL="1051560" lvl="2" indent="-457200">
              <a:buFont typeface="+mj-lt"/>
              <a:buAutoNum type="arabicPeriod"/>
            </a:pPr>
            <a:r>
              <a:rPr lang="ru-RU" sz="2000" dirty="0" smtClean="0"/>
              <a:t>свобода от тревоги, когда нет опасности ;</a:t>
            </a:r>
          </a:p>
          <a:p>
            <a:pPr marL="1051560" lvl="2" indent="-457200">
              <a:buFont typeface="+mj-lt"/>
              <a:buAutoNum type="arabicPeriod"/>
            </a:pPr>
            <a:r>
              <a:rPr lang="ru-RU" sz="2000" dirty="0" smtClean="0"/>
              <a:t>способность действовать, когда опасность есть.</a:t>
            </a:r>
          </a:p>
          <a:p>
            <a:pPr marL="502920" indent="-4572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37046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/>
              <a:t>Три группы качеств, </a:t>
            </a:r>
            <a:r>
              <a:rPr lang="ru-RU" sz="3600" dirty="0" smtClean="0"/>
              <a:t>присущих </a:t>
            </a:r>
            <a:r>
              <a:rPr lang="ru-RU" sz="3600" dirty="0"/>
              <a:t>здоровому человеку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</a:pPr>
            <a:r>
              <a:rPr lang="ru-RU" sz="2400" b="1" dirty="0"/>
              <a:t>Духовные аспекты здоровья</a:t>
            </a:r>
            <a:r>
              <a:rPr lang="ru-RU" sz="2400" b="1" dirty="0" smtClean="0"/>
              <a:t>:</a:t>
            </a:r>
          </a:p>
          <a:p>
            <a:pPr marL="45720" indent="0" algn="ctr">
              <a:buNone/>
            </a:pPr>
            <a:endParaRPr lang="ru-RU" sz="2400" b="1" dirty="0"/>
          </a:p>
          <a:p>
            <a:pPr marL="1211580" lvl="3" indent="-342900">
              <a:buFont typeface="+mj-lt"/>
              <a:buAutoNum type="arabicPeriod"/>
            </a:pPr>
            <a:r>
              <a:rPr lang="ru-RU" sz="2400" dirty="0"/>
              <a:t>контакт с глубинными ценностями;</a:t>
            </a:r>
          </a:p>
          <a:p>
            <a:pPr marL="1211580" lvl="3" indent="-342900">
              <a:buFont typeface="+mj-lt"/>
              <a:buAutoNum type="arabicPeriod"/>
            </a:pPr>
            <a:r>
              <a:rPr lang="ru-RU" sz="2400" dirty="0"/>
              <a:t>сила духа принимать решения в период </a:t>
            </a:r>
            <a:r>
              <a:rPr lang="ru-RU" sz="2400" dirty="0" smtClean="0"/>
              <a:t>жизненных </a:t>
            </a:r>
            <a:r>
              <a:rPr lang="ru-RU" sz="2400" dirty="0"/>
              <a:t>кризисов без "</a:t>
            </a:r>
            <a:r>
              <a:rPr lang="ru-RU" sz="2400" dirty="0" err="1"/>
              <a:t>впадания</a:t>
            </a:r>
            <a:r>
              <a:rPr lang="ru-RU" sz="2400" dirty="0"/>
              <a:t>" в отчаяние и безысходность;</a:t>
            </a:r>
          </a:p>
          <a:p>
            <a:pPr marL="1211580" lvl="3" indent="-342900">
              <a:buFont typeface="+mj-lt"/>
              <a:buAutoNum type="arabicPeriod"/>
            </a:pPr>
            <a:r>
              <a:rPr lang="ru-RU" sz="2400" dirty="0"/>
              <a:t>свобода от невротического чувства вины и </a:t>
            </a:r>
            <a:r>
              <a:rPr lang="ru-RU" sz="2400" dirty="0" smtClean="0"/>
              <a:t>готовность </a:t>
            </a:r>
            <a:r>
              <a:rPr lang="ru-RU" sz="2400" dirty="0"/>
              <a:t>к реальной ответственности;</a:t>
            </a:r>
          </a:p>
          <a:p>
            <a:pPr marL="1211580" lvl="3" indent="-342900">
              <a:buFont typeface="+mj-lt"/>
              <a:buAutoNum type="arabicPeriod"/>
            </a:pPr>
            <a:r>
              <a:rPr lang="ru-RU" sz="2400" dirty="0"/>
              <a:t>уважение к собственным чувствам и к чувствам других людей.</a:t>
            </a:r>
          </a:p>
          <a:p>
            <a:pPr marL="502920" indent="-4572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82659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Суть терапии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450" indent="584200">
              <a:buNone/>
            </a:pPr>
            <a:r>
              <a:rPr lang="ru-RU" dirty="0"/>
              <a:t>Существует опасность разделения людей на "здо­ровых", не нуждающихся в терапии, и больных, тех, кому без нее не прожить. Однако более реа­листично рассматривать здоровье как широкий спектр состояний и проявлений. Тогда мы при­знаем право на невротические реакции т.н. благо­получных людей и способность к "здоровому реа­гированию" у лиц с тяжелыми соматическими и психическими расстройствами.</a:t>
            </a:r>
          </a:p>
          <a:p>
            <a:pPr marL="44450" indent="584200">
              <a:buNone/>
            </a:pPr>
            <a:r>
              <a:rPr lang="ru-RU" dirty="0"/>
              <a:t>Таким образом, эффект терапии зависит от уме­ния терапевта раскрыть внутренние ресурсы здо­ровья клиента. Внутреннюю канву биосинтеза со­ставляет работа по достижению соматического, психического и духовного здоровья; внешнюю — работа по восстановлению интеграции действия, мысли и чувства, утраченной на ранних этапах раз­вития</a:t>
            </a:r>
            <a:r>
              <a:rPr lang="ru-RU" dirty="0" smtClean="0"/>
              <a:t>.</a:t>
            </a:r>
          </a:p>
          <a:p>
            <a:pPr marL="44450" indent="584200">
              <a:buNone/>
            </a:pPr>
            <a:r>
              <a:rPr lang="ru-RU" dirty="0"/>
              <a:t>Тремя основными процессами </a:t>
            </a:r>
            <a:r>
              <a:rPr lang="ru-RU" dirty="0" err="1"/>
              <a:t>реинтеграции</a:t>
            </a:r>
            <a:r>
              <a:rPr lang="ru-RU" dirty="0"/>
              <a:t> </a:t>
            </a:r>
            <a:r>
              <a:rPr lang="ru-RU" b="1" dirty="0"/>
              <a:t>яв­ляются заземление (</a:t>
            </a:r>
            <a:r>
              <a:rPr lang="en-US" b="1" dirty="0"/>
              <a:t>grounding</a:t>
            </a:r>
            <a:r>
              <a:rPr lang="ru-RU" b="1" dirty="0"/>
              <a:t>), центрирование (</a:t>
            </a:r>
            <a:r>
              <a:rPr lang="en-US" b="1" dirty="0" err="1"/>
              <a:t>centring</a:t>
            </a:r>
            <a:r>
              <a:rPr lang="en-US" b="1" dirty="0"/>
              <a:t> </a:t>
            </a:r>
            <a:r>
              <a:rPr lang="ru-RU" b="1" dirty="0"/>
              <a:t>) и видение (</a:t>
            </a:r>
            <a:r>
              <a:rPr lang="en-US" b="1" dirty="0"/>
              <a:t>facing </a:t>
            </a:r>
            <a:r>
              <a:rPr lang="ru-RU" b="1" dirty="0"/>
              <a:t>).</a:t>
            </a:r>
          </a:p>
          <a:p>
            <a:pPr marL="44450" indent="584200">
              <a:buNone/>
            </a:pPr>
            <a:endParaRPr lang="ru-RU" dirty="0"/>
          </a:p>
          <a:p>
            <a:pPr marL="44450" indent="58420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67321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5257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Сущность телесной терапии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Телесно-ориентированная психотерапия возникла на основе практического опыта и многолетних наблюдений взаимосвязи духовного и телесного в функционировании организма. </a:t>
            </a:r>
          </a:p>
          <a:p>
            <a:r>
              <a:rPr lang="ru-RU" sz="2400" dirty="0" smtClean="0"/>
              <a:t>Она в большей степени, чем другие направления психотерапии, придерживается </a:t>
            </a:r>
            <a:r>
              <a:rPr lang="ru-RU" sz="2400" dirty="0" err="1" smtClean="0"/>
              <a:t>холистического</a:t>
            </a:r>
            <a:r>
              <a:rPr lang="ru-RU" sz="2400" dirty="0" smtClean="0"/>
              <a:t> подхода, необходимость в развитии которого постоянно возрастает. </a:t>
            </a:r>
          </a:p>
          <a:p>
            <a:r>
              <a:rPr lang="ru-RU" sz="2400" dirty="0" smtClean="0"/>
              <a:t>Преодоление дуализма тела и разума и возвращение к целостной личности ведет к глубоким изменениям понимания поведения человека.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Сущность телесной терапии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Существующие в настоящее время методы телесно-ориентированной психотерапии отвечают всем требованиям </a:t>
            </a:r>
            <a:r>
              <a:rPr lang="ru-RU" dirty="0" err="1" smtClean="0"/>
              <a:t>холистического</a:t>
            </a:r>
            <a:r>
              <a:rPr lang="ru-RU" dirty="0" smtClean="0"/>
              <a:t> подхода; для них человек — единое функционирующее целое, сплав тела и психики, в котором изменения в одной области сопровождаются изменениями в другой. </a:t>
            </a:r>
          </a:p>
          <a:p>
            <a:r>
              <a:rPr lang="ru-RU" dirty="0" smtClean="0"/>
              <a:t>Их объединяет стремление вернуть человеку ощущение целостности, научить его не только </a:t>
            </a:r>
            <a:r>
              <a:rPr lang="ru-RU" dirty="0" err="1" smtClean="0"/>
              <a:t>осознаванию</a:t>
            </a:r>
            <a:r>
              <a:rPr lang="ru-RU" dirty="0" smtClean="0"/>
              <a:t> вытесненной информации, но и переживанию в настоящий момент единства тела и психики, целостности всего организма. </a:t>
            </a:r>
          </a:p>
          <a:p>
            <a:r>
              <a:rPr lang="ru-RU" dirty="0" smtClean="0"/>
              <a:t>Все методы телесно-ориентированной психотерапии направлены на обеспечение условий, в которых пациент сможет пережить свой опыт как взаимосвязь психического и телесного, принять себя в этом качестве, тем самым получив возможность для улучшения своего функционирования.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Анализ характера и практика </a:t>
            </a:r>
            <a:r>
              <a:rPr lang="ru-RU" dirty="0" err="1" smtClean="0"/>
              <a:t>вегетотерапии</a:t>
            </a:r>
            <a:r>
              <a:rPr lang="ru-RU" dirty="0" smtClean="0"/>
              <a:t> Вильгельма </a:t>
            </a:r>
            <a:r>
              <a:rPr lang="ru-RU" dirty="0" err="1" smtClean="0"/>
              <a:t>Райха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41120" y="1572768"/>
            <a:ext cx="9509760" cy="4599432"/>
          </a:xfrm>
        </p:spPr>
        <p:txBody>
          <a:bodyPr>
            <a:noAutofit/>
          </a:bodyPr>
          <a:lstStyle/>
          <a:p>
            <a:r>
              <a:rPr lang="ru-RU" sz="2200" dirty="0" err="1" smtClean="0"/>
              <a:t>Райх</a:t>
            </a:r>
            <a:r>
              <a:rPr lang="ru-RU" sz="2200" dirty="0" smtClean="0"/>
              <a:t> подчеркивал важность обращения внимания на физические аспекты характера, в особенности, на «хронические мышечные зажимы», названные им «мышечным панцирем». </a:t>
            </a:r>
          </a:p>
          <a:p>
            <a:r>
              <a:rPr lang="ru-RU" sz="2200" dirty="0" err="1" smtClean="0"/>
              <a:t>Райх</a:t>
            </a:r>
            <a:r>
              <a:rPr lang="ru-RU" sz="2200" dirty="0" smtClean="0"/>
              <a:t> разработал теорию «мышечного панциря», связав постоянные мышечные напряжения в теле человека с его характером и типом защиты от болезненного эмоционального опыта. </a:t>
            </a:r>
          </a:p>
          <a:p>
            <a:r>
              <a:rPr lang="ru-RU" sz="2200" dirty="0" smtClean="0"/>
              <a:t>По его мнению, хронические мышечные зажимы блокируют три основных эмоциональных состояния: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200" dirty="0" smtClean="0"/>
              <a:t>тревожность,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200" dirty="0" smtClean="0"/>
              <a:t>гнев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200" dirty="0" smtClean="0"/>
              <a:t> сексуальное возбуждение.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/>
              <a:t>    «Мышечный панцирь» не дает человеку возможности переживать сильные эмоции, ограничивая и искажая выражение чувств.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Анализ характера и практика </a:t>
            </a:r>
            <a:r>
              <a:rPr lang="ru-RU" dirty="0" err="1" smtClean="0"/>
              <a:t>вегетотерапии</a:t>
            </a:r>
            <a:r>
              <a:rPr lang="ru-RU" dirty="0" smtClean="0"/>
              <a:t> Вильгельма </a:t>
            </a:r>
            <a:r>
              <a:rPr lang="ru-RU" dirty="0" err="1" smtClean="0"/>
              <a:t>Райха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400" dirty="0" err="1" smtClean="0"/>
              <a:t>Райх</a:t>
            </a:r>
            <a:r>
              <a:rPr lang="ru-RU" sz="2400" dirty="0" smtClean="0"/>
              <a:t> писал: «Мышечная судорога представляет собой телесную сторону процесса вытеснения и основу его длительного сохранения». </a:t>
            </a:r>
          </a:p>
          <a:p>
            <a:pPr>
              <a:buNone/>
            </a:pPr>
            <a:r>
              <a:rPr lang="ru-RU" sz="2400" dirty="0" smtClean="0"/>
              <a:t>    В основе этой теории лежит понятие о том, что защитным механизмам, которые затрудняют нормальное функционирование человеческой психики, можно противодействовать, оказывая прямое влияние на тело. </a:t>
            </a:r>
          </a:p>
          <a:p>
            <a:pPr>
              <a:buNone/>
            </a:pPr>
            <a:r>
              <a:rPr lang="ru-RU" sz="2400" dirty="0" smtClean="0"/>
              <a:t>    Он выделял свои аналитические интерпретации, названные им «анализом характера», от непосредственного воздействия на защитную мускулатуру, которое называл «</a:t>
            </a:r>
            <a:r>
              <a:rPr lang="ru-RU" sz="2400" dirty="0" err="1" smtClean="0"/>
              <a:t>вегетотерапией</a:t>
            </a:r>
            <a:r>
              <a:rPr lang="ru-RU" sz="2400" dirty="0" smtClean="0"/>
              <a:t>» и «анализом характера в области биофизического функционирования». </a:t>
            </a:r>
            <a:endParaRPr lang="ru-RU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Анализ характера и практика </a:t>
            </a:r>
            <a:r>
              <a:rPr lang="ru-RU" dirty="0" err="1" smtClean="0"/>
              <a:t>вегетотерапии</a:t>
            </a:r>
            <a:r>
              <a:rPr lang="ru-RU" dirty="0" smtClean="0"/>
              <a:t> Вильгельма </a:t>
            </a:r>
            <a:r>
              <a:rPr lang="ru-RU" dirty="0" err="1" smtClean="0"/>
              <a:t>Райха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41120" y="1572768"/>
            <a:ext cx="9509760" cy="452323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    </a:t>
            </a:r>
            <a:r>
              <a:rPr lang="ru-RU" sz="2400" dirty="0" smtClean="0"/>
              <a:t>Основное препятствие для личностного роста </a:t>
            </a:r>
            <a:r>
              <a:rPr lang="ru-RU" sz="2400" dirty="0" err="1" smtClean="0"/>
              <a:t>Райх</a:t>
            </a:r>
            <a:r>
              <a:rPr lang="ru-RU" sz="2400" dirty="0" smtClean="0"/>
              <a:t> видел в «защитном мышечном панцире», который мешает человеку жить полноценной жизнью в гармонии с окружающими людьми и природой.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/>
              <a:t>Он выделял семь сегментов «мышечного панциря», охватывающего тело: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/>
              <a:t>1) область глаз,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/>
              <a:t>2) рот и челюсть,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/>
              <a:t>3) шея,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/>
              <a:t>4) грудь,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/>
              <a:t>5) диафрагма,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/>
              <a:t>6) живот,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/>
              <a:t>7) таз.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Анализ характера и практика </a:t>
            </a:r>
            <a:r>
              <a:rPr lang="ru-RU" dirty="0" err="1" smtClean="0"/>
              <a:t>вегетотерапии</a:t>
            </a:r>
            <a:r>
              <a:rPr lang="ru-RU" dirty="0" smtClean="0"/>
              <a:t> Вильгельма </a:t>
            </a:r>
            <a:r>
              <a:rPr lang="ru-RU" dirty="0" err="1" smtClean="0"/>
              <a:t>Райха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41120" y="1572768"/>
            <a:ext cx="9509760" cy="4477512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Райх</a:t>
            </a:r>
            <a:r>
              <a:rPr lang="ru-RU" dirty="0" smtClean="0"/>
              <a:t> обнаружил, что расслабление «мышечного панциря» освобождает значительную </a:t>
            </a:r>
            <a:r>
              <a:rPr lang="ru-RU" dirty="0" err="1" smtClean="0"/>
              <a:t>либидинозную</a:t>
            </a:r>
            <a:r>
              <a:rPr lang="ru-RU" dirty="0" smtClean="0"/>
              <a:t> энергию и помогает процессу психоанализа. </a:t>
            </a:r>
          </a:p>
          <a:p>
            <a:r>
              <a:rPr lang="ru-RU" dirty="0" smtClean="0"/>
              <a:t>Им разработана специальная терапевтическая методика, позволяющая снижать хроническое напряжение определенных групп мышц и, таким образом, высвобождать эмоции, которые этим напряжением сдерживались. </a:t>
            </a:r>
          </a:p>
          <a:p>
            <a:r>
              <a:rPr lang="ru-RU" dirty="0" smtClean="0"/>
              <a:t>Он анализировал в деталях позу пациента и его физические привычки, чтобы дать пациентам возможность осознать, как они подавляют психические проявления в различных частях тела. </a:t>
            </a:r>
            <a:r>
              <a:rPr lang="ru-RU" dirty="0" err="1" smtClean="0"/>
              <a:t>Райх</a:t>
            </a:r>
            <a:r>
              <a:rPr lang="ru-RU" dirty="0" smtClean="0"/>
              <a:t> просил пациентов усиливать определенный зажим, чтобы лучше осознать его и выявить эмоцию, которая связана в этой части тела. </a:t>
            </a:r>
          </a:p>
          <a:p>
            <a:r>
              <a:rPr lang="ru-RU" dirty="0" smtClean="0"/>
              <a:t>Он заметил, что только после того, как подавляемая эмоция принимается пациентом и находит свое выражение, последний может полностью отказаться от своего зажима. 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S102895256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000">
            <a:solidFill>
              <a:schemeClr val="accent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000">
            <a:solidFill>
              <a:schemeClr val="accent2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000">
            <a:solidFill>
              <a:schemeClr val="accent2"/>
            </a:solidFill>
          </a:defRPr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4C83CBF-B0CA-445C-8608-72BB8AA334E8}"/>
</file>

<file path=customXml/itemProps2.xml><?xml version="1.0" encoding="utf-8"?>
<ds:datastoreItem xmlns:ds="http://schemas.openxmlformats.org/officeDocument/2006/customXml" ds:itemID="{A4E6B755-2727-4E2E-9065-A7BCE4B5A4D2}"/>
</file>

<file path=customXml/itemProps3.xml><?xml version="1.0" encoding="utf-8"?>
<ds:datastoreItem xmlns:ds="http://schemas.openxmlformats.org/officeDocument/2006/customXml" ds:itemID="{70553EDE-6810-4BC4-BB64-B95EE0840D63}"/>
</file>

<file path=docProps/app.xml><?xml version="1.0" encoding="utf-8"?>
<Properties xmlns="http://schemas.openxmlformats.org/officeDocument/2006/extended-properties" xmlns:vt="http://schemas.openxmlformats.org/officeDocument/2006/docPropsVTypes">
  <Template>TS102895256</Template>
  <TotalTime>0</TotalTime>
  <Words>3758</Words>
  <Application>Microsoft Office PowerPoint</Application>
  <PresentationFormat>Произвольный</PresentationFormat>
  <Paragraphs>176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TS102895256</vt:lpstr>
      <vt:lpstr>  Телесно-ориентированная психотерапия </vt:lpstr>
      <vt:lpstr>ТЕЛЕСНО-ОРИЕНТИРОВАННАЯ ТЕРАПИЯ</vt:lpstr>
      <vt:lpstr> Наиболее известными видами телесно-ориентированной психотерапии являются:</vt:lpstr>
      <vt:lpstr>Сущность телесной терапии</vt:lpstr>
      <vt:lpstr>Сущность телесной терапии</vt:lpstr>
      <vt:lpstr>Анализ характера и практика вегетотерапии Вильгельма Райха</vt:lpstr>
      <vt:lpstr>Анализ характера и практика вегетотерапии Вильгельма Райха</vt:lpstr>
      <vt:lpstr>Анализ характера и практика вегетотерапии Вильгельма Райха</vt:lpstr>
      <vt:lpstr>Анализ характера и практика вегетотерапии Вильгельма Райха</vt:lpstr>
      <vt:lpstr>Анализ характера и практика вегетотерапии Вильгельма Райха</vt:lpstr>
      <vt:lpstr>Биоэнергетика  Александра Лоуэна </vt:lpstr>
      <vt:lpstr>Различия подходов Райха и Лоуэна</vt:lpstr>
      <vt:lpstr>Сущность биоэнергетической терапии</vt:lpstr>
      <vt:lpstr>Сущность биоэнергетической терапии</vt:lpstr>
      <vt:lpstr>Основные приёмы биоэнергетики</vt:lpstr>
      <vt:lpstr>Метод Александера </vt:lpstr>
      <vt:lpstr>Метод Александера </vt:lpstr>
      <vt:lpstr>Метод Александера </vt:lpstr>
      <vt:lpstr>Метод Фельденкрайза</vt:lpstr>
      <vt:lpstr>Метод Фельденкрайза</vt:lpstr>
      <vt:lpstr>Метод Фельденкрайза</vt:lpstr>
      <vt:lpstr>Суть метода чувственного осознавания</vt:lpstr>
      <vt:lpstr>Суть метода чувственного осознавания</vt:lpstr>
      <vt:lpstr>Суть метода чувственного осознавания</vt:lpstr>
      <vt:lpstr>Рольфинг</vt:lpstr>
      <vt:lpstr>Рольфинг</vt:lpstr>
      <vt:lpstr>Рольфинг</vt:lpstr>
      <vt:lpstr>Биосинтез</vt:lpstr>
      <vt:lpstr>Биосинтез</vt:lpstr>
      <vt:lpstr>Биосинтез</vt:lpstr>
      <vt:lpstr>Биосинтез</vt:lpstr>
      <vt:lpstr>Биосинтез</vt:lpstr>
      <vt:lpstr>Три группы качеств, при­сущих здоровому человеку</vt:lpstr>
      <vt:lpstr>Три группы качеств, при­сущих здоровому человеку</vt:lpstr>
      <vt:lpstr>Три группы качеств, присущих здоровому человеку</vt:lpstr>
      <vt:lpstr>Суть терапии</vt:lpstr>
      <vt:lpstr>Спасибо за внимание!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2013-03-11T10:14:40Z</dcterms:created>
  <dcterms:modified xsi:type="dcterms:W3CDTF">2018-05-23T11:34:52Z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TC028952569991</vt:lpwstr>
  </property>
  <property fmtid="{D5CDD505-2E9C-101B-9397-08002B2CF9AE}" pid="3" name="ContentTypeId">
    <vt:lpwstr>0x010100BB6A232A06C4C843B3F96C4DEC1B1186</vt:lpwstr>
  </property>
</Properties>
</file>