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4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19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52"/>
  </p:notesMasterIdLst>
  <p:handoutMasterIdLst>
    <p:handoutMasterId r:id="rId53"/>
  </p:handoutMasterIdLst>
  <p:sldIdLst>
    <p:sldId id="278" r:id="rId3"/>
    <p:sldId id="291" r:id="rId4"/>
    <p:sldId id="292" r:id="rId5"/>
    <p:sldId id="295" r:id="rId6"/>
    <p:sldId id="293" r:id="rId7"/>
    <p:sldId id="297" r:id="rId8"/>
    <p:sldId id="279" r:id="rId9"/>
    <p:sldId id="286" r:id="rId10"/>
    <p:sldId id="287" r:id="rId11"/>
    <p:sldId id="288" r:id="rId12"/>
    <p:sldId id="289" r:id="rId13"/>
    <p:sldId id="280" r:id="rId14"/>
    <p:sldId id="290" r:id="rId15"/>
    <p:sldId id="281" r:id="rId16"/>
    <p:sldId id="282" r:id="rId17"/>
    <p:sldId id="283" r:id="rId18"/>
    <p:sldId id="298" r:id="rId19"/>
    <p:sldId id="284" r:id="rId20"/>
    <p:sldId id="299" r:id="rId21"/>
    <p:sldId id="285" r:id="rId22"/>
    <p:sldId id="300" r:id="rId23"/>
    <p:sldId id="301" r:id="rId24"/>
    <p:sldId id="302" r:id="rId25"/>
    <p:sldId id="303" r:id="rId26"/>
    <p:sldId id="304" r:id="rId27"/>
    <p:sldId id="305" r:id="rId28"/>
    <p:sldId id="307" r:id="rId29"/>
    <p:sldId id="308" r:id="rId30"/>
    <p:sldId id="309" r:id="rId31"/>
    <p:sldId id="310" r:id="rId32"/>
    <p:sldId id="311" r:id="rId33"/>
    <p:sldId id="315" r:id="rId34"/>
    <p:sldId id="312" r:id="rId35"/>
    <p:sldId id="313" r:id="rId36"/>
    <p:sldId id="316" r:id="rId37"/>
    <p:sldId id="314" r:id="rId38"/>
    <p:sldId id="317" r:id="rId39"/>
    <p:sldId id="318" r:id="rId40"/>
    <p:sldId id="319" r:id="rId41"/>
    <p:sldId id="320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329" r:id="rId50"/>
    <p:sldId id="330" r:id="rId5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728" autoAdjust="0"/>
  </p:normalViewPr>
  <p:slideViewPr>
    <p:cSldViewPr>
      <p:cViewPr varScale="1">
        <p:scale>
          <a:sx n="68" d="100"/>
          <a:sy n="68" d="100"/>
        </p:scale>
        <p:origin x="-240" y="-102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010" y="6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8" Type="http://schemas.openxmlformats.org/officeDocument/2006/relationships/customXml" Target="../customXml/item2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customXml" Target="../customXml/item3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ru-RU"/>
              <a:pPr/>
              <a:t>30.10.2017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ru-RU"/>
              <a:pPr/>
              <a:t>30.10.2017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30.10.2017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413538117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30.10.2017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857575708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30.10.2017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132264878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30.10.2017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594768883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30.10.2017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378620136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30.10.2017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107462120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30.10.2017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688552710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30.10.2017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261595790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30.10.2017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743399456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30.10.2017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828858569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839490360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ru-RU" noProof="0" smtClean="0"/>
              <a:pPr/>
              <a:t>30.10.2017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plit dir="in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2%D0%B5%D0%BB%D0%B5%D1%81%D0%BD%D0%BE-%D0%BE%D1%80%D0%B8%D0%B5%D0%BD%D1%82%D0%B8%D1%80%D0%BE%D0%B2%D0%B0%D0%BD%D0%BD%D0%B0%D1%8F_%D0%BF%D1%81%D0%B8%D1%85%D0%BE%D1%82%D0%B5%D1%80%D0%B0%D0%BF%D0%B8%D1%8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1574304"/>
          </a:xfrm>
        </p:spPr>
        <p:txBody>
          <a:bodyPr/>
          <a:lstStyle/>
          <a:p>
            <a:pPr algn="ctr"/>
            <a:r>
              <a:rPr lang="ru-RU" dirty="0" smtClean="0"/>
              <a:t>БИОСИНТЕЗ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2" y="2852936"/>
            <a:ext cx="9985175" cy="2785864"/>
          </a:xfrm>
        </p:spPr>
        <p:txBody>
          <a:bodyPr/>
          <a:lstStyle/>
          <a:p>
            <a:pPr algn="ctr"/>
            <a:r>
              <a:rPr lang="ru-RU" dirty="0" smtClean="0"/>
              <a:t>ПЛАН</a:t>
            </a:r>
          </a:p>
          <a:p>
            <a:pPr algn="ctr"/>
            <a:endParaRPr lang="ru-RU" dirty="0" smtClean="0"/>
          </a:p>
          <a:p>
            <a:pPr marL="457200" indent="-457200" algn="just">
              <a:buAutoNum type="arabicPeriod"/>
            </a:pPr>
            <a:r>
              <a:rPr lang="ru-RU" dirty="0" smtClean="0"/>
              <a:t>Биосинтез как направление телесно ориентированной терапии</a:t>
            </a:r>
          </a:p>
          <a:p>
            <a:pPr marL="457200" indent="-457200" algn="just">
              <a:buAutoNum type="arabicPeriod"/>
            </a:pPr>
            <a:r>
              <a:rPr lang="ru-RU" dirty="0" smtClean="0"/>
              <a:t>Взаимосвязь биосинтеза и </a:t>
            </a:r>
            <a:r>
              <a:rPr lang="ru-RU" dirty="0" err="1" smtClean="0"/>
              <a:t>райхианской</a:t>
            </a:r>
            <a:r>
              <a:rPr lang="ru-RU" dirty="0" smtClean="0"/>
              <a:t> терапии</a:t>
            </a:r>
          </a:p>
          <a:p>
            <a:pPr marL="457200" indent="-457200" algn="just">
              <a:buAutoNum type="arabicPeriod"/>
            </a:pPr>
            <a:r>
              <a:rPr lang="ru-RU" dirty="0" smtClean="0"/>
              <a:t>Основные процессы </a:t>
            </a:r>
            <a:r>
              <a:rPr lang="ru-RU" dirty="0" err="1" smtClean="0"/>
              <a:t>реинтеграции</a:t>
            </a:r>
            <a:r>
              <a:rPr lang="ru-RU" dirty="0" smtClean="0"/>
              <a:t> в биосинтезе</a:t>
            </a:r>
          </a:p>
          <a:p>
            <a:pPr marL="457200" indent="-457200" algn="just">
              <a:buAutoNum type="arabicPeriod"/>
            </a:pPr>
            <a:r>
              <a:rPr lang="ru-RU" dirty="0" smtClean="0"/>
              <a:t>Контактные сигналы и элементы касания</a:t>
            </a:r>
          </a:p>
          <a:p>
            <a:pPr marL="457200" indent="-457200" algn="just">
              <a:buAutoNum type="arabicPeriod"/>
            </a:pPr>
            <a:endParaRPr lang="ru-RU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815752"/>
          </a:xfrm>
        </p:spPr>
        <p:txBody>
          <a:bodyPr/>
          <a:lstStyle/>
          <a:p>
            <a:pPr algn="ctr"/>
            <a:r>
              <a:rPr lang="ru-RU" dirty="0" smtClean="0"/>
              <a:t>ДЭВИД БОАДЕЛЛА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6240760" cy="4495800"/>
          </a:xfrm>
        </p:spPr>
        <p:txBody>
          <a:bodyPr>
            <a:normAutofit fontScale="92500" lnSpcReduction="10000"/>
          </a:bodyPr>
          <a:lstStyle/>
          <a:p>
            <a:pPr algn="just" fontAlgn="base"/>
            <a:r>
              <a:rPr lang="ru-RU" dirty="0" smtClean="0"/>
              <a:t>Дэвид начинает издавать журнал «Энергия и характер»</a:t>
            </a:r>
          </a:p>
          <a:p>
            <a:pPr algn="just" fontAlgn="base"/>
            <a:r>
              <a:rPr lang="ru-RU" dirty="0" smtClean="0"/>
              <a:t>В это же время идеи гуманистической психологии, рожденной в Америке, получают распространение в Европе. Дэвид становится одним из директоров </a:t>
            </a:r>
            <a:r>
              <a:rPr lang="ru-RU" dirty="0" err="1" smtClean="0"/>
              <a:t>Иститута</a:t>
            </a:r>
            <a:r>
              <a:rPr lang="ru-RU" dirty="0" smtClean="0"/>
              <a:t> развития человеческого потенциала, где проводятся в жизнь идеи гуманистической психологии и телесной психотерапии.</a:t>
            </a:r>
          </a:p>
          <a:p>
            <a:pPr algn="just" fontAlgn="base"/>
            <a:r>
              <a:rPr lang="ru-RU" dirty="0" smtClean="0"/>
              <a:t>Параллельно </a:t>
            </a:r>
            <a:r>
              <a:rPr lang="ru-RU" dirty="0" err="1" smtClean="0"/>
              <a:t>Боаделла</a:t>
            </a:r>
            <a:r>
              <a:rPr lang="ru-RU" dirty="0" smtClean="0"/>
              <a:t> строит свой собственный подход и его приглашают тренером в школы различных телесных направлений.</a:t>
            </a:r>
          </a:p>
          <a:p>
            <a:endParaRPr lang="ru-RU" dirty="0"/>
          </a:p>
        </p:txBody>
      </p:sp>
      <p:pic>
        <p:nvPicPr>
          <p:cNvPr id="5" name="Содержимое 4" descr="cover_euc_vol3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750596" y="1556792"/>
            <a:ext cx="3383935" cy="4495800"/>
          </a:xfrm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815752"/>
          </a:xfrm>
        </p:spPr>
        <p:txBody>
          <a:bodyPr/>
          <a:lstStyle/>
          <a:p>
            <a:pPr algn="ctr"/>
            <a:r>
              <a:rPr lang="ru-RU" dirty="0" smtClean="0"/>
              <a:t>ДЭВИД БОАДЕЛЛА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ru-RU" dirty="0" smtClean="0"/>
              <a:t>В 1975 году </a:t>
            </a:r>
            <a:r>
              <a:rPr lang="ru-RU" dirty="0" err="1" smtClean="0"/>
              <a:t>Боаделла</a:t>
            </a:r>
            <a:r>
              <a:rPr lang="ru-RU" dirty="0" smtClean="0"/>
              <a:t> начинает в Лондоне, Нью-Йорке и отдельных городах Латинской Америки первые терапевтические тренинги по собственному направлению</a:t>
            </a:r>
          </a:p>
          <a:p>
            <a:pPr fontAlgn="base"/>
            <a:r>
              <a:rPr lang="ru-RU" dirty="0" smtClean="0"/>
              <a:t>В 1985 году он переезжает в Швейцарию, где становится первым президентом, созданной в 1987 году, Европейской Ассоциации Телесной Психотерапии.</a:t>
            </a:r>
          </a:p>
          <a:p>
            <a:endParaRPr lang="ru-RU" dirty="0"/>
          </a:p>
        </p:txBody>
      </p:sp>
      <p:pic>
        <p:nvPicPr>
          <p:cNvPr id="5" name="Содержимое 4" descr="boadella_group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22404" y="1700808"/>
            <a:ext cx="5688631" cy="4104455"/>
          </a:xfrm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Биосинтез как направление </a:t>
            </a:r>
            <a:r>
              <a:rPr lang="ru-RU" dirty="0" smtClean="0"/>
              <a:t>телесно- </a:t>
            </a:r>
            <a:r>
              <a:rPr lang="ru-RU" dirty="0" smtClean="0"/>
              <a:t>ориентированной терапии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6672808" cy="4632920"/>
          </a:xfrm>
        </p:spPr>
        <p:txBody>
          <a:bodyPr>
            <a:normAutofit lnSpcReduction="10000"/>
          </a:bodyPr>
          <a:lstStyle/>
          <a:p>
            <a:pPr marL="44450" indent="312738">
              <a:buNone/>
            </a:pPr>
            <a:endParaRPr lang="ru-RU" dirty="0" smtClean="0"/>
          </a:p>
          <a:p>
            <a:pPr marL="44450" indent="312738">
              <a:buNone/>
            </a:pPr>
            <a:r>
              <a:rPr lang="ru-RU" dirty="0" smtClean="0"/>
              <a:t>Биосинтез — это направление телесно-ориентированной (или соматической ) психотерапии, которое опирается на опыт трех научных подходов к изучению развития и функционирования человека:</a:t>
            </a:r>
          </a:p>
          <a:p>
            <a:pPr lvl="0"/>
            <a:r>
              <a:rPr lang="ru-RU" dirty="0" smtClean="0"/>
              <a:t>эмбриологии — в связи с этим о биосинтезе говорят, что благодаря ему, психоанализ получил свою органическую основу;</a:t>
            </a:r>
          </a:p>
          <a:p>
            <a:pPr lvl="0"/>
            <a:r>
              <a:rPr lang="ru-RU" dirty="0" err="1" smtClean="0"/>
              <a:t>райхианской</a:t>
            </a:r>
            <a:r>
              <a:rPr lang="ru-RU" dirty="0" smtClean="0"/>
              <a:t> терапии;</a:t>
            </a:r>
          </a:p>
          <a:p>
            <a:pPr lvl="0"/>
            <a:r>
              <a:rPr lang="ru-RU" dirty="0" smtClean="0"/>
              <a:t>биоэнергетики </a:t>
            </a:r>
            <a:r>
              <a:rPr lang="ru-RU" dirty="0" err="1" smtClean="0"/>
              <a:t>А.Лоуэна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122" name="Picture 2" descr="F:\Рабочий стол 2015\рабочий стол 2014\лк. по Биосинтезу\Боаделл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520" y="1844824"/>
            <a:ext cx="3393492" cy="43924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53852" y="5157192"/>
            <a:ext cx="5616624" cy="151216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Александр Ковалевский – один из основоположников эволюционной эмбриологии и физиологии. Действительный член Петербургской АН</a:t>
            </a:r>
            <a:br>
              <a:rPr lang="ru-RU" sz="2000" dirty="0" smtClean="0"/>
            </a:br>
            <a:r>
              <a:rPr lang="ru-RU" sz="2000" dirty="0" smtClean="0"/>
              <a:t>Автор учения о трех зародышевых листках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69876" y="260648"/>
            <a:ext cx="6624736" cy="15121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Эмбриология – наука о закономерностях индивидуального развития организмов на стадии зародыша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2000" dirty="0" smtClean="0"/>
              <a:t>Карл Бэр – профессор Петербургской медико-хирургической академии</a:t>
            </a:r>
          </a:p>
          <a:p>
            <a:pPr algn="ctr"/>
            <a:r>
              <a:rPr lang="ru-RU" sz="2000" dirty="0" smtClean="0"/>
              <a:t>Основатель современной эмбриологии</a:t>
            </a:r>
          </a:p>
          <a:p>
            <a:endParaRPr lang="ru-RU" sz="2000" dirty="0"/>
          </a:p>
        </p:txBody>
      </p:sp>
      <p:pic>
        <p:nvPicPr>
          <p:cNvPr id="1027" name="Picture 3" descr="C:\Users\Галина\Desktop\Боаделла\ber-ka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8628" y="404664"/>
            <a:ext cx="3096344" cy="3672408"/>
          </a:xfrm>
          <a:prstGeom prst="rect">
            <a:avLst/>
          </a:prstGeom>
          <a:noFill/>
        </p:spPr>
      </p:pic>
      <p:pic>
        <p:nvPicPr>
          <p:cNvPr id="1029" name="Picture 5" descr="C:\Users\Галина\Desktop\Боаделла\2792258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9956" y="1340768"/>
            <a:ext cx="3168352" cy="37444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Биосинтез как направление </a:t>
            </a:r>
            <a:r>
              <a:rPr lang="ru-RU" dirty="0" smtClean="0"/>
              <a:t>телесно- </a:t>
            </a:r>
            <a:r>
              <a:rPr lang="ru-RU" dirty="0" smtClean="0"/>
              <a:t>ориентированной терапии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6600800" cy="4495800"/>
          </a:xfrm>
        </p:spPr>
        <p:txBody>
          <a:bodyPr>
            <a:normAutofit lnSpcReduction="10000"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dirty="0" smtClean="0"/>
              <a:t>Термин "биосинтез" означает — "интеграция жизни". </a:t>
            </a:r>
          </a:p>
          <a:p>
            <a:pPr algn="just"/>
            <a:r>
              <a:rPr lang="ru-RU" dirty="0" smtClean="0"/>
              <a:t>Речь идет об интеграции трех жизненных энергетических потоков, которые дифференцируются в первую неделю жизни эмбриона.</a:t>
            </a:r>
          </a:p>
          <a:p>
            <a:pPr algn="just"/>
            <a:r>
              <a:rPr lang="ru-RU" dirty="0" smtClean="0"/>
              <a:t>Интегративное существование потоков существенно для соматического и психического здоровья человека.</a:t>
            </a:r>
          </a:p>
          <a:p>
            <a:pPr algn="just"/>
            <a:r>
              <a:rPr lang="ru-RU" dirty="0" smtClean="0"/>
              <a:t>Эти потоки слипаются у невротиков.</a:t>
            </a:r>
          </a:p>
          <a:p>
            <a:endParaRPr lang="ru-RU" dirty="0"/>
          </a:p>
        </p:txBody>
      </p:sp>
      <p:pic>
        <p:nvPicPr>
          <p:cNvPr id="2050" name="Picture 2" descr="F:\Рабочий стол 2015\рабочий стол 2014\лк. по Биосинтезу\20121312135629_Divine_connection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0676" y="1628800"/>
            <a:ext cx="2724320" cy="4495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Биосинтез как направление </a:t>
            </a:r>
            <a:r>
              <a:rPr lang="ru-RU" dirty="0" smtClean="0"/>
              <a:t>телесно- </a:t>
            </a:r>
            <a:r>
              <a:rPr lang="ru-RU" dirty="0" smtClean="0"/>
              <a:t>ориентированной терапии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5820" y="1556792"/>
            <a:ext cx="7488832" cy="5112568"/>
          </a:xfrm>
        </p:spPr>
        <p:txBody>
          <a:bodyPr>
            <a:normAutofit fontScale="92500" lnSpcReduction="10000"/>
          </a:bodyPr>
          <a:lstStyle/>
          <a:p>
            <a:pPr marL="44450" indent="498475">
              <a:buNone/>
            </a:pPr>
            <a:r>
              <a:rPr lang="ru-RU" dirty="0" smtClean="0"/>
              <a:t>Эти энергетические потоки связаны с тремя зародышевыми листками: эндодермой, мезодермой и эктодермой.</a:t>
            </a:r>
          </a:p>
          <a:p>
            <a:r>
              <a:rPr lang="ru-RU" dirty="0" smtClean="0"/>
              <a:t>Энергетический поток, связанный с эндодермой, — </a:t>
            </a:r>
            <a:r>
              <a:rPr lang="ru-RU" b="1" dirty="0" smtClean="0"/>
              <a:t>поток эмоций</a:t>
            </a:r>
            <a:r>
              <a:rPr lang="ru-RU" dirty="0" smtClean="0"/>
              <a:t>. Эндодерма является органической основой "</a:t>
            </a:r>
            <a:r>
              <a:rPr lang="ru-RU" b="1" dirty="0" smtClean="0"/>
              <a:t>ОНО</a:t>
            </a:r>
            <a:r>
              <a:rPr lang="ru-RU" dirty="0" smtClean="0"/>
              <a:t>" (как вегетативного источника энергии).</a:t>
            </a:r>
          </a:p>
          <a:p>
            <a:r>
              <a:rPr lang="ru-RU" dirty="0" smtClean="0"/>
              <a:t>С мезодермой связан </a:t>
            </a:r>
            <a:r>
              <a:rPr lang="ru-RU" b="1" dirty="0" smtClean="0"/>
              <a:t>двигательный энергетический поток,</a:t>
            </a:r>
            <a:r>
              <a:rPr lang="ru-RU" dirty="0" smtClean="0"/>
              <a:t> отвечающий за позу, движения, действия. Мезодерма — органическая основа той части "</a:t>
            </a:r>
            <a:r>
              <a:rPr lang="ru-RU" b="1" dirty="0" smtClean="0"/>
              <a:t>Я</a:t>
            </a:r>
            <a:r>
              <a:rPr lang="ru-RU" dirty="0" smtClean="0"/>
              <a:t>", которая является координатором движений.</a:t>
            </a:r>
          </a:p>
          <a:p>
            <a:r>
              <a:rPr lang="ru-RU" dirty="0" smtClean="0"/>
              <a:t>С эктодермой связан </a:t>
            </a:r>
            <a:r>
              <a:rPr lang="ru-RU" b="1" dirty="0" smtClean="0"/>
              <a:t>поток восприятия мыслей и образов</a:t>
            </a:r>
            <a:r>
              <a:rPr lang="ru-RU" dirty="0" smtClean="0"/>
              <a:t>. Эктодерма — органическая основа той части "</a:t>
            </a:r>
            <a:r>
              <a:rPr lang="ru-RU" b="1" dirty="0" smtClean="0"/>
              <a:t>Я</a:t>
            </a:r>
            <a:r>
              <a:rPr lang="ru-RU" dirty="0" smtClean="0"/>
              <a:t>", которая является интегратором ощущений.</a:t>
            </a:r>
          </a:p>
          <a:p>
            <a:pPr marL="44450" indent="498475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F:\Рабочий стол 2015\рабочий стол 2014\лк. по Биосинтезу\1331038086_pyataya-nedelya-beremennosti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6660" y="1700808"/>
            <a:ext cx="3456384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Биосинтез как направление </a:t>
            </a:r>
            <a:r>
              <a:rPr lang="ru-RU" dirty="0" smtClean="0"/>
              <a:t>телесно- </a:t>
            </a:r>
            <a:r>
              <a:rPr lang="ru-RU" dirty="0" smtClean="0"/>
              <a:t>ориентированной терапии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7828" y="1676400"/>
            <a:ext cx="5156000" cy="4495800"/>
          </a:xfrm>
        </p:spPr>
        <p:txBody>
          <a:bodyPr>
            <a:normAutofit fontScale="92500" lnSpcReduction="20000"/>
          </a:bodyPr>
          <a:lstStyle/>
          <a:p>
            <a:pPr marL="44450" indent="498475">
              <a:buNone/>
            </a:pPr>
            <a:r>
              <a:rPr lang="ru-RU" dirty="0" smtClean="0"/>
              <a:t>Первоначально эти три зародышевых листка и соответствующие им три потока энергии интегрированы и свободно корреспондируют друг с другом. </a:t>
            </a:r>
          </a:p>
          <a:p>
            <a:pPr marL="44450" indent="498475">
              <a:buNone/>
            </a:pPr>
            <a:r>
              <a:rPr lang="ru-RU" dirty="0" smtClean="0"/>
              <a:t>Но в результате внутриутробного или родового стресса, травмы младенческого возраста или более позднего периода эта первоначальная интеграция нарушается. </a:t>
            </a:r>
          </a:p>
          <a:p>
            <a:pPr marL="44450" indent="498475">
              <a:buNone/>
            </a:pPr>
            <a:r>
              <a:rPr lang="ru-RU" dirty="0" smtClean="0"/>
              <a:t>В результате либо действие "отрезается" от мышления и чувств, либо эмоции от движения и восприятия, либо понимание от движения и чувств.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6146" name="Picture 2" descr="C:\Users\Галина\Desktop\Боаделла\images 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6420" y="2420888"/>
            <a:ext cx="2376264" cy="1512168"/>
          </a:xfrm>
          <a:prstGeom prst="rect">
            <a:avLst/>
          </a:prstGeom>
          <a:noFill/>
        </p:spPr>
      </p:pic>
      <p:pic>
        <p:nvPicPr>
          <p:cNvPr id="6148" name="Picture 4" descr="C:\Users\Галина\Desktop\Боаделла\Без названия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0756" y="3068960"/>
            <a:ext cx="2475359" cy="1584176"/>
          </a:xfrm>
          <a:prstGeom prst="rect">
            <a:avLst/>
          </a:prstGeom>
          <a:noFill/>
        </p:spPr>
      </p:pic>
      <p:pic>
        <p:nvPicPr>
          <p:cNvPr id="6149" name="Picture 5" descr="C:\Users\Галина\Desktop\Боаделла\travma_psihologicheska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90756" y="4941168"/>
            <a:ext cx="2467620" cy="1682080"/>
          </a:xfrm>
          <a:prstGeom prst="rect">
            <a:avLst/>
          </a:prstGeom>
          <a:noFill/>
        </p:spPr>
      </p:pic>
      <p:pic>
        <p:nvPicPr>
          <p:cNvPr id="6150" name="Picture 6" descr="C:\Users\Галина\Desktop\Боаделла\images (1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4412" y="4221088"/>
            <a:ext cx="2520280" cy="1800200"/>
          </a:xfrm>
          <a:prstGeom prst="rect">
            <a:avLst/>
          </a:prstGeom>
          <a:noFill/>
        </p:spPr>
      </p:pic>
      <p:pic>
        <p:nvPicPr>
          <p:cNvPr id="6151" name="Picture 7" descr="C:\Users\Галина\Desktop\Боаделла\images (1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90756" y="1052736"/>
            <a:ext cx="2505075" cy="18192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188640"/>
            <a:ext cx="9601200" cy="57606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Биосинтез как направление </a:t>
            </a:r>
            <a:r>
              <a:rPr lang="ru-RU" sz="2400" dirty="0" smtClean="0"/>
              <a:t>телесно- </a:t>
            </a:r>
            <a:r>
              <a:rPr lang="ru-RU" sz="2400" dirty="0" err="1" smtClean="0"/>
              <a:t>риентированной</a:t>
            </a:r>
            <a:r>
              <a:rPr lang="ru-RU" sz="2400" dirty="0" smtClean="0"/>
              <a:t> </a:t>
            </a:r>
            <a:r>
              <a:rPr lang="ru-RU" sz="2400" dirty="0" smtClean="0"/>
              <a:t>терапии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1804" y="908720"/>
            <a:ext cx="6408712" cy="5760640"/>
          </a:xfrm>
        </p:spPr>
        <p:txBody>
          <a:bodyPr lIns="0"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В теле человека эти нарушения взаимодействия мыслей, действий и чувств наиболее сфокусированы:</a:t>
            </a:r>
          </a:p>
          <a:p>
            <a:pPr lvl="0"/>
            <a:r>
              <a:rPr lang="ru-RU" dirty="0" smtClean="0"/>
              <a:t>между головой и позвоночником (между экто- и мезодермами), между мыслями и действиями—в задней части шеи. Это наиболее ранний блок приобретаемый человеком во внутриутробной жизни, в родах и в первые дни и недели жизни;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между головой и туловищем (между экто- и эндодермами), между мыслями и эмоциями — в горле. Этот блок формируется, когда "оральные проблемы сдавливают горло";</a:t>
            </a:r>
          </a:p>
          <a:p>
            <a:pPr lvl="0">
              <a:buNone/>
            </a:pPr>
            <a:endParaRPr lang="ru-RU" dirty="0" smtClean="0"/>
          </a:p>
          <a:p>
            <a:r>
              <a:rPr lang="ru-RU" dirty="0" smtClean="0"/>
              <a:t>между позвоночником и внутренними органами (между мезо- и эндодермами), между чувствами и действиями, между действиями и дыханием — в области диафрагмы. Это более поздний блок, он соответствует анальному и генитальному подавлению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958508" y="1052736"/>
            <a:ext cx="4968552" cy="5328592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7170" name="Picture 2" descr="C:\Users\Галина\Desktop\Боаделла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2524" y="3068960"/>
            <a:ext cx="2628900" cy="1733550"/>
          </a:xfrm>
          <a:prstGeom prst="rect">
            <a:avLst/>
          </a:prstGeom>
          <a:noFill/>
        </p:spPr>
      </p:pic>
      <p:pic>
        <p:nvPicPr>
          <p:cNvPr id="7171" name="Picture 3" descr="C:\Users\Галина\Desktop\Боаделла\images (2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4772" y="4797152"/>
            <a:ext cx="2619375" cy="1743075"/>
          </a:xfrm>
          <a:prstGeom prst="rect">
            <a:avLst/>
          </a:prstGeom>
          <a:noFill/>
        </p:spPr>
      </p:pic>
      <p:pic>
        <p:nvPicPr>
          <p:cNvPr id="7172" name="Picture 4" descr="C:\Users\Галина\Desktop\Боаделла\images (1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62764" y="1412776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21839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Взаимосвязь биосинтеза и </a:t>
            </a:r>
            <a:r>
              <a:rPr lang="ru-RU" sz="3200" dirty="0" err="1" smtClean="0"/>
              <a:t>райхианской</a:t>
            </a:r>
            <a:r>
              <a:rPr lang="ru-RU" sz="3200" dirty="0" smtClean="0"/>
              <a:t> терапии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700" dirty="0" smtClean="0"/>
              <a:t>От В. </a:t>
            </a:r>
            <a:r>
              <a:rPr lang="ru-RU" sz="2700" dirty="0" err="1" smtClean="0"/>
              <a:t>Райха</a:t>
            </a:r>
            <a:r>
              <a:rPr lang="ru-RU" sz="2700" dirty="0" smtClean="0"/>
              <a:t> биосинтез унаследовал точку зрения, что личность может быть понята на трех уровнях:</a:t>
            </a:r>
            <a:br>
              <a:rPr lang="ru-RU" sz="2700" dirty="0" smtClean="0"/>
            </a:br>
            <a:r>
              <a:rPr lang="ru-RU" sz="2800" dirty="0" smtClean="0"/>
              <a:t>	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125860" y="2708920"/>
            <a:ext cx="6192688" cy="3816424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на поверхности мы видим маску: панцирь характерных отношений, сформировавшийся для защиты от угрозы целостности личности в детстве или раньше. Это т.н. фальшивое </a:t>
            </a:r>
            <a:r>
              <a:rPr lang="en-US" dirty="0" smtClean="0"/>
              <a:t>self</a:t>
            </a:r>
            <a:r>
              <a:rPr lang="ru-RU" dirty="0" smtClean="0"/>
              <a:t>, которое защищает </a:t>
            </a:r>
            <a:r>
              <a:rPr lang="en-US" dirty="0" smtClean="0"/>
              <a:t>self</a:t>
            </a:r>
            <a:r>
              <a:rPr lang="ru-RU" dirty="0" smtClean="0"/>
              <a:t> истинное, чьи потребности были </a:t>
            </a:r>
            <a:r>
              <a:rPr lang="ru-RU" dirty="0" err="1" smtClean="0"/>
              <a:t>фруструированы</a:t>
            </a:r>
            <a:r>
              <a:rPr lang="ru-RU" dirty="0" smtClean="0"/>
              <a:t> в младенчестве (или до рождения);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images (2)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894612" y="2708920"/>
            <a:ext cx="3744416" cy="3096344"/>
          </a:xfrm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59972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Взаимосвязь биосинтеза и </a:t>
            </a:r>
            <a:r>
              <a:rPr lang="ru-RU" sz="2800" dirty="0" err="1" smtClean="0"/>
              <a:t>райхианской</a:t>
            </a:r>
            <a:r>
              <a:rPr lang="ru-RU" sz="2800" dirty="0" smtClean="0"/>
              <a:t> терапии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ru-RU" dirty="0" smtClean="0"/>
              <a:t>когда защиты начинают ослабевать, проявляется более глубокий уровень болезненных чувств, включающий в себе гнев, тоску, тревогу, отчаяние, страх, обиду, чувство одиночества;</a:t>
            </a:r>
            <a:endParaRPr lang="ru-RU" dirty="0"/>
          </a:p>
        </p:txBody>
      </p:sp>
      <p:pic>
        <p:nvPicPr>
          <p:cNvPr id="8194" name="Picture 2" descr="C:\Users\Галина\Desktop\Боаделла\psihotravma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4372" y="1484785"/>
            <a:ext cx="2736304" cy="1584176"/>
          </a:xfrm>
          <a:prstGeom prst="rect">
            <a:avLst/>
          </a:prstGeom>
          <a:noFill/>
        </p:spPr>
      </p:pic>
      <p:pic>
        <p:nvPicPr>
          <p:cNvPr id="8195" name="Picture 3" descr="C:\Users\Галина\Desktop\Боаделла\images (2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8628" y="2348880"/>
            <a:ext cx="2828925" cy="1619250"/>
          </a:xfrm>
          <a:prstGeom prst="rect">
            <a:avLst/>
          </a:prstGeom>
          <a:noFill/>
        </p:spPr>
      </p:pic>
      <p:pic>
        <p:nvPicPr>
          <p:cNvPr id="8196" name="Picture 4" descr="C:\Users\Галина\Desktop\Боаделла\images (2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9916" y="4437112"/>
            <a:ext cx="3600400" cy="1926688"/>
          </a:xfrm>
          <a:prstGeom prst="rect">
            <a:avLst/>
          </a:prstGeom>
          <a:noFill/>
        </p:spPr>
      </p:pic>
      <p:pic>
        <p:nvPicPr>
          <p:cNvPr id="8197" name="Picture 5" descr="C:\Users\Галина\Desktop\Боаделла\images (2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38628" y="4365104"/>
            <a:ext cx="2808312" cy="1977008"/>
          </a:xfrm>
          <a:prstGeom prst="rect">
            <a:avLst/>
          </a:prstGeom>
          <a:noFill/>
        </p:spPr>
      </p:pic>
      <p:pic>
        <p:nvPicPr>
          <p:cNvPr id="8198" name="Picture 6" descr="C:\Users\Галина\Desktop\Боаделла\x_aebf4f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34372" y="3429000"/>
            <a:ext cx="2164854" cy="30243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836" y="188640"/>
            <a:ext cx="10729192" cy="1440160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Пройденный материал, </a:t>
            </a:r>
            <a:br>
              <a:rPr lang="ru-RU" sz="2200" dirty="0" smtClean="0"/>
            </a:br>
            <a:r>
              <a:rPr lang="ru-RU" sz="2200" dirty="0" smtClean="0"/>
              <a:t>необходимый для усвоения новых знаний: </a:t>
            </a:r>
            <a:br>
              <a:rPr lang="ru-RU" sz="2200" dirty="0" smtClean="0"/>
            </a:br>
            <a:r>
              <a:rPr lang="ru-RU" sz="3200" dirty="0" smtClean="0"/>
              <a:t>структура личности по З.Фрейду</a:t>
            </a:r>
            <a:endParaRPr lang="ru-RU" sz="2400" dirty="0"/>
          </a:p>
        </p:txBody>
      </p:sp>
      <p:pic>
        <p:nvPicPr>
          <p:cNvPr id="6" name="Содержимое 5" descr="teoriya-lichnosti-frejda-ee-struktura-ono-ya-sverx-ya-libido-i-martido-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38428" y="2636912"/>
            <a:ext cx="4699000" cy="3663169"/>
          </a:xfrm>
        </p:spPr>
      </p:pic>
      <p:pic>
        <p:nvPicPr>
          <p:cNvPr id="2050" name="Picture 2" descr="C:\Users\Галина\Desktop\Боаделла\2topic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1844" y="1700808"/>
            <a:ext cx="4835649" cy="4608512"/>
          </a:xfrm>
          <a:prstGeom prst="rect">
            <a:avLst/>
          </a:prstGeom>
          <a:noFill/>
        </p:spPr>
      </p:pic>
      <p:pic>
        <p:nvPicPr>
          <p:cNvPr id="3074" name="Picture 2" descr="C:\Users\Галина\Desktop\Боаделла\images (1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6620" y="332656"/>
            <a:ext cx="2828925" cy="1619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74374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Взаимосвязь биосинтеза и </a:t>
            </a:r>
            <a:r>
              <a:rPr lang="ru-RU" sz="2800" dirty="0" err="1" smtClean="0"/>
              <a:t>райхианской</a:t>
            </a:r>
            <a:r>
              <a:rPr lang="ru-RU" sz="2800" dirty="0" smtClean="0"/>
              <a:t> терапии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ru-RU" dirty="0" smtClean="0"/>
              <a:t>под уровнем </a:t>
            </a:r>
            <a:r>
              <a:rPr lang="ru-RU" dirty="0" err="1" smtClean="0"/>
              <a:t>болезненых</a:t>
            </a:r>
            <a:r>
              <a:rPr lang="ru-RU" dirty="0" smtClean="0"/>
              <a:t> чувств находится основной ядерный уровень, или ядро личности, в котором сосредоточены чувства базисного доверия, благополучия, радости и любви.</a:t>
            </a:r>
          </a:p>
          <a:p>
            <a:endParaRPr lang="ru-RU" dirty="0"/>
          </a:p>
        </p:txBody>
      </p:sp>
      <p:pic>
        <p:nvPicPr>
          <p:cNvPr id="9218" name="Picture 2" descr="C:\Users\Галина\Desktop\Боаделла\images (26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0396" y="1628800"/>
            <a:ext cx="5328593" cy="38884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67173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Взаимосвязь биосинтеза и </a:t>
            </a:r>
            <a:r>
              <a:rPr lang="ru-RU" sz="2800" dirty="0" err="1" smtClean="0"/>
              <a:t>райхианской</a:t>
            </a:r>
            <a:r>
              <a:rPr lang="ru-RU" sz="2800" dirty="0" smtClean="0"/>
              <a:t> терапии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7828" y="1412776"/>
            <a:ext cx="5156000" cy="525658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Фрустрация ядра создает уровень страдания, подавление страданий и протеста создает «маску»</a:t>
            </a:r>
          </a:p>
          <a:p>
            <a:r>
              <a:rPr lang="ru-RU" dirty="0" smtClean="0"/>
              <a:t>В биосинтезе  терапевт старается в каждой сессии направлять клиента к первичному ядерному уровню ощущений, т.к. только в контакте с чувствами радости, надежды, благополучия, удовольствия жить человек получает энергию для реальных изменений, для исцеления — физического, психического и духовного.</a:t>
            </a:r>
          </a:p>
          <a:p>
            <a:endParaRPr lang="ru-RU" dirty="0"/>
          </a:p>
        </p:txBody>
      </p:sp>
      <p:pic>
        <p:nvPicPr>
          <p:cNvPr id="10242" name="Picture 2" descr="C:\Users\Галина\Desktop\Боаделла\i_018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4412" y="1556792"/>
            <a:ext cx="5112567" cy="49685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74374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Взаимосвязь биосинтеза и </a:t>
            </a:r>
            <a:r>
              <a:rPr lang="ru-RU" sz="2800" dirty="0" err="1" smtClean="0"/>
              <a:t>райхианской</a:t>
            </a:r>
            <a:r>
              <a:rPr lang="ru-RU" sz="2800" dirty="0" smtClean="0"/>
              <a:t> терапии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81844" y="1268760"/>
            <a:ext cx="5011984" cy="511256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И сама система защит рассматривается в биосинтезе как стратегия выживания, адаптации, поддержки. </a:t>
            </a:r>
          </a:p>
          <a:p>
            <a:r>
              <a:rPr lang="ru-RU" dirty="0" smtClean="0"/>
              <a:t>Поэтому любые паттерны человека не "ломаются", а исследуются с большим уважением. </a:t>
            </a:r>
          </a:p>
          <a:p>
            <a:r>
              <a:rPr lang="ru-RU" dirty="0" err="1" smtClean="0"/>
              <a:t>Биосинтетики</a:t>
            </a:r>
            <a:r>
              <a:rPr lang="ru-RU" dirty="0" smtClean="0"/>
              <a:t> говорят: "Прежде, чем пустить поезд по рельсам, необходимо выстроить мосты." Прежде, чем трансформировать (не разрушать!) паттерны, надо обеспечить реализацию "</a:t>
            </a:r>
            <a:r>
              <a:rPr lang="ru-RU" dirty="0" err="1" smtClean="0"/>
              <a:t>жизнезащищающей</a:t>
            </a:r>
            <a:r>
              <a:rPr lang="ru-RU" dirty="0" smtClean="0"/>
              <a:t> функции."</a:t>
            </a:r>
          </a:p>
          <a:p>
            <a:endParaRPr lang="ru-RU" dirty="0"/>
          </a:p>
        </p:txBody>
      </p:sp>
      <p:pic>
        <p:nvPicPr>
          <p:cNvPr id="5" name="Содержимое 4" descr="images (32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26460" y="1772816"/>
            <a:ext cx="4752527" cy="4104456"/>
          </a:xfrm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74374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Взаимосвязь биосинтеза и </a:t>
            </a:r>
            <a:r>
              <a:rPr lang="ru-RU" sz="2800" dirty="0" err="1" smtClean="0"/>
              <a:t>райхианской</a:t>
            </a:r>
            <a:r>
              <a:rPr lang="ru-RU" sz="2800" dirty="0" smtClean="0"/>
              <a:t> терапии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7828" y="1676400"/>
            <a:ext cx="5156000" cy="44958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Биосинтез использует и развивает идею </a:t>
            </a:r>
            <a:r>
              <a:rPr lang="ru-RU" dirty="0" err="1" smtClean="0"/>
              <a:t>В.Райха</a:t>
            </a:r>
            <a:r>
              <a:rPr lang="ru-RU" dirty="0" smtClean="0"/>
              <a:t> о "защитном мышечном панцире", прослеживая ее связь с эмбриологией. </a:t>
            </a:r>
          </a:p>
          <a:p>
            <a:r>
              <a:rPr lang="ru-RU" dirty="0" smtClean="0"/>
              <a:t>Д. </a:t>
            </a:r>
            <a:r>
              <a:rPr lang="ru-RU" dirty="0" err="1" smtClean="0"/>
              <a:t>Боаделла</a:t>
            </a:r>
            <a:r>
              <a:rPr lang="ru-RU" dirty="0" smtClean="0"/>
              <a:t> и другие исследователи описывают три панциря, каждый из которых связан с одним из зародышевых листков: </a:t>
            </a:r>
          </a:p>
          <a:p>
            <a:pPr>
              <a:buFontTx/>
              <a:buChar char="-"/>
            </a:pPr>
            <a:r>
              <a:rPr lang="ru-RU" dirty="0" smtClean="0"/>
              <a:t>мышечный (</a:t>
            </a:r>
            <a:r>
              <a:rPr lang="ru-RU" dirty="0" err="1" smtClean="0"/>
              <a:t>мезодермальный</a:t>
            </a:r>
            <a:r>
              <a:rPr lang="ru-RU" dirty="0" smtClean="0"/>
              <a:t>),</a:t>
            </a:r>
          </a:p>
          <a:p>
            <a:pPr>
              <a:buFontTx/>
              <a:buChar char="-"/>
            </a:pPr>
            <a:r>
              <a:rPr lang="ru-RU" dirty="0" smtClean="0"/>
              <a:t>висцеральный (</a:t>
            </a:r>
            <a:r>
              <a:rPr lang="ru-RU" dirty="0" err="1" smtClean="0"/>
              <a:t>эндодермальный</a:t>
            </a:r>
            <a:r>
              <a:rPr lang="ru-RU" dirty="0" smtClean="0"/>
              <a:t>) </a:t>
            </a:r>
          </a:p>
          <a:p>
            <a:pPr>
              <a:buFontTx/>
              <a:buChar char="-"/>
            </a:pPr>
            <a:r>
              <a:rPr lang="ru-RU" dirty="0" smtClean="0"/>
              <a:t>церебральный (</a:t>
            </a:r>
            <a:r>
              <a:rPr lang="ru-RU" dirty="0" err="1" smtClean="0"/>
              <a:t>эктодермальный</a:t>
            </a:r>
            <a:r>
              <a:rPr lang="ru-RU" dirty="0" smtClean="0"/>
              <a:t>)         </a:t>
            </a:r>
          </a:p>
          <a:p>
            <a:endParaRPr lang="ru-RU" dirty="0"/>
          </a:p>
        </p:txBody>
      </p:sp>
      <p:pic>
        <p:nvPicPr>
          <p:cNvPr id="5" name="Содержимое 4" descr="3caa93d9-0a92-417a-a155-bd9a27f4bd2f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26460" y="1772816"/>
            <a:ext cx="4104456" cy="4176464"/>
          </a:xfrm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52772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Взаимосвязь биосинтеза и </a:t>
            </a:r>
            <a:r>
              <a:rPr lang="ru-RU" sz="2800" dirty="0" err="1" smtClean="0"/>
              <a:t>райхианской</a:t>
            </a:r>
            <a:r>
              <a:rPr lang="ru-RU" sz="2800" dirty="0" smtClean="0"/>
              <a:t> терапии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21804" y="1124744"/>
            <a:ext cx="6624736" cy="554461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Мышечный панцирь</a:t>
            </a:r>
            <a:r>
              <a:rPr lang="ru-RU" dirty="0" smtClean="0"/>
              <a:t> включает в себя и</a:t>
            </a:r>
            <a:r>
              <a:rPr lang="ru-RU" b="1" dirty="0" smtClean="0"/>
              <a:t> тканевой, </a:t>
            </a:r>
            <a:r>
              <a:rPr lang="ru-RU" dirty="0" smtClean="0"/>
              <a:t>т.к. из мезодермы развивается не только </a:t>
            </a:r>
            <a:r>
              <a:rPr lang="ru-RU" dirty="0" smtClean="0"/>
              <a:t>костно-мышечная</a:t>
            </a:r>
            <a:r>
              <a:rPr lang="ru-RU" dirty="0" smtClean="0"/>
              <a:t>, но и сосудистая система.</a:t>
            </a:r>
          </a:p>
          <a:p>
            <a:r>
              <a:rPr lang="ru-RU" dirty="0" smtClean="0"/>
              <a:t> Мышечный тонус может быть нарушен в двух направлениях: </a:t>
            </a:r>
            <a:r>
              <a:rPr lang="ru-RU" dirty="0" err="1" smtClean="0"/>
              <a:t>гипотонус</a:t>
            </a:r>
            <a:r>
              <a:rPr lang="ru-RU" dirty="0" smtClean="0"/>
              <a:t> (слабость и недостаток накопления и траты энергии) и </a:t>
            </a:r>
            <a:r>
              <a:rPr lang="ru-RU" dirty="0" err="1" smtClean="0"/>
              <a:t>гипертонус</a:t>
            </a:r>
            <a:r>
              <a:rPr lang="ru-RU" dirty="0" smtClean="0"/>
              <a:t> (напряженность, повышенная энергетическая заряженность). </a:t>
            </a:r>
          </a:p>
          <a:p>
            <a:r>
              <a:rPr lang="ru-RU" dirty="0" smtClean="0"/>
              <a:t>Тканевый панцирь связан с эффективностью работы сосудов и с распределением тканевой жидкости. Вялая работа сосудов ведет к нарушению распределения жидкости, экстремальным проявлением чего являются ревматические боли, повышенное или пониженное артериальное давление, т.н. сердечные стрессы.</a:t>
            </a:r>
          </a:p>
          <a:p>
            <a:endParaRPr lang="ru-RU" dirty="0"/>
          </a:p>
        </p:txBody>
      </p:sp>
      <p:pic>
        <p:nvPicPr>
          <p:cNvPr id="11266" name="Picture 2" descr="C:\Users\Галина\Desktop\Боаделла\0000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0556" y="1124744"/>
            <a:ext cx="3834904" cy="2448271"/>
          </a:xfrm>
          <a:prstGeom prst="rect">
            <a:avLst/>
          </a:prstGeom>
          <a:noFill/>
        </p:spPr>
      </p:pic>
      <p:pic>
        <p:nvPicPr>
          <p:cNvPr id="11267" name="Picture 3" descr="C:\Users\Галина\Desktop\Боаделла\images (3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4572" y="3717032"/>
            <a:ext cx="3528392" cy="27363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Взаимосвязь биосинтеза и </a:t>
            </a:r>
            <a:r>
              <a:rPr lang="ru-RU" dirty="0" err="1" smtClean="0"/>
              <a:t>райхианской</a:t>
            </a:r>
            <a:r>
              <a:rPr lang="ru-RU" dirty="0" smtClean="0"/>
              <a:t> терапии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Висцеральный панцирь</a:t>
            </a:r>
            <a:r>
              <a:rPr lang="ru-RU" dirty="0" smtClean="0"/>
              <a:t> приводит к нарушению перистальтики и дыхания. Здесь будет наблюдаться тенденция к хронической </a:t>
            </a:r>
            <a:r>
              <a:rPr lang="ru-RU" dirty="0" err="1" smtClean="0"/>
              <a:t>гипо</a:t>
            </a:r>
            <a:r>
              <a:rPr lang="ru-RU" dirty="0" smtClean="0"/>
              <a:t>- или гипервентиляции и к повышенной раздражимости кишечника. В крайних случаях эти нарушения могут выражаться, например, в астме и колитах.</a:t>
            </a:r>
          </a:p>
          <a:p>
            <a:endParaRPr lang="ru-RU" dirty="0"/>
          </a:p>
        </p:txBody>
      </p:sp>
      <p:pic>
        <p:nvPicPr>
          <p:cNvPr id="12290" name="Picture 2" descr="C:\Users\Галина\Desktop\Боаделла\images (35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6460" y="4221088"/>
            <a:ext cx="2657475" cy="1724025"/>
          </a:xfrm>
          <a:prstGeom prst="rect">
            <a:avLst/>
          </a:prstGeom>
          <a:noFill/>
        </p:spPr>
      </p:pic>
      <p:pic>
        <p:nvPicPr>
          <p:cNvPr id="12291" name="Picture 3" descr="C:\Users\Галина\Desktop\Боаделла\images (3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4772" y="3284984"/>
            <a:ext cx="2276475" cy="2009775"/>
          </a:xfrm>
          <a:prstGeom prst="rect">
            <a:avLst/>
          </a:prstGeom>
          <a:noFill/>
        </p:spPr>
      </p:pic>
      <p:pic>
        <p:nvPicPr>
          <p:cNvPr id="12292" name="Picture 4" descr="C:\Users\Галина\Desktop\Боаделла\astma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8428" y="1340768"/>
            <a:ext cx="3810000" cy="254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67173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Взаимосвязь биосинтеза и </a:t>
            </a:r>
            <a:r>
              <a:rPr lang="ru-RU" sz="2800" dirty="0" err="1" smtClean="0"/>
              <a:t>райхианской</a:t>
            </a:r>
            <a:r>
              <a:rPr lang="ru-RU" sz="2800" dirty="0" smtClean="0"/>
              <a:t> терапии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93812" y="1412776"/>
            <a:ext cx="4700016" cy="4968552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Церебральный панцирь</a:t>
            </a:r>
            <a:r>
              <a:rPr lang="ru-RU" dirty="0" smtClean="0"/>
              <a:t> приводит к нарушениям биоэлектрической активности мозга, различным расстройствам взаимодействия коры, подкорки и вегетативной нервной системы, нарушениям зрения и т.д. Наиболее тяжелым выражением церебрального панциря будет тенденция к навязчивому мышлению или к шизофреническим расстройствам мышления.</a:t>
            </a:r>
          </a:p>
          <a:p>
            <a:endParaRPr lang="ru-RU" dirty="0"/>
          </a:p>
        </p:txBody>
      </p:sp>
      <p:pic>
        <p:nvPicPr>
          <p:cNvPr id="13314" name="Picture 2" descr="C:\Users\Галина\Desktop\Боаделла\images (37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6460" y="1628800"/>
            <a:ext cx="4752528" cy="453650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671736"/>
          </a:xfrm>
        </p:spPr>
        <p:txBody>
          <a:bodyPr/>
          <a:lstStyle/>
          <a:p>
            <a:pPr algn="ctr"/>
            <a:r>
              <a:rPr lang="ru-RU" dirty="0" smtClean="0"/>
              <a:t>Соматические аспекты здоровья: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93813" y="1340768"/>
            <a:ext cx="9601200" cy="483143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дыхание регулярно, ритмично, сопровождается свободными движениями грудной клетки;</a:t>
            </a:r>
          </a:p>
          <a:p>
            <a:pPr lvl="0"/>
            <a:r>
              <a:rPr lang="ru-RU" dirty="0" smtClean="0"/>
              <a:t>перистальтика не спастическая, но и не вялая, сопровождается ощущением "внутреннего благополучия";</a:t>
            </a:r>
          </a:p>
          <a:p>
            <a:pPr lvl="0"/>
            <a:r>
              <a:rPr lang="ru-RU" dirty="0" smtClean="0"/>
              <a:t>мускулы готовы легко переходить от напряжения к расслаблению;</a:t>
            </a:r>
          </a:p>
          <a:p>
            <a:pPr lvl="0"/>
            <a:r>
              <a:rPr lang="ru-RU" dirty="0" smtClean="0"/>
              <a:t>кровяное давление нормальное, пульсация в конечностях хорошая;</a:t>
            </a:r>
          </a:p>
          <a:p>
            <a:pPr lvl="0"/>
            <a:r>
              <a:rPr lang="ru-RU" dirty="0" smtClean="0"/>
              <a:t>кожа теплая, с хорошим кровоснабжением;</a:t>
            </a:r>
          </a:p>
          <a:p>
            <a:pPr lvl="0"/>
            <a:r>
              <a:rPr lang="ru-RU" dirty="0" smtClean="0"/>
              <a:t>лицо подвижно, мимика живая, голос и взгляд выразительны, «глаза контактны»;</a:t>
            </a:r>
          </a:p>
          <a:p>
            <a:pPr lvl="0"/>
            <a:r>
              <a:rPr lang="ru-RU" dirty="0" err="1" smtClean="0"/>
              <a:t>оргазмические</a:t>
            </a:r>
            <a:r>
              <a:rPr lang="ru-RU" dirty="0" smtClean="0"/>
              <a:t> функции не нарушены; оргазм представлен ритмичной непроизвольной пульсацией, сопровождается глубоким удовлетворением и любовью к партнеру. Человек может испытывать к одному и тому же лицу и сексуальные, и сердечные чувства.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Психические аспекты здоровья: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способность связывать внешнюю экспрессию с внутренними потребностями; готовность действовать для удовлетворения основных жизненных потребностей и возможность отличать их от "вторичных пристрастий";</a:t>
            </a:r>
          </a:p>
          <a:p>
            <a:pPr lvl="0"/>
            <a:r>
              <a:rPr lang="ru-RU" dirty="0" smtClean="0"/>
              <a:t>способность к контакту с людьми без идеализации и проекций (или других психологических защит, искажающих взаимодействие);</a:t>
            </a:r>
          </a:p>
          <a:p>
            <a:pPr lvl="0"/>
            <a:r>
              <a:rPr lang="ru-RU" dirty="0" smtClean="0"/>
              <a:t>способность по собственному выбору </a:t>
            </a:r>
            <a:r>
              <a:rPr lang="ru-RU" dirty="0" err="1" smtClean="0"/>
              <a:t>контейнировать</a:t>
            </a:r>
            <a:r>
              <a:rPr lang="ru-RU" dirty="0" smtClean="0"/>
              <a:t> (удерживать), либо выражать свои чувства, когда этого требует или позволяет ситуация;</a:t>
            </a:r>
          </a:p>
          <a:p>
            <a:pPr lvl="0"/>
            <a:r>
              <a:rPr lang="ru-RU" dirty="0" smtClean="0"/>
              <a:t>свобода от тревоги, когда нет опасности;</a:t>
            </a:r>
          </a:p>
          <a:p>
            <a:pPr lvl="0"/>
            <a:r>
              <a:rPr lang="ru-RU" dirty="0" smtClean="0"/>
              <a:t>способность действовать, когда опасность есть.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743744"/>
          </a:xfrm>
        </p:spPr>
        <p:txBody>
          <a:bodyPr/>
          <a:lstStyle/>
          <a:p>
            <a:pPr algn="ctr"/>
            <a:r>
              <a:rPr lang="ru-RU" dirty="0" smtClean="0"/>
              <a:t>Духовные аспекты здоровья: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контакт с глубинными ценностями;</a:t>
            </a:r>
          </a:p>
          <a:p>
            <a:pPr lvl="0"/>
            <a:r>
              <a:rPr lang="ru-RU" dirty="0" smtClean="0"/>
              <a:t>сила духа принимать решения в период жизненных кризисов без "</a:t>
            </a:r>
            <a:r>
              <a:rPr lang="ru-RU" dirty="0" err="1" smtClean="0"/>
              <a:t>впадания</a:t>
            </a:r>
            <a:r>
              <a:rPr lang="ru-RU" dirty="0" smtClean="0"/>
              <a:t>" в отчаяние и безысходность;</a:t>
            </a:r>
          </a:p>
          <a:p>
            <a:pPr lvl="0"/>
            <a:r>
              <a:rPr lang="ru-RU" dirty="0" smtClean="0"/>
              <a:t>свобода от невротического чувства вины и готовность к реальной ответственности;</a:t>
            </a:r>
          </a:p>
          <a:p>
            <a:pPr lvl="0"/>
            <a:r>
              <a:rPr lang="ru-RU" dirty="0" smtClean="0"/>
              <a:t>уважение к собственным чувствам и к чувствам других людей.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28" y="188640"/>
            <a:ext cx="11017224" cy="1224136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Пройденный материал, </a:t>
            </a:r>
            <a:br>
              <a:rPr lang="ru-RU" sz="2200" dirty="0" smtClean="0"/>
            </a:br>
            <a:r>
              <a:rPr lang="ru-RU" sz="2200" dirty="0" smtClean="0"/>
              <a:t>необходимый для усвоения новых знаний:</a:t>
            </a:r>
            <a:br>
              <a:rPr lang="ru-RU" sz="2200" dirty="0" smtClean="0"/>
            </a:br>
            <a:r>
              <a:rPr lang="ru-RU" sz="3200" dirty="0" smtClean="0"/>
              <a:t>основные положения теории </a:t>
            </a:r>
            <a:r>
              <a:rPr lang="ru-RU" sz="3200" dirty="0" err="1" smtClean="0"/>
              <a:t>В.Райха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7828" y="1556792"/>
            <a:ext cx="5904656" cy="504056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b="1" dirty="0" smtClean="0"/>
              <a:t>«</a:t>
            </a:r>
            <a:r>
              <a:rPr lang="ru-RU" b="1" dirty="0" err="1" smtClean="0"/>
              <a:t>Оргонная</a:t>
            </a:r>
            <a:r>
              <a:rPr lang="ru-RU" b="1" dirty="0" smtClean="0"/>
              <a:t> энергия». </a:t>
            </a:r>
            <a:r>
              <a:rPr lang="ru-RU" sz="2100" dirty="0" err="1" smtClean="0"/>
              <a:t>Райх</a:t>
            </a:r>
            <a:r>
              <a:rPr lang="ru-RU" sz="2100" dirty="0" smtClean="0"/>
              <a:t> обнаружил, что расслабление хронически напряженных мышц часто сопровождается странными физическими ощущениями, а именно: чувством сильного тепла или холода, покалывания, зуда и эмоциональным возбуждением. Эти ощущения являются результатом движения освобожденной биологической энергии, или </a:t>
            </a:r>
            <a:r>
              <a:rPr lang="ru-RU" sz="2100" dirty="0" err="1" smtClean="0"/>
              <a:t>биоэнергии</a:t>
            </a:r>
            <a:r>
              <a:rPr lang="ru-RU" sz="2100" dirty="0" smtClean="0"/>
              <a:t>, которую он позднее назвал энергией </a:t>
            </a:r>
            <a:r>
              <a:rPr lang="ru-RU" sz="2100" i="1" dirty="0" err="1" smtClean="0"/>
              <a:t>оргона</a:t>
            </a:r>
            <a:r>
              <a:rPr lang="ru-RU" sz="21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ru-RU" b="1" dirty="0" smtClean="0"/>
              <a:t>«Мышечный панцирь» - хронические мышечные зажимы. </a:t>
            </a:r>
            <a:r>
              <a:rPr lang="ru-RU" sz="2000" dirty="0" smtClean="0"/>
              <a:t>Блокируют три основных эмоциональных состояния: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/>
              <a:t>- тревожность,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/>
              <a:t>- гнев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/>
              <a:t>- сексуальное возбуждение. </a:t>
            </a:r>
          </a:p>
        </p:txBody>
      </p:sp>
      <p:pic>
        <p:nvPicPr>
          <p:cNvPr id="5" name="Содержимое 4" descr="metodika-vilgelma-rajkha-dlya-izbavleniya-ot-myshechnykh-zazhimo-fR1506976105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14492" y="1988840"/>
            <a:ext cx="5040560" cy="4464496"/>
          </a:xfrm>
        </p:spPr>
      </p:pic>
      <p:pic>
        <p:nvPicPr>
          <p:cNvPr id="4098" name="Picture 2" descr="C:\Users\Галина\Desktop\Боаделла\wilhelm reich 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4692" y="188640"/>
            <a:ext cx="2513856" cy="16561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671736"/>
          </a:xfrm>
        </p:spPr>
        <p:txBody>
          <a:bodyPr/>
          <a:lstStyle/>
          <a:p>
            <a:pPr algn="ctr"/>
            <a:r>
              <a:rPr lang="ru-RU" dirty="0" smtClean="0"/>
              <a:t>Цель терапии в биосинтезе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3813" y="1268760"/>
            <a:ext cx="9601200" cy="252028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Таким образом, эффект терапии зависит от умения терапевта раскрыть внутренние ресурсы здоровья клиента.</a:t>
            </a:r>
          </a:p>
          <a:p>
            <a:r>
              <a:rPr lang="ru-RU" dirty="0" smtClean="0"/>
              <a:t> Внутреннюю канву биосинтеза составляет работа по достижению соматического, психического и духовного здоровья; </a:t>
            </a:r>
          </a:p>
          <a:p>
            <a:r>
              <a:rPr lang="ru-RU" dirty="0" smtClean="0"/>
              <a:t>Внешнюю — работа по восстановлению интеграции действия, мысли и чувства, утраченной на ранних этапах развития.</a:t>
            </a:r>
            <a:endParaRPr lang="ru-RU" dirty="0"/>
          </a:p>
        </p:txBody>
      </p:sp>
      <p:pic>
        <p:nvPicPr>
          <p:cNvPr id="14338" name="Picture 2" descr="C:\Users\Галина\Desktop\Боаделла\images (3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2084" y="3645024"/>
            <a:ext cx="5976664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Основные процессы </a:t>
            </a:r>
            <a:r>
              <a:rPr lang="ru-RU" sz="3200" dirty="0" err="1" smtClean="0"/>
              <a:t>реинтеграции</a:t>
            </a:r>
            <a:r>
              <a:rPr lang="ru-RU" sz="3200" dirty="0" smtClean="0"/>
              <a:t> в биосинтезе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Тремя </a:t>
            </a:r>
            <a:r>
              <a:rPr lang="ru-RU" dirty="0" smtClean="0"/>
              <a:t>основными процессами </a:t>
            </a:r>
            <a:r>
              <a:rPr lang="ru-RU" dirty="0" err="1" smtClean="0"/>
              <a:t>реинтеграции</a:t>
            </a:r>
            <a:r>
              <a:rPr lang="ru-RU" dirty="0" smtClean="0"/>
              <a:t> </a:t>
            </a:r>
            <a:r>
              <a:rPr lang="ru-RU" dirty="0" smtClean="0"/>
              <a:t>являются: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</a:t>
            </a:r>
            <a:r>
              <a:rPr lang="ru-RU" b="1" dirty="0" smtClean="0"/>
              <a:t>заземление</a:t>
            </a: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grounding</a:t>
            </a:r>
            <a:r>
              <a:rPr lang="ru-RU" dirty="0" smtClean="0"/>
              <a:t>)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центрирование</a:t>
            </a: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en-US" dirty="0" err="1" smtClean="0"/>
              <a:t>centring</a:t>
            </a:r>
            <a:r>
              <a:rPr lang="ru-RU" dirty="0" smtClean="0"/>
              <a:t> </a:t>
            </a:r>
            <a:r>
              <a:rPr lang="ru-RU" dirty="0" smtClean="0"/>
              <a:t>)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 </a:t>
            </a:r>
            <a:r>
              <a:rPr lang="ru-RU" b="1" dirty="0" smtClean="0"/>
              <a:t>видение</a:t>
            </a:r>
            <a:r>
              <a:rPr lang="ru-RU" dirty="0" smtClean="0"/>
              <a:t> (</a:t>
            </a:r>
            <a:r>
              <a:rPr lang="en-US" dirty="0" smtClean="0"/>
              <a:t>facing</a:t>
            </a:r>
            <a:r>
              <a:rPr lang="ru-RU" dirty="0" smtClean="0"/>
              <a:t> ).</a:t>
            </a:r>
          </a:p>
          <a:p>
            <a:endParaRPr lang="ru-RU" dirty="0"/>
          </a:p>
        </p:txBody>
      </p:sp>
      <p:pic>
        <p:nvPicPr>
          <p:cNvPr id="6146" name="Picture 2" descr="C:\Users\Галина\Desktop\Боаделла\images (40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4692" y="3501008"/>
            <a:ext cx="2619375" cy="1743075"/>
          </a:xfrm>
          <a:prstGeom prst="rect">
            <a:avLst/>
          </a:prstGeom>
          <a:noFill/>
        </p:spPr>
      </p:pic>
      <p:pic>
        <p:nvPicPr>
          <p:cNvPr id="6147" name="Picture 3" descr="C:\Users\Галина\Desktop\Боаделла\опт_глаз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4412" y="5013176"/>
            <a:ext cx="2669529" cy="1368152"/>
          </a:xfrm>
          <a:prstGeom prst="rect">
            <a:avLst/>
          </a:prstGeom>
          <a:noFill/>
        </p:spPr>
      </p:pic>
      <p:pic>
        <p:nvPicPr>
          <p:cNvPr id="6148" name="Picture 4" descr="C:\Users\Галина\Desktop\Боаделла\Без названия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2404" y="2204864"/>
            <a:ext cx="2712343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743744"/>
          </a:xfrm>
        </p:spPr>
        <p:txBody>
          <a:bodyPr/>
          <a:lstStyle/>
          <a:p>
            <a:pPr algn="ctr"/>
            <a:r>
              <a:rPr lang="ru-RU" b="1" dirty="0" smtClean="0"/>
              <a:t>Заземление</a:t>
            </a:r>
            <a:r>
              <a:rPr lang="ru-RU" dirty="0" smtClean="0"/>
              <a:t> (</a:t>
            </a:r>
            <a:r>
              <a:rPr lang="en-US" dirty="0" smtClean="0"/>
              <a:t>grounding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Заземление — это работа с </a:t>
            </a:r>
            <a:r>
              <a:rPr lang="ru-RU" dirty="0" err="1" smtClean="0"/>
              <a:t>мезодермальным</a:t>
            </a:r>
            <a:r>
              <a:rPr lang="ru-RU" dirty="0" smtClean="0"/>
              <a:t> панцирем.</a:t>
            </a:r>
          </a:p>
          <a:p>
            <a:r>
              <a:rPr lang="ru-RU" dirty="0" smtClean="0"/>
              <a:t>Заземление связано с ритмом нашего движения и состоянием нашего мышечного тонуса. Хорошо заземленным является человек, чей мышечный тонус соответствует его движению и поведению.</a:t>
            </a:r>
            <a:endParaRPr lang="ru-RU" dirty="0"/>
          </a:p>
        </p:txBody>
      </p:sp>
      <p:pic>
        <p:nvPicPr>
          <p:cNvPr id="15362" name="Picture 2" descr="C:\Users\Галина\Desktop\Боаделла\images (3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428" y="1196752"/>
            <a:ext cx="2838450" cy="1609725"/>
          </a:xfrm>
          <a:prstGeom prst="rect">
            <a:avLst/>
          </a:prstGeom>
          <a:noFill/>
        </p:spPr>
      </p:pic>
      <p:pic>
        <p:nvPicPr>
          <p:cNvPr id="15363" name="Picture 3" descr="C:\Users\Галина\Desktop\Боаделла\48f3fb90006f7832967c044c40od--kukly-igrushki-morya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50796" y="1340768"/>
            <a:ext cx="2265462" cy="4495800"/>
          </a:xfrm>
          <a:prstGeom prst="rect">
            <a:avLst/>
          </a:prstGeom>
          <a:noFill/>
        </p:spPr>
      </p:pic>
      <p:pic>
        <p:nvPicPr>
          <p:cNvPr id="15364" name="Picture 4" descr="C:\Users\Галина\Desktop\Боаделла\7823930-Photo-of-a-men-swimming-underwater-Stock-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8428" y="2924944"/>
            <a:ext cx="2808312" cy="1800200"/>
          </a:xfrm>
          <a:prstGeom prst="rect">
            <a:avLst/>
          </a:prstGeom>
          <a:noFill/>
        </p:spPr>
      </p:pic>
      <p:pic>
        <p:nvPicPr>
          <p:cNvPr id="15365" name="Picture 5" descr="C:\Users\Галина\Desktop\Боаделла\art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8428" y="4941168"/>
            <a:ext cx="2808312" cy="169659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743744"/>
          </a:xfrm>
        </p:spPr>
        <p:txBody>
          <a:bodyPr/>
          <a:lstStyle/>
          <a:p>
            <a:pPr algn="ctr"/>
            <a:r>
              <a:rPr lang="ru-RU" b="1" dirty="0" smtClean="0"/>
              <a:t>Заземление</a:t>
            </a:r>
            <a:r>
              <a:rPr lang="ru-RU" dirty="0" smtClean="0"/>
              <a:t> (</a:t>
            </a:r>
            <a:r>
              <a:rPr lang="en-US" dirty="0" smtClean="0"/>
              <a:t>grounding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Если тонус мышц снижен — человек не заземлен, чувствует отсутствие опоры под ногами. У него будут трудности в адаптации к внешнему миру, такие люди склонны уходить во внутренний мир. </a:t>
            </a:r>
          </a:p>
          <a:p>
            <a:r>
              <a:rPr lang="ru-RU" dirty="0" smtClean="0"/>
              <a:t>Быть заземленным — значит быть в контакте с реальностью, со своими собственными импульсами.</a:t>
            </a:r>
          </a:p>
          <a:p>
            <a:r>
              <a:rPr lang="ru-RU" dirty="0" smtClean="0"/>
              <a:t>Заземление включает в себя оживление потока энергии вниз по спине и оттуда в «шесть конечностей» — ноги, руки, голову и гениталии</a:t>
            </a:r>
          </a:p>
          <a:p>
            <a:endParaRPr lang="ru-RU" dirty="0"/>
          </a:p>
        </p:txBody>
      </p:sp>
      <p:pic>
        <p:nvPicPr>
          <p:cNvPr id="5" name="Содержимое 4" descr="img_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66420" y="1556792"/>
            <a:ext cx="4699000" cy="4320480"/>
          </a:xfrm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8877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Центрирование (</a:t>
            </a:r>
            <a:r>
              <a:rPr lang="en-US" b="1" dirty="0" err="1" smtClean="0"/>
              <a:t>Centring</a:t>
            </a:r>
            <a:r>
              <a:rPr lang="ru-RU" b="1" dirty="0" smtClean="0"/>
              <a:t> 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09836" y="1268760"/>
            <a:ext cx="5083992" cy="490344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Терапевтическая работа по </a:t>
            </a:r>
            <a:r>
              <a:rPr lang="ru-RU" b="1" dirty="0" smtClean="0"/>
              <a:t>центрированию</a:t>
            </a:r>
            <a:r>
              <a:rPr lang="ru-RU" dirty="0" smtClean="0"/>
              <a:t> затрагивает уровень эндодермы, т.е внутренних органов, в первую очередь системы дыхания. </a:t>
            </a:r>
          </a:p>
          <a:p>
            <a:r>
              <a:rPr lang="ru-RU" dirty="0" smtClean="0"/>
              <a:t>Она помогает человеку войти в контакт с волнообразным ритмом его дыхания и с соответствующими ему эмоциональными изменениями. т. е. это движение к гармоничному дыханию и к эмоциональному равновесию.</a:t>
            </a:r>
          </a:p>
          <a:p>
            <a:r>
              <a:rPr lang="ru-RU" dirty="0" smtClean="0"/>
              <a:t>Дыхание и эмоции глубоко связаны, и каждое эмоциональное изменение ведет к изменению дыхания. Описаны специфические паттерны дыхания, связанные с тревогой, гневом, печалью, надеждой, радостью и т.д.</a:t>
            </a:r>
          </a:p>
          <a:p>
            <a:endParaRPr lang="ru-RU" dirty="0"/>
          </a:p>
        </p:txBody>
      </p:sp>
      <p:pic>
        <p:nvPicPr>
          <p:cNvPr id="16386" name="Picture 2" descr="C:\Users\Галина\Desktop\Боаделла\images (4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4452" y="1052736"/>
            <a:ext cx="2746626" cy="1944241"/>
          </a:xfrm>
          <a:prstGeom prst="rect">
            <a:avLst/>
          </a:prstGeom>
          <a:noFill/>
        </p:spPr>
      </p:pic>
      <p:pic>
        <p:nvPicPr>
          <p:cNvPr id="16387" name="Picture 3" descr="C:\Users\Галина\Desktop\Боаделла\images (4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0716" y="2420888"/>
            <a:ext cx="2376264" cy="2265040"/>
          </a:xfrm>
          <a:prstGeom prst="rect">
            <a:avLst/>
          </a:prstGeom>
          <a:noFill/>
        </p:spPr>
      </p:pic>
      <p:pic>
        <p:nvPicPr>
          <p:cNvPr id="16388" name="Picture 4" descr="C:\Users\Галина\Desktop\Боаделла\images (4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8468" y="4293096"/>
            <a:ext cx="2463924" cy="22237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9597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Центрирование (</a:t>
            </a:r>
            <a:r>
              <a:rPr lang="en-US" b="1" dirty="0" err="1" smtClean="0"/>
              <a:t>Centring</a:t>
            </a:r>
            <a:r>
              <a:rPr lang="ru-RU" b="1" dirty="0" smtClean="0"/>
              <a:t> 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3812" y="1268760"/>
            <a:ext cx="4700016" cy="525658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Дыхание может быть разбалансировано на двух уровнях:</a:t>
            </a:r>
          </a:p>
          <a:p>
            <a:pPr lvl="0">
              <a:buNone/>
            </a:pPr>
            <a:r>
              <a:rPr lang="ru-RU" dirty="0" smtClean="0"/>
              <a:t>- соотношения грудного и брюшного дыхания;</a:t>
            </a:r>
          </a:p>
          <a:p>
            <a:pPr lvl="0">
              <a:buNone/>
            </a:pPr>
            <a:r>
              <a:rPr lang="ru-RU" dirty="0" smtClean="0"/>
              <a:t>- соотношения вдоха и выдоха.</a:t>
            </a:r>
          </a:p>
          <a:p>
            <a:r>
              <a:rPr lang="ru-RU" dirty="0" smtClean="0"/>
              <a:t>Паттерны дыхания могут меняться в зависимости от ситуации, самочувствия, эмоционального состояния и т. д. Однако, если человек "застревает" в одном из паттернов, можно говорить, что он недостаточно центрирован, т.е. накапливает слишком много или слишком мало энергии, либо недостаточно или чрезмерно ее расходует.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02035" y="1196752"/>
            <a:ext cx="4700016" cy="5400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Работа с </a:t>
            </a:r>
            <a:r>
              <a:rPr lang="ru-RU" b="1" dirty="0" smtClean="0"/>
              <a:t>вдохом</a:t>
            </a:r>
            <a:r>
              <a:rPr lang="ru-RU" dirty="0" smtClean="0"/>
              <a:t> помогает в случае тревоги, безнадежности, печали, общей </a:t>
            </a:r>
            <a:r>
              <a:rPr lang="ru-RU" dirty="0" err="1" smtClean="0"/>
              <a:t>астенизации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Для стимуляции вдоха можно использовать: мягкое приподнимающее движение шейного или поясничного отдела на вдохе; подъем и опускание, сведение и разведение конечностей на вдохе и др.</a:t>
            </a:r>
          </a:p>
          <a:p>
            <a:r>
              <a:rPr lang="ru-RU" dirty="0" smtClean="0"/>
              <a:t>Работа с </a:t>
            </a:r>
            <a:r>
              <a:rPr lang="ru-RU" b="1" dirty="0" smtClean="0"/>
              <a:t>выдохом</a:t>
            </a:r>
            <a:r>
              <a:rPr lang="ru-RU" dirty="0" smtClean="0"/>
              <a:t> показана в условиях </a:t>
            </a:r>
            <a:r>
              <a:rPr lang="ru-RU" dirty="0" err="1" smtClean="0"/>
              <a:t>сверхконтроля</a:t>
            </a:r>
            <a:r>
              <a:rPr lang="ru-RU" dirty="0" smtClean="0"/>
              <a:t>, блокирования гнева, при избытке напряжения. Поощряется свободное течение движений, например, в беге. При этом дыхание будет следовать за движением.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671736"/>
          </a:xfrm>
        </p:spPr>
        <p:txBody>
          <a:bodyPr/>
          <a:lstStyle/>
          <a:p>
            <a:pPr algn="ctr"/>
            <a:r>
              <a:rPr lang="ru-RU" b="1" dirty="0" smtClean="0"/>
              <a:t>Центрирование (</a:t>
            </a:r>
            <a:r>
              <a:rPr lang="en-US" b="1" dirty="0" err="1" smtClean="0"/>
              <a:t>Centring</a:t>
            </a:r>
            <a:r>
              <a:rPr lang="ru-RU" b="1" dirty="0" smtClean="0"/>
              <a:t> 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3812" y="1340768"/>
            <a:ext cx="4700016" cy="532859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При хорошем уровне центрирования человек находится в контакте со своими эмоциями, осознает их и имеет возможность выбора в каждой конкретной ситуации выражать свои чувства или их </a:t>
            </a:r>
            <a:r>
              <a:rPr lang="ru-RU" dirty="0" err="1" smtClean="0"/>
              <a:t>контейнировать</a:t>
            </a:r>
            <a:r>
              <a:rPr lang="ru-RU" dirty="0" smtClean="0"/>
              <a:t>, сдерживать (но не подавлять!). </a:t>
            </a:r>
          </a:p>
          <a:p>
            <a:r>
              <a:rPr lang="ru-RU" dirty="0" smtClean="0"/>
              <a:t>Подавление, репрессия эмоций часто приводит к депрессии. Хорошо центрированный человек "может себе позволить" не подавлять своих чувств и не выплескивать их безудержно.</a:t>
            </a:r>
          </a:p>
          <a:p>
            <a:endParaRPr lang="ru-RU" dirty="0"/>
          </a:p>
        </p:txBody>
      </p:sp>
      <p:pic>
        <p:nvPicPr>
          <p:cNvPr id="9" name="Содержимое 8" descr="Без названия (4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38428" y="1412776"/>
            <a:ext cx="5544617" cy="4824536"/>
          </a:xfrm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671736"/>
          </a:xfrm>
        </p:spPr>
        <p:txBody>
          <a:bodyPr/>
          <a:lstStyle/>
          <a:p>
            <a:pPr algn="ctr"/>
            <a:r>
              <a:rPr lang="ru-RU" b="1" dirty="0" smtClean="0"/>
              <a:t>Центрирование (</a:t>
            </a:r>
            <a:r>
              <a:rPr lang="en-US" b="1" dirty="0" err="1" smtClean="0"/>
              <a:t>Centring</a:t>
            </a:r>
            <a:r>
              <a:rPr lang="ru-RU" b="1" dirty="0" smtClean="0"/>
              <a:t> 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3812" y="1268760"/>
            <a:ext cx="4700016" cy="511256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терапевтической работе важно понимать, что эмоции могут быть "наслоены" друг на друга: та, которую выразить проще, может быть использована, чтобы спрятать другую 	 эмоцию, которую выразить трудно или нельзя</a:t>
            </a:r>
          </a:p>
          <a:p>
            <a:r>
              <a:rPr lang="ru-RU" dirty="0" smtClean="0"/>
              <a:t>Терапевтическим принципом в данном случае будет выявление более глубокой эмоции. Так, гнев часто прячет страх, страх может скрывать гнев, а печаль -гнев или удовольствие. </a:t>
            </a:r>
            <a:endParaRPr lang="ru-RU" dirty="0"/>
          </a:p>
        </p:txBody>
      </p:sp>
      <p:pic>
        <p:nvPicPr>
          <p:cNvPr id="17410" name="Picture 2" descr="C:\Users\Галина\Desktop\Боаделла\images (46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4412" y="1556792"/>
            <a:ext cx="5688632" cy="41044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76" y="404664"/>
            <a:ext cx="96012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Видение (</a:t>
            </a:r>
            <a:r>
              <a:rPr lang="en-US" b="1" dirty="0" smtClean="0"/>
              <a:t>Facing</a:t>
            </a:r>
            <a:r>
              <a:rPr lang="ru-RU" b="1" dirty="0" smtClean="0"/>
              <a:t> ) и Звучание (</a:t>
            </a:r>
            <a:r>
              <a:rPr lang="en-US" b="1" dirty="0" smtClean="0"/>
              <a:t>Sounding</a:t>
            </a:r>
            <a:r>
              <a:rPr lang="ru-RU" b="1" dirty="0" smtClean="0"/>
              <a:t>)</a:t>
            </a:r>
            <a:br>
              <a:rPr lang="ru-RU" b="1" dirty="0" smtClean="0"/>
            </a:br>
            <a:r>
              <a:rPr lang="ru-RU" sz="2200" dirty="0" smtClean="0"/>
              <a:t>Помимо экспрессивных движений, важным контактным каналом являются глаза и голос. Терапевтическая работа с контактом глаз, взглядом, голосом — третий путь </a:t>
            </a:r>
            <a:r>
              <a:rPr lang="ru-RU" sz="2200" dirty="0" err="1" smtClean="0"/>
              <a:t>реинтеграции</a:t>
            </a:r>
            <a:r>
              <a:rPr lang="ru-RU" sz="2200" dirty="0" smtClean="0"/>
              <a:t> в биосинтезе.  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7828" y="1844824"/>
            <a:ext cx="4608512" cy="4327376"/>
          </a:xfrm>
        </p:spPr>
        <p:txBody>
          <a:bodyPr>
            <a:normAutofit/>
          </a:bodyPr>
          <a:lstStyle/>
          <a:p>
            <a:r>
              <a:rPr lang="ru-RU" dirty="0" smtClean="0"/>
              <a:t>Терапевтическая работа заключается в распознавании способа, как лучше использовать глаза, а также в помощи клиенту взглянуть в лицо тому, от чего он защищается. </a:t>
            </a:r>
          </a:p>
          <a:p>
            <a:r>
              <a:rPr lang="ru-RU" dirty="0" smtClean="0"/>
              <a:t>Когда глаза открыты, есть две основных модели взглядов: контактный и защитный.</a:t>
            </a:r>
            <a:endParaRPr lang="ru-RU" dirty="0"/>
          </a:p>
        </p:txBody>
      </p:sp>
      <p:pic>
        <p:nvPicPr>
          <p:cNvPr id="18434" name="Picture 2" descr="C:\Users\Галина\Desktop\Боаделла\images (48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2404" y="1844825"/>
            <a:ext cx="2135882" cy="2304256"/>
          </a:xfrm>
          <a:prstGeom prst="rect">
            <a:avLst/>
          </a:prstGeom>
          <a:noFill/>
        </p:spPr>
      </p:pic>
      <p:pic>
        <p:nvPicPr>
          <p:cNvPr id="18435" name="Picture 3" descr="C:\Users\Галина\Desktop\Боаделла\images (5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6700" y="1844824"/>
            <a:ext cx="2466975" cy="2232248"/>
          </a:xfrm>
          <a:prstGeom prst="rect">
            <a:avLst/>
          </a:prstGeom>
          <a:noFill/>
        </p:spPr>
      </p:pic>
      <p:pic>
        <p:nvPicPr>
          <p:cNvPr id="18436" name="Picture 4" descr="C:\Users\Галина\Desktop\Боаделла\images (4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8388" y="4509120"/>
            <a:ext cx="2600325" cy="1762125"/>
          </a:xfrm>
          <a:prstGeom prst="rect">
            <a:avLst/>
          </a:prstGeom>
          <a:noFill/>
        </p:spPr>
      </p:pic>
      <p:pic>
        <p:nvPicPr>
          <p:cNvPr id="18437" name="Picture 5" descr="C:\Users\Галина\Desktop\Боаделла\images (5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74732" y="4509120"/>
            <a:ext cx="2705100" cy="175793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Видение (</a:t>
            </a:r>
            <a:r>
              <a:rPr lang="en-US" b="1" dirty="0" smtClean="0"/>
              <a:t>Facing</a:t>
            </a:r>
            <a:r>
              <a:rPr lang="ru-RU" b="1" dirty="0" smtClean="0"/>
              <a:t> 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3812" y="1772816"/>
            <a:ext cx="4700016" cy="475252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Чтобы войти в более глубокий контакт с внутренней экспрессией у пациентов с тяжелым пристальным взглядом, который они используют как форму контроля, лучше работать с закрытыми глазами. </a:t>
            </a:r>
          </a:p>
          <a:p>
            <a:r>
              <a:rPr lang="ru-RU" dirty="0" smtClean="0"/>
              <a:t>Если глаза клиента реагируют на контакт с глазами терапевта, это полезно для работы: терапевт может «прочитать» в них злость, тревогу, удовольствие и т.д., что помогает </a:t>
            </a:r>
            <a:r>
              <a:rPr lang="ru-RU" dirty="0" err="1" smtClean="0"/>
              <a:t>осознаванию</a:t>
            </a:r>
            <a:r>
              <a:rPr lang="ru-RU" dirty="0" smtClean="0"/>
              <a:t> паттерна.</a:t>
            </a:r>
          </a:p>
          <a:p>
            <a:endParaRPr lang="ru-RU" dirty="0"/>
          </a:p>
        </p:txBody>
      </p:sp>
      <p:pic>
        <p:nvPicPr>
          <p:cNvPr id="19459" name="Picture 3" descr="C:\Users\Галина\Desktop\Боаделла\images (50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6700" y="2132856"/>
            <a:ext cx="3330898" cy="2715369"/>
          </a:xfrm>
          <a:prstGeom prst="rect">
            <a:avLst/>
          </a:prstGeom>
          <a:noFill/>
        </p:spPr>
      </p:pic>
      <p:pic>
        <p:nvPicPr>
          <p:cNvPr id="19461" name="Picture 5" descr="C:\Users\Галина\Desktop\Боаделла\images (5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0436" y="692696"/>
            <a:ext cx="3312368" cy="2160240"/>
          </a:xfrm>
          <a:prstGeom prst="rect">
            <a:avLst/>
          </a:prstGeom>
          <a:noFill/>
        </p:spPr>
      </p:pic>
      <p:pic>
        <p:nvPicPr>
          <p:cNvPr id="19462" name="Picture 6" descr="C:\Users\Галина\Desktop\Боаделла\images (5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4452" y="4365104"/>
            <a:ext cx="3240360" cy="23042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76" y="332656"/>
            <a:ext cx="9601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Пройденный материал, необходимый для усвоения новых знаний: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основные положения теории </a:t>
            </a:r>
            <a:r>
              <a:rPr lang="ru-RU" dirty="0" err="1" smtClean="0"/>
              <a:t>В.Райха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«Телесная структура характера».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1026" name="Picture 2" descr="C:\Users\Галина\Desktop\Боаделла\1213e563-9da1-48dd-af05-9327042b6d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4492" y="1628800"/>
            <a:ext cx="2304256" cy="2448272"/>
          </a:xfrm>
          <a:prstGeom prst="rect">
            <a:avLst/>
          </a:prstGeom>
          <a:noFill/>
        </p:spPr>
      </p:pic>
      <p:pic>
        <p:nvPicPr>
          <p:cNvPr id="1027" name="Picture 3" descr="C:\Users\Галина\Desktop\Боаделла\388343e0-5f29-43f3-bd6d-de83383e9b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4772" y="1628800"/>
            <a:ext cx="2314948" cy="2439491"/>
          </a:xfrm>
          <a:prstGeom prst="rect">
            <a:avLst/>
          </a:prstGeom>
          <a:noFill/>
        </p:spPr>
      </p:pic>
      <p:pic>
        <p:nvPicPr>
          <p:cNvPr id="1028" name="Picture 4" descr="C:\Users\Галина\Desktop\Боаделла\upl_auto_1497308886_1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2644" y="4149080"/>
            <a:ext cx="2012454" cy="2520280"/>
          </a:xfrm>
          <a:prstGeom prst="rect">
            <a:avLst/>
          </a:prstGeom>
          <a:noFill/>
        </p:spPr>
      </p:pic>
      <p:pic>
        <p:nvPicPr>
          <p:cNvPr id="1030" name="Picture 6" descr="C:\Users\Галина\Desktop\Боаделла\slide_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3852" y="2708920"/>
            <a:ext cx="5106143" cy="37936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887760"/>
          </a:xfrm>
        </p:spPr>
        <p:txBody>
          <a:bodyPr/>
          <a:lstStyle/>
          <a:p>
            <a:pPr algn="ctr"/>
            <a:r>
              <a:rPr lang="ru-RU" b="1" dirty="0" smtClean="0"/>
              <a:t>Звучание (</a:t>
            </a:r>
            <a:r>
              <a:rPr lang="en-US" b="1" dirty="0" smtClean="0"/>
              <a:t>Sounding</a:t>
            </a:r>
            <a:r>
              <a:rPr lang="ru-RU" b="1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5820" y="1676400"/>
            <a:ext cx="5976664" cy="492095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При работе с голосом важно то, что существует связь между мышечным тонусом и голосом человека. Высвобождение голоса связано с улучшениями в мышечном тонусе. Звучание помогает заземлению.</a:t>
            </a:r>
          </a:p>
          <a:p>
            <a:r>
              <a:rPr lang="ru-RU" dirty="0" smtClean="0"/>
              <a:t>В биосинтезе стараются "заземлить" язык в теле и развить связь между вербальной и невербальной экспрессией. </a:t>
            </a:r>
          </a:p>
          <a:p>
            <a:r>
              <a:rPr lang="ru-RU" dirty="0" smtClean="0"/>
              <a:t>Часто, если телесные сигналы становятся неясными или спутанными, терапевт идет на словесное прояснение чувств и внутренних переживаний клиента или на их выражение с помощью голоса. И наоборот, если речь спутана, он может прийти к пониманию происходящего путем чтения невербального языка тела.</a:t>
            </a:r>
          </a:p>
          <a:p>
            <a:endParaRPr lang="ru-RU" dirty="0"/>
          </a:p>
        </p:txBody>
      </p:sp>
      <p:pic>
        <p:nvPicPr>
          <p:cNvPr id="20482" name="Picture 2" descr="C:\Users\Галина\Desktop\Боаделла\Без названия (7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8508" y="1628800"/>
            <a:ext cx="4104456" cy="43924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Контактные сигналы и элементы касания</a:t>
            </a:r>
            <a:br>
              <a:rPr lang="ru-RU" b="1" dirty="0" smtClean="0"/>
            </a:br>
            <a:endParaRPr lang="ru-RU" sz="27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93813" y="1340768"/>
            <a:ext cx="9601200" cy="483143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В каждом терапевтическом взаимодействии контактные сигналы клиента будут основным способом индикации происходящего — возрастает ли свободная пульсация энергии или усиливаются защитные системы и сопротивление.</a:t>
            </a:r>
          </a:p>
          <a:p>
            <a:pPr>
              <a:buNone/>
            </a:pPr>
            <a:r>
              <a:rPr lang="ru-RU" dirty="0" smtClean="0"/>
              <a:t>        Основными контактными сигналами являются:</a:t>
            </a:r>
          </a:p>
          <a:p>
            <a:pPr lvl="0"/>
            <a:r>
              <a:rPr lang="ru-RU" dirty="0" smtClean="0"/>
              <a:t>вербальное выражение облегчения или дискомфорта;</a:t>
            </a:r>
          </a:p>
          <a:p>
            <a:pPr lvl="0"/>
            <a:r>
              <a:rPr lang="ru-RU" dirty="0" smtClean="0"/>
              <a:t>изменение дыхания;</a:t>
            </a:r>
          </a:p>
          <a:p>
            <a:pPr lvl="0"/>
            <a:r>
              <a:rPr lang="ru-RU" dirty="0" smtClean="0"/>
              <a:t>изменение мышечного тонуса в ответ на прикосновение;</a:t>
            </a:r>
          </a:p>
          <a:p>
            <a:pPr lvl="0"/>
            <a:r>
              <a:rPr lang="ru-RU" dirty="0" smtClean="0"/>
              <a:t>изменение цвета лица, контакта глаз и голоса.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Контактные сигналы и элементы касания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5820" y="1676400"/>
            <a:ext cx="5400600" cy="4776936"/>
          </a:xfrm>
        </p:spPr>
        <p:txBody>
          <a:bodyPr>
            <a:normAutofit/>
          </a:bodyPr>
          <a:lstStyle/>
          <a:p>
            <a:r>
              <a:rPr lang="ru-RU" dirty="0" smtClean="0"/>
              <a:t>Отдельно необходимо сказать, что важнейшим инструментом работы в биосинтезе является </a:t>
            </a:r>
            <a:r>
              <a:rPr lang="ru-RU" b="1" dirty="0" smtClean="0"/>
              <a:t>тело терапевта</a:t>
            </a:r>
            <a:r>
              <a:rPr lang="ru-RU" dirty="0" smtClean="0"/>
              <a:t>, в котором резонируют едва различимые напряжения и эмоциональные состояния. </a:t>
            </a:r>
          </a:p>
          <a:p>
            <a:r>
              <a:rPr lang="ru-RU" dirty="0" smtClean="0"/>
              <a:t>В. </a:t>
            </a:r>
            <a:r>
              <a:rPr lang="ru-RU" dirty="0" err="1" smtClean="0"/>
              <a:t>Райх</a:t>
            </a:r>
            <a:r>
              <a:rPr lang="ru-RU" dirty="0" smtClean="0"/>
              <a:t> называл этот феномен </a:t>
            </a:r>
            <a:r>
              <a:rPr lang="ru-RU" b="1" dirty="0" smtClean="0"/>
              <a:t>«вегетативной идентификацией», </a:t>
            </a:r>
            <a:r>
              <a:rPr lang="ru-RU" dirty="0" smtClean="0"/>
              <a:t>что означает: чувствовать в своем теле ощущения борьбы клиента, его ритм и особенности пульсации.</a:t>
            </a:r>
          </a:p>
          <a:p>
            <a:endParaRPr lang="ru-RU" dirty="0"/>
          </a:p>
        </p:txBody>
      </p:sp>
      <p:pic>
        <p:nvPicPr>
          <p:cNvPr id="5" name="Содержимое 4" descr="image-8_139381697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82444" y="1772816"/>
            <a:ext cx="4896544" cy="4464496"/>
          </a:xfrm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60648"/>
            <a:ext cx="96012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Существует </a:t>
            </a:r>
            <a:r>
              <a:rPr lang="ru-RU" dirty="0" smtClean="0"/>
              <a:t>несколько основных способов телесных контактов, или элементов </a:t>
            </a:r>
            <a:r>
              <a:rPr lang="ru-RU" dirty="0" smtClean="0"/>
              <a:t>касания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Эти </a:t>
            </a:r>
            <a:r>
              <a:rPr lang="ru-RU" sz="2800" dirty="0" smtClean="0"/>
              <a:t>элементы традиционно связаны с четырьмя стихиями: </a:t>
            </a:r>
            <a:endParaRPr lang="ru-RU" sz="2800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землей</a:t>
            </a:r>
            <a:r>
              <a:rPr lang="ru-RU" sz="2800" dirty="0" smtClean="0"/>
              <a:t>, </a:t>
            </a:r>
            <a:endParaRPr lang="ru-RU" sz="2800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водой</a:t>
            </a:r>
            <a:r>
              <a:rPr lang="ru-RU" sz="2800" dirty="0" smtClean="0"/>
              <a:t>, </a:t>
            </a:r>
            <a:endParaRPr lang="ru-RU" sz="2800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огнем </a:t>
            </a:r>
            <a:r>
              <a:rPr lang="ru-RU" sz="2800" dirty="0" smtClean="0"/>
              <a:t>и </a:t>
            </a:r>
            <a:endParaRPr lang="ru-RU" sz="2800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воздухом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" name="Содержимое 4" descr="3-215527_1_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78388" y="1844824"/>
            <a:ext cx="5400600" cy="3528392"/>
          </a:xfrm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Земляной </a:t>
            </a:r>
            <a:r>
              <a:rPr lang="ru-RU" b="1" dirty="0" smtClean="0"/>
              <a:t>контакт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93812" y="1412776"/>
            <a:ext cx="5760640" cy="518457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Здесь </a:t>
            </a:r>
            <a:r>
              <a:rPr lang="ru-RU" dirty="0" smtClean="0"/>
              <a:t>используются руки и другие части тела терапевта: </a:t>
            </a:r>
          </a:p>
          <a:p>
            <a:pPr>
              <a:buNone/>
            </a:pPr>
            <a:r>
              <a:rPr lang="ru-RU" dirty="0" smtClean="0"/>
              <a:t>  а</a:t>
            </a:r>
            <a:r>
              <a:rPr lang="ru-RU" dirty="0" smtClean="0"/>
              <a:t>)	как поддерживающие структуры (мы стараемся передать клиенту ощущение надежности, </a:t>
            </a:r>
            <a:r>
              <a:rPr lang="ru-RU" dirty="0" smtClean="0"/>
              <a:t>твердости</a:t>
            </a:r>
            <a:r>
              <a:rPr lang="ru-RU" dirty="0" smtClean="0"/>
              <a:t>, прочности, </a:t>
            </a:r>
            <a:r>
              <a:rPr lang="ru-RU" dirty="0" smtClean="0"/>
              <a:t>доверия);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б</a:t>
            </a:r>
            <a:r>
              <a:rPr lang="ru-RU" dirty="0" smtClean="0"/>
              <a:t>)	как структуры, которым клиент может </a:t>
            </a:r>
            <a:r>
              <a:rPr lang="ru-RU" dirty="0" smtClean="0"/>
              <a:t>оказывать </a:t>
            </a:r>
            <a:r>
              <a:rPr lang="ru-RU" dirty="0" smtClean="0"/>
              <a:t>динамическое сопротивление.</a:t>
            </a:r>
          </a:p>
          <a:p>
            <a:pPr>
              <a:buNone/>
            </a:pPr>
            <a:r>
              <a:rPr lang="ru-RU" dirty="0" smtClean="0"/>
              <a:t>  Принцип </a:t>
            </a:r>
            <a:r>
              <a:rPr lang="ru-RU" dirty="0" smtClean="0"/>
              <a:t>поддержки (в смысле </a:t>
            </a:r>
            <a:r>
              <a:rPr lang="ru-RU" dirty="0" smtClean="0"/>
              <a:t>опоры) используется</a:t>
            </a:r>
            <a:r>
              <a:rPr lang="ru-RU" dirty="0" smtClean="0"/>
              <a:t>:</a:t>
            </a:r>
          </a:p>
          <a:p>
            <a:pPr lvl="0"/>
            <a:r>
              <a:rPr lang="ru-RU" dirty="0" smtClean="0"/>
              <a:t>для </a:t>
            </a:r>
            <a:r>
              <a:rPr lang="ru-RU" dirty="0" err="1" smtClean="0"/>
              <a:t>сверхнезависимых</a:t>
            </a:r>
            <a:r>
              <a:rPr lang="ru-RU" dirty="0" smtClean="0"/>
              <a:t> людей, чтобы помочь им больше доверять и учиться принимать </a:t>
            </a:r>
            <a:r>
              <a:rPr lang="ru-RU" dirty="0" smtClean="0"/>
              <a:t>помощь </a:t>
            </a:r>
            <a:r>
              <a:rPr lang="ru-RU" dirty="0" smtClean="0"/>
              <a:t>других;</a:t>
            </a:r>
          </a:p>
          <a:p>
            <a:pPr lvl="0"/>
            <a:r>
              <a:rPr lang="ru-RU" dirty="0" smtClean="0"/>
              <a:t>для </a:t>
            </a:r>
            <a:r>
              <a:rPr lang="ru-RU" dirty="0" err="1" smtClean="0"/>
              <a:t>сверхзависимых</a:t>
            </a:r>
            <a:r>
              <a:rPr lang="ru-RU" dirty="0" smtClean="0"/>
              <a:t> — чтобы помочь им </a:t>
            </a:r>
            <a:r>
              <a:rPr lang="ru-RU" dirty="0" smtClean="0"/>
              <a:t>больше </a:t>
            </a:r>
            <a:r>
              <a:rPr lang="ru-RU" dirty="0" smtClean="0"/>
              <a:t>доверять опоре и поддерживающим </a:t>
            </a:r>
            <a:r>
              <a:rPr lang="ru-RU" dirty="0" smtClean="0"/>
              <a:t>структурам </a:t>
            </a:r>
            <a:r>
              <a:rPr lang="ru-RU" dirty="0" smtClean="0"/>
              <a:t>их собственного тела (спине, рукам, </a:t>
            </a:r>
            <a:r>
              <a:rPr lang="ru-RU" dirty="0" smtClean="0"/>
              <a:t>ногам);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 smtClean="0"/>
              <a:t>людей со слабыми границами, </a:t>
            </a:r>
            <a:r>
              <a:rPr lang="ru-RU" dirty="0" smtClean="0"/>
              <a:t>тревожными </a:t>
            </a:r>
            <a:r>
              <a:rPr lang="ru-RU" dirty="0" smtClean="0"/>
              <a:t>и во многих других случаях.</a:t>
            </a:r>
          </a:p>
          <a:p>
            <a:endParaRPr lang="ru-RU" dirty="0"/>
          </a:p>
        </p:txBody>
      </p:sp>
      <p:pic>
        <p:nvPicPr>
          <p:cNvPr id="1026" name="Picture 2" descr="C:\Users\Галина\Desktop\Боаделла\Без названия 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8588" y="260648"/>
            <a:ext cx="2415927" cy="1224136"/>
          </a:xfrm>
          <a:prstGeom prst="rect">
            <a:avLst/>
          </a:prstGeom>
          <a:noFill/>
        </p:spPr>
      </p:pic>
      <p:pic>
        <p:nvPicPr>
          <p:cNvPr id="1027" name="Picture 3" descr="C:\Users\Галина\Desktop\Боаделла\Без названия (14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2484" y="1772816"/>
            <a:ext cx="2733675" cy="1666875"/>
          </a:xfrm>
          <a:prstGeom prst="rect">
            <a:avLst/>
          </a:prstGeom>
          <a:noFill/>
        </p:spPr>
      </p:pic>
      <p:pic>
        <p:nvPicPr>
          <p:cNvPr id="1028" name="Picture 4" descr="C:\Users\Галина\Desktop\Боаделла\images (6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74732" y="2636912"/>
            <a:ext cx="2743200" cy="1666875"/>
          </a:xfrm>
          <a:prstGeom prst="rect">
            <a:avLst/>
          </a:prstGeom>
          <a:noFill/>
        </p:spPr>
      </p:pic>
      <p:pic>
        <p:nvPicPr>
          <p:cNvPr id="1029" name="Picture 5" descr="C:\Users\Галина\Desktop\Боаделла\Без названия (1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2484" y="3933056"/>
            <a:ext cx="2592288" cy="1790700"/>
          </a:xfrm>
          <a:prstGeom prst="rect">
            <a:avLst/>
          </a:prstGeom>
          <a:noFill/>
        </p:spPr>
      </p:pic>
      <p:pic>
        <p:nvPicPr>
          <p:cNvPr id="1030" name="Picture 6" descr="C:\Users\Галина\Desktop\Боаделла\images (76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18748" y="4941168"/>
            <a:ext cx="2628900" cy="17430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Водный </a:t>
            </a:r>
            <a:r>
              <a:rPr lang="ru-RU" b="1" dirty="0" smtClean="0"/>
              <a:t>контакт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3812" y="1412776"/>
            <a:ext cx="4700016" cy="504056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Назначение водного контакта — придать </a:t>
            </a:r>
            <a:r>
              <a:rPr lang="ru-RU" dirty="0" smtClean="0"/>
              <a:t>движению </a:t>
            </a:r>
            <a:r>
              <a:rPr lang="ru-RU" dirty="0" smtClean="0"/>
              <a:t>плавность, помочь осознать и восстановить плавность и волнообразность работы кишечника, дыхания и др. Следуя за свободным потоком </a:t>
            </a:r>
            <a:r>
              <a:rPr lang="ru-RU" dirty="0" smtClean="0"/>
              <a:t>движений </a:t>
            </a:r>
            <a:r>
              <a:rPr lang="ru-RU" dirty="0" smtClean="0"/>
              <a:t>в форме вибраций, дрожаний и т.д., мы восстанавливаем баланс мышечного тонуса.</a:t>
            </a:r>
          </a:p>
          <a:p>
            <a:r>
              <a:rPr lang="ru-RU" dirty="0" smtClean="0"/>
              <a:t>Водный контакт часто применяют вместе с </a:t>
            </a:r>
            <a:r>
              <a:rPr lang="ru-RU" dirty="0" smtClean="0"/>
              <a:t>воздушным</a:t>
            </a:r>
            <a:r>
              <a:rPr lang="ru-RU" dirty="0" smtClean="0"/>
              <a:t>, особенно при недостатке энергии у </a:t>
            </a:r>
            <a:r>
              <a:rPr lang="ru-RU" dirty="0" smtClean="0"/>
              <a:t>клиента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050" name="Picture 2" descr="C:\Users\Галина\Desktop\Боаделла\images (7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4572" y="188640"/>
            <a:ext cx="2353444" cy="1296144"/>
          </a:xfrm>
          <a:prstGeom prst="rect">
            <a:avLst/>
          </a:prstGeom>
          <a:noFill/>
        </p:spPr>
      </p:pic>
      <p:pic>
        <p:nvPicPr>
          <p:cNvPr id="2051" name="Picture 3" descr="C:\Users\Галина\Desktop\Боаделла\images (59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428" y="1772816"/>
            <a:ext cx="2619375" cy="1872208"/>
          </a:xfrm>
          <a:prstGeom prst="rect">
            <a:avLst/>
          </a:prstGeom>
          <a:noFill/>
        </p:spPr>
      </p:pic>
      <p:pic>
        <p:nvPicPr>
          <p:cNvPr id="2052" name="Picture 4" descr="C:\Users\Галина\Desktop\Боаделла\images (8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34772" y="1772816"/>
            <a:ext cx="2448272" cy="1905000"/>
          </a:xfrm>
          <a:prstGeom prst="rect">
            <a:avLst/>
          </a:prstGeom>
          <a:noFill/>
        </p:spPr>
      </p:pic>
      <p:pic>
        <p:nvPicPr>
          <p:cNvPr id="2053" name="Picture 5" descr="C:\Users\Галина\Desktop\Боаделла\images (8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8428" y="4293096"/>
            <a:ext cx="2664296" cy="1872208"/>
          </a:xfrm>
          <a:prstGeom prst="rect">
            <a:avLst/>
          </a:prstGeom>
          <a:noFill/>
        </p:spPr>
      </p:pic>
      <p:pic>
        <p:nvPicPr>
          <p:cNvPr id="2054" name="Picture 6" descr="C:\Users\Галина\Desktop\Боаделла\teles_psyhotehni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34772" y="4293097"/>
            <a:ext cx="2520280" cy="18722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Воздушный </a:t>
            </a:r>
            <a:r>
              <a:rPr lang="ru-RU" b="1" dirty="0" smtClean="0"/>
              <a:t>контакт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 Этот </a:t>
            </a:r>
            <a:r>
              <a:rPr lang="ru-RU" dirty="0" smtClean="0"/>
              <a:t>вид контакта основан на работе с </a:t>
            </a:r>
            <a:r>
              <a:rPr lang="ru-RU" dirty="0" smtClean="0"/>
              <a:t>дыханием</a:t>
            </a:r>
            <a:r>
              <a:rPr lang="ru-RU" dirty="0" smtClean="0"/>
              <a:t>: </a:t>
            </a:r>
            <a:r>
              <a:rPr lang="ru-RU" dirty="0" err="1" smtClean="0"/>
              <a:t>энергетизации</a:t>
            </a:r>
            <a:r>
              <a:rPr lang="ru-RU" dirty="0" smtClean="0"/>
              <a:t> и расходе энергии.</a:t>
            </a:r>
          </a:p>
          <a:p>
            <a:endParaRPr lang="ru-RU" dirty="0"/>
          </a:p>
        </p:txBody>
      </p:sp>
      <p:pic>
        <p:nvPicPr>
          <p:cNvPr id="3074" name="Picture 2" descr="C:\Users\Галина\Desktop\Боаделла\images (7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8588" y="188640"/>
            <a:ext cx="2353444" cy="1339552"/>
          </a:xfrm>
          <a:prstGeom prst="rect">
            <a:avLst/>
          </a:prstGeom>
          <a:noFill/>
        </p:spPr>
      </p:pic>
      <p:pic>
        <p:nvPicPr>
          <p:cNvPr id="3075" name="Picture 3" descr="C:\Users\Галина\Desktop\Боаделла\images (87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2404" y="1628800"/>
            <a:ext cx="2619375" cy="1743075"/>
          </a:xfrm>
          <a:prstGeom prst="rect">
            <a:avLst/>
          </a:prstGeom>
          <a:noFill/>
        </p:spPr>
      </p:pic>
      <p:pic>
        <p:nvPicPr>
          <p:cNvPr id="3076" name="Picture 4" descr="C:\Users\Галина\Desktop\Боаделла\images (8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74732" y="1916832"/>
            <a:ext cx="2664296" cy="2087116"/>
          </a:xfrm>
          <a:prstGeom prst="rect">
            <a:avLst/>
          </a:prstGeom>
          <a:noFill/>
        </p:spPr>
      </p:pic>
      <p:pic>
        <p:nvPicPr>
          <p:cNvPr id="3077" name="Picture 5" descr="C:\Users\Галина\Desktop\Боаделла\images (8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7908" y="4005064"/>
            <a:ext cx="4104456" cy="2376264"/>
          </a:xfrm>
          <a:prstGeom prst="rect">
            <a:avLst/>
          </a:prstGeom>
          <a:noFill/>
        </p:spPr>
      </p:pic>
      <p:pic>
        <p:nvPicPr>
          <p:cNvPr id="3078" name="Picture 6" descr="C:\Users\Галина\Desktop\Боаделла\Без названия (1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74732" y="4653136"/>
            <a:ext cx="2755007" cy="1847850"/>
          </a:xfrm>
          <a:prstGeom prst="rect">
            <a:avLst/>
          </a:prstGeom>
          <a:noFill/>
        </p:spPr>
      </p:pic>
      <p:pic>
        <p:nvPicPr>
          <p:cNvPr id="3079" name="Picture 7" descr="C:\Users\Галина\Desktop\Боаделла\images (85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22404" y="3861048"/>
            <a:ext cx="2592288" cy="18573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Огненный </a:t>
            </a:r>
            <a:r>
              <a:rPr lang="ru-RU" b="1" dirty="0" smtClean="0"/>
              <a:t>контакт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53852" y="1700808"/>
            <a:ext cx="5040560" cy="482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Принцип </a:t>
            </a:r>
            <a:r>
              <a:rPr lang="ru-RU" dirty="0" smtClean="0"/>
              <a:t>огненного контакта — тепло и </a:t>
            </a:r>
            <a:r>
              <a:rPr lang="ru-RU" dirty="0" smtClean="0"/>
              <a:t>терморегуляция </a:t>
            </a:r>
            <a:r>
              <a:rPr lang="ru-RU" dirty="0" smtClean="0"/>
              <a:t>тела. Руки терапевта используются как излучатели или </a:t>
            </a:r>
            <a:r>
              <a:rPr lang="ru-RU" dirty="0" err="1" smtClean="0"/>
              <a:t>перераспределители</a:t>
            </a:r>
            <a:r>
              <a:rPr lang="ru-RU" dirty="0" smtClean="0"/>
              <a:t> энергии: </a:t>
            </a:r>
            <a:r>
              <a:rPr lang="ru-RU" dirty="0" smtClean="0"/>
              <a:t>путем </a:t>
            </a:r>
            <a:r>
              <a:rPr lang="ru-RU" dirty="0" smtClean="0"/>
              <a:t>прямого согревания холодной части тела, </a:t>
            </a:r>
            <a:r>
              <a:rPr lang="ru-RU" dirty="0" smtClean="0"/>
              <a:t>через </a:t>
            </a:r>
            <a:r>
              <a:rPr lang="ru-RU" dirty="0" smtClean="0"/>
              <a:t>работу с энергетическими полями или с </a:t>
            </a:r>
            <a:r>
              <a:rPr lang="ru-RU" dirty="0" smtClean="0"/>
              <a:t>переводом </a:t>
            </a:r>
            <a:r>
              <a:rPr lang="ru-RU" dirty="0" smtClean="0"/>
              <a:t>избытка тепла в движение (горячие области обычно энергетически </a:t>
            </a:r>
            <a:r>
              <a:rPr lang="ru-RU" dirty="0" smtClean="0"/>
              <a:t>перегружены).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Users\Галина\Desktop\Боаделла\images (7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2564" y="188640"/>
            <a:ext cx="2569468" cy="1296144"/>
          </a:xfrm>
          <a:prstGeom prst="rect">
            <a:avLst/>
          </a:prstGeom>
          <a:noFill/>
        </p:spPr>
      </p:pic>
      <p:pic>
        <p:nvPicPr>
          <p:cNvPr id="4099" name="Picture 3" descr="C:\Users\Галина\Desktop\Боаделла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6460" y="1772816"/>
            <a:ext cx="2476500" cy="1847850"/>
          </a:xfrm>
          <a:prstGeom prst="rect">
            <a:avLst/>
          </a:prstGeom>
          <a:noFill/>
        </p:spPr>
      </p:pic>
      <p:pic>
        <p:nvPicPr>
          <p:cNvPr id="4100" name="Picture 4" descr="C:\Users\Галина\Desktop\Боаделла\images (9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58708" y="2924944"/>
            <a:ext cx="2619375" cy="1743075"/>
          </a:xfrm>
          <a:prstGeom prst="rect">
            <a:avLst/>
          </a:prstGeom>
          <a:noFill/>
        </p:spPr>
      </p:pic>
      <p:pic>
        <p:nvPicPr>
          <p:cNvPr id="4101" name="Picture 5" descr="C:\Users\Галина\Desktop\Боаделла\images (9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26460" y="4365104"/>
            <a:ext cx="2847975" cy="16561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909837" y="548680"/>
            <a:ext cx="6120680" cy="604867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Биосинтез </a:t>
            </a:r>
            <a:r>
              <a:rPr lang="ru-RU" dirty="0" smtClean="0"/>
              <a:t>— психотерапия, ориентированная на процесс. От клиента не требуется, чтобы он </a:t>
            </a:r>
            <a:r>
              <a:rPr lang="ru-RU" dirty="0" smtClean="0"/>
              <a:t>следовал </a:t>
            </a:r>
            <a:r>
              <a:rPr lang="ru-RU" dirty="0" smtClean="0"/>
              <a:t>модели здоровья терапевта, заменил свои паттерны на его. Терапевт мягко работает с </a:t>
            </a:r>
            <a:r>
              <a:rPr lang="ru-RU" dirty="0" smtClean="0"/>
              <a:t>дыханием</a:t>
            </a:r>
            <a:r>
              <a:rPr lang="ru-RU" dirty="0" smtClean="0"/>
              <a:t>, помогает ослабить мышечные напряжения с тем, чтобы наиболее точно воспринять и раскрыть внутренние тенденции движения и роста клиента, его возможности и особенности его пульсации. </a:t>
            </a:r>
          </a:p>
          <a:p>
            <a:pPr algn="just">
              <a:buNone/>
            </a:pPr>
            <a:r>
              <a:rPr lang="ru-RU" dirty="0" smtClean="0"/>
              <a:t>  По </a:t>
            </a:r>
            <a:r>
              <a:rPr lang="ru-RU" dirty="0" smtClean="0"/>
              <a:t>сути, биосинтез – это способ личностного роста и целостного развития человека, позволяющий исцелить и связать воедино его </a:t>
            </a:r>
            <a:r>
              <a:rPr lang="ru-RU" b="1" dirty="0" smtClean="0"/>
              <a:t>чувства, разум и телесные ощущения,</a:t>
            </a:r>
            <a:r>
              <a:rPr lang="ru-RU" dirty="0" smtClean="0"/>
              <a:t> восстановить утраченные и построить отсутствующие взаимосвязи между ними, создать условия </a:t>
            </a:r>
            <a:r>
              <a:rPr lang="ru-RU" b="1" dirty="0" smtClean="0"/>
              <a:t>доверчивого и полного контакта с жизнью его тела и души.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7606580" y="4191000"/>
            <a:ext cx="4032447" cy="240635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Терапевт в биосинтезе становится "партнером по танцу", который сопровождает и ведет клиента к новому опыту, иному ощущению заземления в собственном теле, восстановлению здоровой пульсации</a:t>
            </a:r>
            <a:endParaRPr lang="ru-RU" sz="2000" dirty="0"/>
          </a:p>
        </p:txBody>
      </p:sp>
      <p:pic>
        <p:nvPicPr>
          <p:cNvPr id="5122" name="Picture 2" descr="C:\Users\Галина\Desktop\Боаделла\images (6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0596" y="620688"/>
            <a:ext cx="3888432" cy="35283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28" y="188640"/>
            <a:ext cx="11161240" cy="1152128"/>
          </a:xfrm>
        </p:spPr>
        <p:txBody>
          <a:bodyPr>
            <a:noAutofit/>
          </a:bodyPr>
          <a:lstStyle/>
          <a:p>
            <a:r>
              <a:rPr lang="ru-RU" sz="2200" dirty="0" smtClean="0"/>
              <a:t>Пройденный материал, </a:t>
            </a:r>
            <a:br>
              <a:rPr lang="ru-RU" sz="2200" dirty="0" smtClean="0"/>
            </a:br>
            <a:r>
              <a:rPr lang="ru-RU" sz="2200" dirty="0" smtClean="0"/>
              <a:t>необходимый для усвоения новых знаний: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основные положения теории </a:t>
            </a:r>
            <a:r>
              <a:rPr lang="ru-RU" sz="3200" dirty="0" err="1" smtClean="0"/>
              <a:t>А.Лоуэна</a:t>
            </a:r>
            <a:r>
              <a:rPr lang="ru-RU" sz="3200" dirty="0" smtClean="0"/>
              <a:t>: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3812" y="1484784"/>
            <a:ext cx="6528792" cy="482453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«</a:t>
            </a:r>
            <a:r>
              <a:rPr lang="ru-RU" b="1" dirty="0" err="1" smtClean="0"/>
              <a:t>Биоэнергия</a:t>
            </a:r>
            <a:r>
              <a:rPr lang="ru-RU" b="1" dirty="0" smtClean="0"/>
              <a:t>», «мышечная броня», «заземление»</a:t>
            </a:r>
          </a:p>
          <a:p>
            <a:r>
              <a:rPr lang="ru-RU" dirty="0" err="1" smtClean="0"/>
              <a:t>Лоуэн</a:t>
            </a:r>
            <a:r>
              <a:rPr lang="ru-RU" dirty="0" smtClean="0"/>
              <a:t> не разделяет взгляды </a:t>
            </a:r>
            <a:r>
              <a:rPr lang="ru-RU" dirty="0" err="1" smtClean="0"/>
              <a:t>Райха</a:t>
            </a:r>
            <a:r>
              <a:rPr lang="ru-RU" dirty="0" smtClean="0"/>
              <a:t> на сексуальную природу неврозов. </a:t>
            </a:r>
          </a:p>
          <a:p>
            <a:r>
              <a:rPr lang="ru-RU" dirty="0" smtClean="0"/>
              <a:t>По </a:t>
            </a:r>
            <a:r>
              <a:rPr lang="ru-RU" dirty="0" err="1" smtClean="0"/>
              <a:t>Лоуэну</a:t>
            </a:r>
            <a:r>
              <a:rPr lang="ru-RU" dirty="0" smtClean="0"/>
              <a:t>, причиной неврозов, депрессии и психосоматических расстройств является подавление чувств, которое сопровождается хроническими мышечными напряжениями, блокирующими свободное течение энергии в организме человека и приводящее к изменению личностного функционирования.</a:t>
            </a:r>
          </a:p>
          <a:p>
            <a:r>
              <a:rPr lang="ru-RU" dirty="0" smtClean="0"/>
              <a:t>Заземление – связь с реальностью. В теле проявляется в том, что поза и мышечное напряжение соответствует типу активности, которую проявляет человек.</a:t>
            </a:r>
            <a:endParaRPr lang="ru-RU" dirty="0"/>
          </a:p>
        </p:txBody>
      </p:sp>
      <p:pic>
        <p:nvPicPr>
          <p:cNvPr id="5" name="Содержимое 4" descr="images (5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894612" y="2348880"/>
            <a:ext cx="1962150" cy="2324100"/>
          </a:xfrm>
        </p:spPr>
      </p:pic>
      <p:pic>
        <p:nvPicPr>
          <p:cNvPr id="2051" name="Picture 3" descr="C:\Users\Галина\Desktop\Боаделла\images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0596" y="5085184"/>
            <a:ext cx="2876550" cy="1590675"/>
          </a:xfrm>
          <a:prstGeom prst="rect">
            <a:avLst/>
          </a:prstGeom>
          <a:noFill/>
        </p:spPr>
      </p:pic>
      <p:pic>
        <p:nvPicPr>
          <p:cNvPr id="2052" name="Picture 4" descr="C:\Users\Галина\Desktop\Боаделла\images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54852" y="2708920"/>
            <a:ext cx="1971675" cy="2324100"/>
          </a:xfrm>
          <a:prstGeom prst="rect">
            <a:avLst/>
          </a:prstGeom>
          <a:noFill/>
        </p:spPr>
      </p:pic>
      <p:pic>
        <p:nvPicPr>
          <p:cNvPr id="2053" name="Picture 5" descr="C:\Users\Галина\Desktop\Боаделла\_pQA4FzSHV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0716" y="188640"/>
            <a:ext cx="2808312" cy="19442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60648"/>
            <a:ext cx="9601200" cy="100811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Пройденный материал, необходимый для усвоения новых знаний: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dirty="0" smtClean="0"/>
              <a:t> основные положения теории </a:t>
            </a:r>
            <a:r>
              <a:rPr lang="ru-RU" dirty="0" err="1" smtClean="0"/>
              <a:t>А.Лоуэна</a:t>
            </a:r>
            <a:r>
              <a:rPr lang="ru-RU" dirty="0" smtClean="0"/>
              <a:t>: </a:t>
            </a:r>
            <a:endParaRPr lang="ru-RU" dirty="0"/>
          </a:p>
        </p:txBody>
      </p:sp>
      <p:pic>
        <p:nvPicPr>
          <p:cNvPr id="5" name="Содержимое 4" descr="e46f9bfd39487a4ebfa3b853e56a074f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98468" y="1628800"/>
            <a:ext cx="4680520" cy="4680520"/>
          </a:xfrm>
        </p:spPr>
      </p:pic>
      <p:pic>
        <p:nvPicPr>
          <p:cNvPr id="8" name="Содержимое 7" descr="104560100_2552368_thumb1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37828" y="1628800"/>
            <a:ext cx="5688631" cy="4680520"/>
          </a:xfrm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Биосинтез как направление </a:t>
            </a:r>
            <a:r>
              <a:rPr lang="ru-RU" dirty="0" smtClean="0"/>
              <a:t>телесно- </a:t>
            </a:r>
            <a:r>
              <a:rPr lang="ru-RU" dirty="0" smtClean="0"/>
              <a:t>ориентированной терапии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ru-RU" b="1" dirty="0" smtClean="0"/>
              <a:t>Биосинтез</a:t>
            </a:r>
            <a:r>
              <a:rPr lang="ru-RU" dirty="0" smtClean="0"/>
              <a:t> — это направление </a:t>
            </a:r>
            <a:r>
              <a:rPr lang="ru-RU" dirty="0" smtClean="0"/>
              <a:t>телесно-ориентированной </a:t>
            </a:r>
            <a:r>
              <a:rPr lang="ru-RU" dirty="0" smtClean="0"/>
              <a:t>(или соматической ) психотерапии, которое с начала семидесятых годов 20-го века развивают Дэвид </a:t>
            </a:r>
            <a:r>
              <a:rPr lang="ru-RU" dirty="0" err="1" smtClean="0"/>
              <a:t>Боаделла</a:t>
            </a:r>
            <a:r>
              <a:rPr lang="ru-RU" dirty="0" smtClean="0"/>
              <a:t> и его последователи в Англии, Германии, Греции и других странах Европы, Северной и Южной Америке, Японии и Австралии.</a:t>
            </a:r>
          </a:p>
          <a:p>
            <a:pPr fontAlgn="base"/>
            <a:r>
              <a:rPr lang="ru-RU" dirty="0" smtClean="0"/>
              <a:t>В 1994 году создан Международный Институт Биосинтеза, который в настоящий момент базируется в </a:t>
            </a:r>
            <a:r>
              <a:rPr lang="ru-RU" dirty="0" err="1" smtClean="0"/>
              <a:t>Хайдене</a:t>
            </a:r>
            <a:r>
              <a:rPr lang="ru-RU" dirty="0" smtClean="0"/>
              <a:t> (Швейцария).</a:t>
            </a:r>
          </a:p>
          <a:p>
            <a:pPr fontAlgn="base"/>
            <a:r>
              <a:rPr lang="ru-RU" dirty="0" smtClean="0"/>
              <a:t>В этом же 1994 году, благодаря Владимиру Баскакову Биосинтез «пришел» в Россию.</a:t>
            </a:r>
          </a:p>
          <a:p>
            <a:pPr algn="just"/>
            <a:r>
              <a:rPr lang="ru-RU" b="1" dirty="0" smtClean="0"/>
              <a:t>Биосинтез</a:t>
            </a:r>
            <a:r>
              <a:rPr lang="ru-RU" dirty="0" smtClean="0"/>
              <a:t> — первый метод </a:t>
            </a:r>
            <a:r>
              <a:rPr lang="ru-RU" dirty="0" smtClean="0">
                <a:solidFill>
                  <a:srgbClr val="7030A0"/>
                </a:solidFill>
                <a:hlinkClick r:id="rId2" tooltip="Телесно-ориентированная психотерапия"/>
              </a:rPr>
              <a:t>телесной психотерапии</a:t>
            </a:r>
            <a:r>
              <a:rPr lang="ru-RU" dirty="0" smtClean="0"/>
              <a:t>, получивший признание </a:t>
            </a:r>
            <a:r>
              <a:rPr lang="ru-RU" b="1" dirty="0" smtClean="0"/>
              <a:t>Европейской Ассоциации Психотерапии</a:t>
            </a:r>
            <a:r>
              <a:rPr lang="ru-RU" dirty="0" smtClean="0"/>
              <a:t> (октябрь 1998 года в Брюссель) и считается одной из основных </a:t>
            </a:r>
            <a:r>
              <a:rPr lang="ru-RU" dirty="0" err="1" smtClean="0"/>
              <a:t>нео-райхианских</a:t>
            </a:r>
            <a:r>
              <a:rPr lang="ru-RU" dirty="0" smtClean="0"/>
              <a:t> школ мира.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959768"/>
          </a:xfrm>
        </p:spPr>
        <p:txBody>
          <a:bodyPr/>
          <a:lstStyle/>
          <a:p>
            <a:pPr algn="ctr"/>
            <a:r>
              <a:rPr lang="ru-RU" dirty="0" smtClean="0"/>
              <a:t>ДЭВИД БОАДЕЛЛА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09836" y="1676400"/>
            <a:ext cx="7200800" cy="44958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Дэвид </a:t>
            </a:r>
            <a:r>
              <a:rPr lang="ru-RU" dirty="0" err="1" smtClean="0"/>
              <a:t>Боаделла</a:t>
            </a:r>
            <a:r>
              <a:rPr lang="ru-RU" dirty="0" smtClean="0"/>
              <a:t> родился в Лондоне в 1931 году, рос в Кенте, небольшом городке в окрестностях Лондона.</a:t>
            </a:r>
          </a:p>
          <a:p>
            <a:pPr algn="just"/>
            <a:r>
              <a:rPr lang="ru-RU" dirty="0" smtClean="0"/>
              <a:t>В 21 год, еще будучи студентом, Дэвид открыл для себя </a:t>
            </a:r>
            <a:r>
              <a:rPr lang="ru-RU" dirty="0" err="1" smtClean="0"/>
              <a:t>В.Райха</a:t>
            </a:r>
            <a:r>
              <a:rPr lang="ru-RU" dirty="0" smtClean="0"/>
              <a:t>, в работах которого его привлекли -  внимание к телу, идеи о пульсации, о путях восстановления потока жизненной энергии, о контактных каналах.</a:t>
            </a:r>
          </a:p>
          <a:p>
            <a:pPr algn="just"/>
            <a:r>
              <a:rPr lang="ru-RU" dirty="0" smtClean="0"/>
              <a:t>В 1957г. он получает научную степень по теории привязанности Джона </a:t>
            </a:r>
            <a:r>
              <a:rPr lang="ru-RU" dirty="0" err="1" smtClean="0"/>
              <a:t>Боулби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Галина\Desktop\Боаделла\david_s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4652" y="1700808"/>
            <a:ext cx="3168352" cy="44644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743744"/>
          </a:xfrm>
        </p:spPr>
        <p:txBody>
          <a:bodyPr/>
          <a:lstStyle/>
          <a:p>
            <a:pPr algn="ctr"/>
            <a:r>
              <a:rPr lang="ru-RU" dirty="0" smtClean="0"/>
              <a:t>ДЭВИД БОАДЕЛЛА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12568" cy="4495800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Период с 1967 –  до конца 70-ых годов </a:t>
            </a:r>
            <a:r>
              <a:rPr lang="ru-RU" dirty="0" err="1" smtClean="0"/>
              <a:t>Боаделла</a:t>
            </a:r>
            <a:r>
              <a:rPr lang="ru-RU" dirty="0" smtClean="0"/>
              <a:t> описывает как время замечательных открытий и очень продуктивный творческий этап жизни</a:t>
            </a:r>
          </a:p>
          <a:p>
            <a:pPr algn="just"/>
            <a:r>
              <a:rPr lang="ru-RU" dirty="0" smtClean="0"/>
              <a:t>Он продолжает регулярную терапевтическую работу с клиентами</a:t>
            </a:r>
          </a:p>
          <a:p>
            <a:pPr algn="just" fontAlgn="base"/>
            <a:r>
              <a:rPr lang="ru-RU" dirty="0" smtClean="0"/>
              <a:t>Расширяются  связи Дэвида с </a:t>
            </a:r>
            <a:r>
              <a:rPr lang="ru-RU" dirty="0" err="1" smtClean="0"/>
              <a:t>вегетотерапевтами</a:t>
            </a:r>
            <a:r>
              <a:rPr lang="ru-RU" dirty="0" smtClean="0"/>
              <a:t> </a:t>
            </a:r>
            <a:r>
              <a:rPr lang="ru-RU" dirty="0" err="1" smtClean="0"/>
              <a:t>Лоуэном</a:t>
            </a:r>
            <a:r>
              <a:rPr lang="ru-RU" dirty="0" smtClean="0"/>
              <a:t>, Евой </a:t>
            </a:r>
            <a:r>
              <a:rPr lang="ru-RU" dirty="0" err="1" smtClean="0"/>
              <a:t>Райх</a:t>
            </a:r>
            <a:r>
              <a:rPr lang="ru-RU" dirty="0" smtClean="0"/>
              <a:t>, </a:t>
            </a:r>
            <a:r>
              <a:rPr lang="ru-RU" dirty="0" err="1" smtClean="0"/>
              <a:t>Гердой</a:t>
            </a:r>
            <a:r>
              <a:rPr lang="ru-RU" dirty="0" smtClean="0"/>
              <a:t> </a:t>
            </a:r>
            <a:r>
              <a:rPr lang="ru-RU" dirty="0" err="1" smtClean="0"/>
              <a:t>Бойзен</a:t>
            </a:r>
            <a:r>
              <a:rPr lang="ru-RU" dirty="0" smtClean="0"/>
              <a:t> (основателем биодинамики).</a:t>
            </a:r>
          </a:p>
          <a:p>
            <a:endParaRPr lang="ru-RU" dirty="0"/>
          </a:p>
        </p:txBody>
      </p:sp>
      <p:pic>
        <p:nvPicPr>
          <p:cNvPr id="5" name="Содержимое 4" descr="Imagem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66420" y="1844824"/>
            <a:ext cx="5400599" cy="3888432"/>
          </a:xfrm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80110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D8ACB9-E448-4EE7-99B1-B03BF4AA3625}"/>
</file>

<file path=customXml/itemProps2.xml><?xml version="1.0" encoding="utf-8"?>
<ds:datastoreItem xmlns:ds="http://schemas.openxmlformats.org/officeDocument/2006/customXml" ds:itemID="{7BC0978D-DB12-469E-B1E9-F0F91CFDC637}"/>
</file>

<file path=customXml/itemProps3.xml><?xml version="1.0" encoding="utf-8"?>
<ds:datastoreItem xmlns:ds="http://schemas.openxmlformats.org/officeDocument/2006/customXml" ds:itemID="{F5BE375E-6B1C-4AEF-9AFE-89BB5B603E65}"/>
</file>

<file path=docProps/app.xml><?xml version="1.0" encoding="utf-8"?>
<Properties xmlns="http://schemas.openxmlformats.org/officeDocument/2006/extended-properties" xmlns:vt="http://schemas.openxmlformats.org/officeDocument/2006/docPropsVTypes">
  <Template>TS102801109</Template>
  <TotalTime>0</TotalTime>
  <Words>2792</Words>
  <Application>Microsoft Office PowerPoint</Application>
  <PresentationFormat>Произвольный</PresentationFormat>
  <Paragraphs>207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TS102801109</vt:lpstr>
      <vt:lpstr>БИОСИНТЕЗ</vt:lpstr>
      <vt:lpstr>Пройденный материал,  необходимый для усвоения новых знаний:  структура личности по З.Фрейду</vt:lpstr>
      <vt:lpstr>Пройденный материал,  необходимый для усвоения новых знаний: основные положения теории В.Райха</vt:lpstr>
      <vt:lpstr>Пройденный материал, необходимый для усвоения новых знаний: основные положения теории В.Райха</vt:lpstr>
      <vt:lpstr>Пройденный материал,  необходимый для усвоения новых знаний: основные положения теории А.Лоуэна: </vt:lpstr>
      <vt:lpstr>Пройденный материал, необходимый для усвоения новых знаний:  основные положения теории А.Лоуэна: </vt:lpstr>
      <vt:lpstr>Биосинтез как направление телесно- ориентированной терапии</vt:lpstr>
      <vt:lpstr>ДЭВИД БОАДЕЛЛА</vt:lpstr>
      <vt:lpstr>ДЭВИД БОАДЕЛЛА</vt:lpstr>
      <vt:lpstr>ДЭВИД БОАДЕЛЛА</vt:lpstr>
      <vt:lpstr>ДЭВИД БОАДЕЛЛА</vt:lpstr>
      <vt:lpstr>Биосинтез как направление телесно- ориентированной терапии</vt:lpstr>
      <vt:lpstr>Александр Ковалевский – один из основоположников эволюционной эмбриологии и физиологии. Действительный член Петербургской АН Автор учения о трех зародышевых листках</vt:lpstr>
      <vt:lpstr>Биосинтез как направление телесно- ориентированной терапии</vt:lpstr>
      <vt:lpstr>Биосинтез как направление телесно- ориентированной терапии</vt:lpstr>
      <vt:lpstr>Биосинтез как направление телесно- ориентированной терапии</vt:lpstr>
      <vt:lpstr>Биосинтез как направление телесно- риентированной терапии</vt:lpstr>
      <vt:lpstr>Взаимосвязь биосинтеза и райхианской терапии  От В. Райха биосинтез унаследовал точку зрения, что личность может быть понята на трех уровнях:  </vt:lpstr>
      <vt:lpstr>Взаимосвязь биосинтеза и райхианской терапии</vt:lpstr>
      <vt:lpstr>Взаимосвязь биосинтеза и райхианской терапии</vt:lpstr>
      <vt:lpstr>Взаимосвязь биосинтеза и райхианской терапии</vt:lpstr>
      <vt:lpstr>Взаимосвязь биосинтеза и райхианской терапии</vt:lpstr>
      <vt:lpstr>Взаимосвязь биосинтеза и райхианской терапии</vt:lpstr>
      <vt:lpstr>Взаимосвязь биосинтеза и райхианской терапии</vt:lpstr>
      <vt:lpstr>Взаимосвязь биосинтеза и райхианской терапии</vt:lpstr>
      <vt:lpstr>Взаимосвязь биосинтеза и райхианской терапии</vt:lpstr>
      <vt:lpstr>Соматические аспекты здоровья:</vt:lpstr>
      <vt:lpstr>Психические аспекты здоровья:</vt:lpstr>
      <vt:lpstr>Духовные аспекты здоровья:</vt:lpstr>
      <vt:lpstr>Цель терапии в биосинтезе</vt:lpstr>
      <vt:lpstr>Основные процессы реинтеграции в биосинтезе</vt:lpstr>
      <vt:lpstr>Заземление (grounding)</vt:lpstr>
      <vt:lpstr>Заземление (grounding)</vt:lpstr>
      <vt:lpstr>Центрирование (Centring ) </vt:lpstr>
      <vt:lpstr>Центрирование (Centring ) </vt:lpstr>
      <vt:lpstr>Центрирование (Centring )</vt:lpstr>
      <vt:lpstr>Центрирование (Centring )</vt:lpstr>
      <vt:lpstr>Видение (Facing ) и Звучание (Sounding) Помимо экспрессивных движений, важным контактным каналом являются глаза и голос. Терапевтическая работа с контактом глаз, взглядом, голосом — третий путь реинтеграции в биосинтезе.  </vt:lpstr>
      <vt:lpstr>Видение (Facing )</vt:lpstr>
      <vt:lpstr>Звучание (Sounding)</vt:lpstr>
      <vt:lpstr>Контактные сигналы и элементы касания </vt:lpstr>
      <vt:lpstr>Контактные сигналы и элементы касания</vt:lpstr>
      <vt:lpstr> Существует несколько основных способов телесных контактов, или элементов касания  </vt:lpstr>
      <vt:lpstr>   Земляной контакт </vt:lpstr>
      <vt:lpstr>    Водный контакт </vt:lpstr>
      <vt:lpstr>  Воздушный контакт </vt:lpstr>
      <vt:lpstr>  Огненный контакт </vt:lpstr>
      <vt:lpstr>Слайд 48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2017-10-26T17:59:22Z</dcterms:created>
  <dcterms:modified xsi:type="dcterms:W3CDTF">2017-10-30T20:47:41Z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  <property fmtid="{D5CDD505-2E9C-101B-9397-08002B2CF9AE}" pid="3" name="ContentTypeId">
    <vt:lpwstr>0x010100BB6A232A06C4C843B3F96C4DEC1B1186</vt:lpwstr>
  </property>
</Properties>
</file>