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gif" ContentType="image/gif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6" r:id="rId2"/>
    <p:sldId id="267" r:id="rId3"/>
    <p:sldId id="270" r:id="rId4"/>
    <p:sldId id="268" r:id="rId5"/>
    <p:sldId id="269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6EA"/>
    <a:srgbClr val="FF2121"/>
    <a:srgbClr val="F39191"/>
    <a:srgbClr val="BFFA8A"/>
    <a:srgbClr val="9DF74B"/>
    <a:srgbClr val="6666FF"/>
    <a:srgbClr val="2727F9"/>
    <a:srgbClr val="4C4CFA"/>
    <a:srgbClr val="1CF0F0"/>
    <a:srgbClr val="A64A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0" autoAdjust="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ECF02F3-1523-4468-BDF2-2E208D3C98E8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5CF157A-5274-4DC4-9124-E5D8535B4E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CF02F3-1523-4468-BDF2-2E208D3C98E8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CF157A-5274-4DC4-9124-E5D8535B4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CF02F3-1523-4468-BDF2-2E208D3C98E8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CF157A-5274-4DC4-9124-E5D8535B4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CF02F3-1523-4468-BDF2-2E208D3C98E8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CF157A-5274-4DC4-9124-E5D8535B4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ECF02F3-1523-4468-BDF2-2E208D3C98E8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5CF157A-5274-4DC4-9124-E5D8535B4E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CF02F3-1523-4468-BDF2-2E208D3C98E8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5CF157A-5274-4DC4-9124-E5D8535B4E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CF02F3-1523-4468-BDF2-2E208D3C98E8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5CF157A-5274-4DC4-9124-E5D8535B4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CF02F3-1523-4468-BDF2-2E208D3C98E8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CF157A-5274-4DC4-9124-E5D8535B4E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CF02F3-1523-4468-BDF2-2E208D3C98E8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CF157A-5274-4DC4-9124-E5D8535B4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ECF02F3-1523-4468-BDF2-2E208D3C98E8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5CF157A-5274-4DC4-9124-E5D8535B4E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ECF02F3-1523-4468-BDF2-2E208D3C98E8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5CF157A-5274-4DC4-9124-E5D8535B4E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16000">
              <a:srgbClr val="7030A0"/>
            </a:gs>
            <a:gs pos="47000">
              <a:schemeClr val="accent6">
                <a:lumMod val="50000"/>
              </a:schemeClr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ECF02F3-1523-4468-BDF2-2E208D3C98E8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5CF157A-5274-4DC4-9124-E5D8535B4E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wedge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052736"/>
            <a:ext cx="59046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«Одаренный — тот, кто несет светоч, и он избран к столь высокому служению самой природой».</a:t>
            </a: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5436096" y="3933056"/>
            <a:ext cx="2074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>
                <a:solidFill>
                  <a:schemeClr val="bg1"/>
                </a:solidFill>
              </a:rPr>
              <a:t>К.Г.Юнг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714379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04800"/>
            <a:ext cx="8323584" cy="762000"/>
          </a:xfrm>
        </p:spPr>
        <p:txBody>
          <a:bodyPr>
            <a:normAutofit/>
          </a:bodyPr>
          <a:lstStyle/>
          <a:p>
            <a:pPr algn="ctr"/>
            <a:r>
              <a:rPr lang="ru-RU" sz="4000" i="1" u="sng" dirty="0" smtClean="0">
                <a:solidFill>
                  <a:srgbClr val="1CF0F0"/>
                </a:solidFill>
              </a:rPr>
              <a:t>Техническая находчивость</a:t>
            </a:r>
            <a:endParaRPr lang="ru-RU" sz="4000" dirty="0">
              <a:solidFill>
                <a:srgbClr val="1CF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4893208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Умение сопоставлять, противопоставлять, оценивать, схватывать основное, наиболее важное, выделять существенное в системе и в ее деталях, прогнозировать эффект от сочетания технических структур, качеств, функций </a:t>
            </a:r>
            <a:endParaRPr lang="ru-RU" sz="2800" dirty="0"/>
          </a:p>
        </p:txBody>
      </p:sp>
      <p:pic>
        <p:nvPicPr>
          <p:cNvPr id="5" name="Содержимое 4" descr="e-voloimgp2409-450x24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285860"/>
            <a:ext cx="4286250" cy="4572032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04800"/>
            <a:ext cx="8252146" cy="1123936"/>
          </a:xfrm>
        </p:spPr>
        <p:txBody>
          <a:bodyPr>
            <a:normAutofit/>
          </a:bodyPr>
          <a:lstStyle/>
          <a:p>
            <a:pPr algn="ctr"/>
            <a:r>
              <a:rPr lang="ru-RU" sz="4400" i="1" u="sng" dirty="0" smtClean="0">
                <a:solidFill>
                  <a:srgbClr val="1CF0F0"/>
                </a:solidFill>
              </a:rPr>
              <a:t>Высокоразвитые умения</a:t>
            </a:r>
            <a:endParaRPr lang="ru-RU" sz="4400" dirty="0">
              <a:solidFill>
                <a:srgbClr val="1CF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500174"/>
            <a:ext cx="3931920" cy="4714908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/>
              <a:t>использование логических принципов, закономерностей, характеризующие объективные требования к технике в целом, к машинам и механизмам.</a:t>
            </a:r>
            <a:endParaRPr lang="ru-RU" sz="3200" dirty="0"/>
          </a:p>
        </p:txBody>
      </p:sp>
      <p:pic>
        <p:nvPicPr>
          <p:cNvPr id="5" name="Содержимое 4" descr="117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3" y="2000241"/>
            <a:ext cx="4000528" cy="3429024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04800"/>
            <a:ext cx="8395022" cy="1123936"/>
          </a:xfrm>
        </p:spPr>
        <p:txBody>
          <a:bodyPr>
            <a:noAutofit/>
          </a:bodyPr>
          <a:lstStyle/>
          <a:p>
            <a:pPr algn="ctr"/>
            <a:r>
              <a:rPr lang="ru-RU" sz="4000" i="1" u="sng" dirty="0" smtClean="0">
                <a:solidFill>
                  <a:srgbClr val="1CF0F0"/>
                </a:solidFill>
              </a:rPr>
              <a:t>Предрасположенность к накоплению технических знаний</a:t>
            </a:r>
            <a:endParaRPr lang="ru-RU" sz="4000" dirty="0">
              <a:solidFill>
                <a:srgbClr val="1CF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643050"/>
            <a:ext cx="3931920" cy="4214842"/>
          </a:xfrm>
        </p:spPr>
        <p:txBody>
          <a:bodyPr>
            <a:noAutofit/>
          </a:bodyPr>
          <a:lstStyle/>
          <a:p>
            <a:pPr algn="just"/>
            <a:r>
              <a:rPr lang="ru-RU" sz="4000" dirty="0" smtClean="0"/>
              <a:t>представления о машинах, устройствах, узлах, деталях и их функционировании</a:t>
            </a:r>
            <a:endParaRPr lang="ru-RU" sz="4000" dirty="0"/>
          </a:p>
        </p:txBody>
      </p:sp>
      <p:pic>
        <p:nvPicPr>
          <p:cNvPr id="5" name="Содержимое 4" descr="childrens-interest-in-technology-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571612"/>
            <a:ext cx="3786214" cy="4572032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04800"/>
            <a:ext cx="8609336" cy="1552564"/>
          </a:xfrm>
        </p:spPr>
        <p:txBody>
          <a:bodyPr>
            <a:noAutofit/>
          </a:bodyPr>
          <a:lstStyle/>
          <a:p>
            <a:pPr algn="ctr"/>
            <a:r>
              <a:rPr lang="ru-RU" sz="3600" i="1" u="sng" dirty="0" smtClean="0">
                <a:solidFill>
                  <a:srgbClr val="1CF0F0"/>
                </a:solidFill>
              </a:rPr>
              <a:t>Умения кодировать технические образы и понятия при помощи чертежей</a:t>
            </a:r>
            <a:endParaRPr lang="ru-RU" sz="3600" dirty="0">
              <a:solidFill>
                <a:srgbClr val="1CF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29058" y="1928802"/>
            <a:ext cx="4965998" cy="428628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умения перекодировать графические изображения в четко представляемые детали, устройства. Эти умения предопределяются точностью глазомера, практическими моторными навыками, зрительной памятью</a:t>
            </a:r>
            <a:endParaRPr lang="ru-RU" sz="2800" dirty="0"/>
          </a:p>
        </p:txBody>
      </p:sp>
      <p:pic>
        <p:nvPicPr>
          <p:cNvPr id="5" name="Содержимое 4" descr="171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2143116"/>
            <a:ext cx="3357586" cy="428628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2376" y="642918"/>
            <a:ext cx="7772400" cy="107157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Техническую одаренность характеризуют три основные способности: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642910" y="1714488"/>
            <a:ext cx="7986714" cy="4499005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-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о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ценивать, выделять и проектировать структурно-функциональные технические системы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- </a:t>
            </a:r>
            <a:r>
              <a:rPr lang="ru-RU" sz="3200" dirty="0" smtClean="0">
                <a:solidFill>
                  <a:srgbClr val="BFFA8A"/>
                </a:solidFill>
              </a:rPr>
              <a:t>к</a:t>
            </a:r>
            <a:r>
              <a:rPr lang="ru-RU" sz="2800" dirty="0" smtClean="0">
                <a:solidFill>
                  <a:srgbClr val="BFFA8A"/>
                </a:solidFill>
              </a:rPr>
              <a:t>омбинировать пространственные зрительные образы технических деталей и устройств на основании аналогий и контрастов</a:t>
            </a:r>
          </a:p>
          <a:p>
            <a:pPr algn="l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-</a:t>
            </a:r>
            <a:r>
              <a:rPr lang="ru-RU" sz="2800" dirty="0" smtClean="0"/>
              <a:t> </a:t>
            </a:r>
            <a:r>
              <a:rPr lang="ru-RU" sz="3200" dirty="0" smtClean="0">
                <a:solidFill>
                  <a:srgbClr val="F39191"/>
                </a:solidFill>
              </a:rPr>
              <a:t>л</a:t>
            </a:r>
            <a:r>
              <a:rPr lang="ru-RU" sz="2800" dirty="0" smtClean="0">
                <a:solidFill>
                  <a:srgbClr val="F39191"/>
                </a:solidFill>
              </a:rPr>
              <a:t>огически обрабатывать технические продукты фантазии и воображения, приспосабливая новое техническое устройство к предусмотренным условиями задания параметрам</a:t>
            </a:r>
            <a:endParaRPr lang="ru-RU" sz="2800" dirty="0">
              <a:solidFill>
                <a:srgbClr val="F3919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1359134"/>
          </a:xfrm>
        </p:spPr>
        <p:txBody>
          <a:bodyPr/>
          <a:lstStyle/>
          <a:p>
            <a:r>
              <a:rPr lang="ru-RU" dirty="0" smtClean="0">
                <a:solidFill>
                  <a:srgbClr val="E5490B"/>
                </a:solidFill>
              </a:rPr>
              <a:t>Для диагностики технических способностей применяются:</a:t>
            </a:r>
            <a:endParaRPr lang="ru-RU" dirty="0">
              <a:solidFill>
                <a:srgbClr val="E5490B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928802"/>
            <a:ext cx="7772400" cy="4500594"/>
          </a:xfrm>
        </p:spPr>
        <p:txBody>
          <a:bodyPr>
            <a:normAutofit/>
          </a:bodyPr>
          <a:lstStyle/>
          <a:p>
            <a:pPr algn="l">
              <a:buSzPct val="75000"/>
              <a:buFont typeface="Courier New" pitchFamily="49" charset="0"/>
              <a:buChar char="o"/>
            </a:pPr>
            <a:r>
              <a:rPr lang="ru-RU" sz="3600" dirty="0" smtClean="0"/>
              <a:t>Тест </a:t>
            </a:r>
            <a:r>
              <a:rPr lang="ru-RU" sz="3600" dirty="0" err="1" smtClean="0"/>
              <a:t>Беннета</a:t>
            </a:r>
            <a:r>
              <a:rPr lang="ru-RU" sz="3600" dirty="0" smtClean="0"/>
              <a:t> на техническое понимание,</a:t>
            </a:r>
          </a:p>
          <a:p>
            <a:pPr algn="l">
              <a:buSzPct val="75000"/>
              <a:buFont typeface="Courier New" pitchFamily="49" charset="0"/>
              <a:buChar char="o"/>
            </a:pPr>
            <a:r>
              <a:rPr lang="ru-RU" sz="3600" dirty="0" smtClean="0"/>
              <a:t>Тест технического понимания </a:t>
            </a:r>
            <a:r>
              <a:rPr lang="ru-RU" sz="3600" dirty="0" err="1" smtClean="0"/>
              <a:t>Пурдье</a:t>
            </a:r>
            <a:r>
              <a:rPr lang="ru-RU" sz="3600" dirty="0" smtClean="0"/>
              <a:t>,</a:t>
            </a:r>
          </a:p>
          <a:p>
            <a:pPr algn="l">
              <a:buSzPct val="75000"/>
              <a:buFont typeface="Courier New" pitchFamily="49" charset="0"/>
              <a:buChar char="o"/>
            </a:pPr>
            <a:r>
              <a:rPr lang="ru-RU" sz="3600" dirty="0" smtClean="0"/>
              <a:t>Миннесотский тест на восприятие пространства,</a:t>
            </a:r>
          </a:p>
          <a:p>
            <a:pPr algn="l">
              <a:buSzPct val="75000"/>
              <a:buFont typeface="Courier New" pitchFamily="49" charset="0"/>
              <a:buChar char="o"/>
            </a:pPr>
            <a:r>
              <a:rPr lang="ru-RU" sz="3600" dirty="0" smtClean="0"/>
              <a:t>Тест пространственных взаимосвязей</a:t>
            </a:r>
            <a:endParaRPr lang="ru-RU" sz="36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1643025"/>
            <a:ext cx="432048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Факторы, влияющие </a:t>
            </a:r>
            <a:r>
              <a:rPr lang="ru-RU" sz="1600" dirty="0"/>
              <a:t>на развитие </a:t>
            </a:r>
            <a:r>
              <a:rPr lang="ru-RU" sz="1600" dirty="0" smtClean="0"/>
              <a:t>одаренности:</a:t>
            </a:r>
          </a:p>
          <a:p>
            <a:endParaRPr lang="ru-RU" sz="1600" dirty="0" smtClean="0"/>
          </a:p>
          <a:p>
            <a:r>
              <a:rPr lang="ru-RU" sz="1600" dirty="0" smtClean="0"/>
              <a:t> - личностные </a:t>
            </a:r>
            <a:r>
              <a:rPr lang="ru-RU" sz="1600" dirty="0"/>
              <a:t>характеристики (</a:t>
            </a:r>
            <a:r>
              <a:rPr lang="ru-RU" sz="1600" dirty="0" smtClean="0"/>
              <a:t>мотивация </a:t>
            </a:r>
            <a:r>
              <a:rPr lang="ru-RU" sz="1600" dirty="0"/>
              <a:t>достижения, стремление к знаниям, направленность личности) 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-  окружающая </a:t>
            </a:r>
            <a:r>
              <a:rPr lang="ru-RU" sz="1600" dirty="0"/>
              <a:t>среда (микроклимат в семье, микроклимат в классе, ролевые ожидания по отношению к высокой одаренности, стимулирование инициативы ребенка дома</a:t>
            </a:r>
            <a:r>
              <a:rPr lang="ru-RU" sz="2400" dirty="0"/>
              <a:t>).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374441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040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692696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Предрасположенность к </a:t>
            </a:r>
            <a:r>
              <a:rPr lang="ru-RU" sz="3200" dirty="0" smtClean="0"/>
              <a:t>определен-</a:t>
            </a:r>
          </a:p>
          <a:p>
            <a:r>
              <a:rPr lang="ru-RU" sz="3200" dirty="0" smtClean="0"/>
              <a:t>ному </a:t>
            </a:r>
            <a:r>
              <a:rPr lang="ru-RU" sz="3200" dirty="0"/>
              <a:t>типу труда во многом играет решающую роль при выборе профессии.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24944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99971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92696"/>
            <a:ext cx="75963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Проблема взаимодействия человека и техники. В связи с этим встает вопрос о необходимости подготовки соответствующего современным требованиям профессионала. Качество подготовки такого специалиста в области техники в значительной степени связано с  эффективностью профессионального отбора и учетом в процессе обучения индивидуально-психологических качеств, обуславливающих успешность взаимодействия человека и техники, т.е. технической одаренности.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66685"/>
            <a:ext cx="4680520" cy="310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54868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36712"/>
            <a:ext cx="770485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технических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способностей: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техническая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наблюдательность;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развитое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техническое мышление; развитое пространственное воображение;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способность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комбинированию; личностные качества(интерес к технике, любознательность, настойчивость, активность);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умение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учитывать свойства используемых материалов, деталей, форм. Характеристиками технического интеллекта выступают техническая понятливость, понимание механико-технических соотношений, особенности отражения физических феноменов, пространственных явлений и взаимодействий.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49805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53596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сложное психическое образование, неотделимо связанное с общей одаренностью субъекта </a:t>
            </a:r>
            <a:r>
              <a:rPr lang="ru-RU" sz="5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1071547"/>
            <a:ext cx="7772400" cy="1428759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2121"/>
                </a:solidFill>
                <a:latin typeface="Times New Roman" pitchFamily="18" charset="0"/>
                <a:cs typeface="Times New Roman" pitchFamily="18" charset="0"/>
              </a:rPr>
              <a:t>Техническая </a:t>
            </a:r>
            <a:r>
              <a:rPr lang="ru-RU" sz="5400" dirty="0" smtClean="0">
                <a:solidFill>
                  <a:srgbClr val="FF2121"/>
                </a:solidFill>
                <a:latin typeface="Times New Roman" pitchFamily="18" charset="0"/>
                <a:cs typeface="Times New Roman" pitchFamily="18" charset="0"/>
              </a:rPr>
              <a:t>одаренность</a:t>
            </a:r>
          </a:p>
          <a:p>
            <a:pPr algn="ctr"/>
            <a:r>
              <a:rPr lang="ru-RU" sz="5400" dirty="0" smtClean="0">
                <a:solidFill>
                  <a:srgbClr val="FF212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endParaRPr lang="ru-RU" sz="5400" dirty="0">
              <a:solidFill>
                <a:srgbClr val="FF21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0606EA"/>
                </a:solidFill>
                <a:latin typeface="Times New Roman" pitchFamily="18" charset="0"/>
                <a:cs typeface="Times New Roman" pitchFamily="18" charset="0"/>
              </a:rPr>
              <a:t>Техническая одаренность характеризуется общими компонентами:</a:t>
            </a:r>
            <a:endParaRPr lang="ru-RU" sz="6600" dirty="0">
              <a:solidFill>
                <a:srgbClr val="0606E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7224" y="304800"/>
            <a:ext cx="8037832" cy="1123936"/>
          </a:xfrm>
        </p:spPr>
        <p:txBody>
          <a:bodyPr>
            <a:noAutofit/>
          </a:bodyPr>
          <a:lstStyle/>
          <a:p>
            <a:pPr algn="ctr"/>
            <a:r>
              <a:rPr lang="ru-RU" sz="5400" i="1" u="sng" dirty="0" smtClean="0">
                <a:solidFill>
                  <a:srgbClr val="1CF0F0"/>
                </a:solidFill>
              </a:rPr>
              <a:t>Интерес к технике</a:t>
            </a:r>
            <a:endParaRPr lang="ru-RU" sz="5400" dirty="0">
              <a:solidFill>
                <a:srgbClr val="1CF0F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214810" y="1785926"/>
            <a:ext cx="4680246" cy="4357718"/>
          </a:xfrm>
        </p:spPr>
        <p:txBody>
          <a:bodyPr>
            <a:normAutofit fontScale="92500" lnSpcReduction="20000"/>
          </a:bodyPr>
          <a:lstStyle/>
          <a:p>
            <a:r>
              <a:rPr lang="ru-RU" sz="3300" dirty="0" smtClean="0"/>
              <a:t>Характеризуется постоянной направленностью на ознакомление с техническими устройствами, приборами, машинами, их устройством, функционированием, другими параметрами и качествами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Содержимое 5" descr="0,,5494755_4,0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2143116"/>
            <a:ext cx="3500440" cy="3643338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04800"/>
            <a:ext cx="8180708" cy="1338250"/>
          </a:xfrm>
        </p:spPr>
        <p:txBody>
          <a:bodyPr>
            <a:noAutofit/>
          </a:bodyPr>
          <a:lstStyle/>
          <a:p>
            <a:pPr algn="ctr"/>
            <a:r>
              <a:rPr lang="ru-RU" sz="4000" i="1" u="sng" dirty="0" smtClean="0">
                <a:solidFill>
                  <a:srgbClr val="1CF0F0"/>
                </a:solidFill>
              </a:rPr>
              <a:t>Творческий конструкторский ум</a:t>
            </a:r>
            <a:endParaRPr lang="ru-RU" sz="4000" dirty="0">
              <a:solidFill>
                <a:srgbClr val="1CF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643050"/>
            <a:ext cx="3931920" cy="4357718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действия в соответствии со стратегиями поиска аналогов, комбинирования, </a:t>
            </a:r>
            <a:r>
              <a:rPr lang="ru-RU" sz="2800" dirty="0" err="1" smtClean="0"/>
              <a:t>реконструирования</a:t>
            </a:r>
            <a:r>
              <a:rPr lang="ru-RU" sz="2800" dirty="0" smtClean="0"/>
              <a:t>, сочетания этих тенденций или же целенаправленного перебора вариантов </a:t>
            </a:r>
            <a:endParaRPr lang="ru-RU" sz="2800" dirty="0"/>
          </a:p>
        </p:txBody>
      </p:sp>
      <p:pic>
        <p:nvPicPr>
          <p:cNvPr id="5" name="Содержимое 4" descr="1331833941_a0e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857364"/>
            <a:ext cx="3643338" cy="4000528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59A95B-DEE5-4C1F-9567-F19BF41B13ED}"/>
</file>

<file path=customXml/itemProps2.xml><?xml version="1.0" encoding="utf-8"?>
<ds:datastoreItem xmlns:ds="http://schemas.openxmlformats.org/officeDocument/2006/customXml" ds:itemID="{690445FF-7B62-43A6-8B2A-3AC284FBB1EE}"/>
</file>

<file path=customXml/itemProps3.xml><?xml version="1.0" encoding="utf-8"?>
<ds:datastoreItem xmlns:ds="http://schemas.openxmlformats.org/officeDocument/2006/customXml" ds:itemID="{57091012-0BF6-411A-A3C8-DEA5FE312A16}"/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158</TotalTime>
  <Words>453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сложное психическое образование, неотделимо связанное с общей одаренностью субъекта  </vt:lpstr>
      <vt:lpstr>Техническая одаренность характеризуется общими компонентами:</vt:lpstr>
      <vt:lpstr>Интерес к технике</vt:lpstr>
      <vt:lpstr>Творческий конструкторский ум</vt:lpstr>
      <vt:lpstr>Техническая находчивость</vt:lpstr>
      <vt:lpstr>Высокоразвитые умения</vt:lpstr>
      <vt:lpstr>Предрасположенность к накоплению технических знаний</vt:lpstr>
      <vt:lpstr>Умения кодировать технические образы и понятия при помощи чертежей</vt:lpstr>
      <vt:lpstr>Техническую одаренность характеризуют три основные способности:</vt:lpstr>
      <vt:lpstr>Для диагностики технических способностей применяются: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Техническая одаренность-сложное психическое образование, неотделимо связанное с общей одаренностью субъекта </dc:title>
  <dc:creator>1</dc:creator>
  <cp:lastModifiedBy>User</cp:lastModifiedBy>
  <cp:revision>16</cp:revision>
  <dcterms:created xsi:type="dcterms:W3CDTF">2012-10-30T19:32:51Z</dcterms:created>
  <dcterms:modified xsi:type="dcterms:W3CDTF">2014-02-05T17:24:09Z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0x010100BB6A232A06C4C843B3F96C4DEC1B1186</vt:lpwstr>
  </property>
</Properties>
</file>