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wmf" ContentType="image/x-w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2" r:id="rId3"/>
    <p:sldId id="269" r:id="rId4"/>
    <p:sldId id="261" r:id="rId5"/>
    <p:sldId id="262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74" r:id="rId14"/>
    <p:sldId id="259" r:id="rId15"/>
    <p:sldId id="280" r:id="rId16"/>
    <p:sldId id="260" r:id="rId17"/>
    <p:sldId id="273" r:id="rId18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011"/>
    <a:srgbClr val="FDDF03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CAA6EE3-7E7B-4BE2-8C24-79E648AF51CF}" type="datetimeFigureOut">
              <a:rPr lang="be-BY" smtClean="0"/>
              <a:t>03.02.2014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DA6578F-C8EC-44BE-8206-5BD3A3F71013}" type="slidenum">
              <a:rPr lang="be-BY" smtClean="0"/>
              <a:t>‹#›</a:t>
            </a:fld>
            <a:endParaRPr lang="be-B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r="5779" b="4910"/>
          <a:stretch/>
        </p:blipFill>
        <p:spPr bwMode="auto">
          <a:xfrm>
            <a:off x="5229411" y="332656"/>
            <a:ext cx="3713018" cy="36714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7504" y="1196752"/>
            <a:ext cx="5121907" cy="242889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6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6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defRPr/>
            </a:pP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6600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Социальная одарённость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58022" y="4004110"/>
            <a:ext cx="4150519" cy="18537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ru-RU" sz="6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6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defRPr/>
            </a:pP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>
              <a:defRPr/>
            </a:pPr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Подготовили: 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Орлова Наталья</a:t>
            </a:r>
            <a:b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Клюева Анастасия</a:t>
            </a:r>
            <a:endParaRPr lang="ru-RU" sz="67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214313" y="2428875"/>
            <a:ext cx="7772400" cy="421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i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•социальная перцепция, </a:t>
            </a:r>
          </a:p>
          <a:p>
            <a:pPr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i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•просоциальное поведение, </a:t>
            </a:r>
          </a:p>
          <a:p>
            <a:pPr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i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•нравственные суждения, </a:t>
            </a:r>
          </a:p>
          <a:p>
            <a:pPr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i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•организаторские умения и т.д.</a:t>
            </a:r>
            <a:endParaRPr lang="ru-RU" sz="4800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4348" y="714356"/>
            <a:ext cx="7772400" cy="15716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+mn-lt"/>
              </a:rPr>
              <a:t>труктурные элементы социальной одаренности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10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50" y="785813"/>
            <a:ext cx="2714625" cy="55721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Социальная одаренность предполагает способности понимать, любить, сопереживать, ладить с другими, что позволяет быть хорошим педагогом, психологом, социальным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работником.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endParaRPr lang="ru-RU" sz="2400" dirty="0"/>
          </a:p>
        </p:txBody>
      </p:sp>
      <p:pic>
        <p:nvPicPr>
          <p:cNvPr id="825347" name="Picture 2" descr="http://www.geniusmaster.name/wp-content/uploads/2010/08/c64fadec30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2370"/>
          <a:stretch>
            <a:fillRect/>
          </a:stretch>
        </p:blipFill>
        <p:spPr>
          <a:xfrm rot="420000">
            <a:off x="3486150" y="1200150"/>
            <a:ext cx="4618038" cy="3930650"/>
          </a:xfrm>
          <a:noFill/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2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3116"/>
            <a:ext cx="8643997" cy="44291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ngLiU" pitchFamily="49" charset="-120"/>
              </a:rPr>
              <a:t>– занятость в различных общественных мероприятиях,</a:t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ngLiU" pitchFamily="49" charset="-12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ngLiU" pitchFamily="49" charset="-120"/>
              </a:rPr>
              <a:t> – восприятие их как арбитров или как "определителей политики" в группе, </a:t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ngLiU" pitchFamily="49" charset="-12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ngLiU" pitchFamily="49" charset="-120"/>
              </a:rPr>
              <a:t> – отношение к сверстникам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ngLiU" pitchFamily="49" charset="-120"/>
              </a:rPr>
              <a:t>и к старшим как к равным, </a:t>
            </a: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ngLiU" pitchFamily="49" charset="-120"/>
              </a:rPr>
              <a:t/>
            </a:r>
            <a:b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ngLiU" pitchFamily="49" charset="-120"/>
              </a:rPr>
            </a:br>
            <a:r>
              <a:rPr lang="ru-RU" sz="2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ngLiU" pitchFamily="49" charset="-120"/>
              </a:rPr>
              <a:t> – сопротивление </a:t>
            </a:r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MingLiU" pitchFamily="49" charset="-120"/>
              </a:rPr>
              <a:t>неискренним, искусственным или покровительственным отношениям и т.п.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8640960" cy="15001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Характерные </a:t>
            </a:r>
            <a:r>
              <a:rPr lang="ru-RU" sz="3600" b="1" dirty="0">
                <a:solidFill>
                  <a:schemeClr val="bg1"/>
                </a:solidFill>
              </a:rPr>
              <a:t>черты, присущие людям, одаренным в социальном </a:t>
            </a:r>
            <a:r>
              <a:rPr lang="ru-RU" sz="3600" b="1" dirty="0" smtClean="0">
                <a:solidFill>
                  <a:schemeClr val="bg1"/>
                </a:solidFill>
              </a:rPr>
              <a:t>отношении: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6607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80920" cy="3450696"/>
          </a:xfrm>
        </p:spPr>
        <p:txBody>
          <a:bodyPr>
            <a:noAutofit/>
          </a:bodyPr>
          <a:lstStyle/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интеллект выше среднего;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умение принимать решение;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способность иметь дело с абстрактными понятиями, с планированием будущего, с временными ограничениями;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ощущение цели, направления движения;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гибкость, приспосабливаемость;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чувство ответственности;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уверенность в себе и знание себя;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настойчивость;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энтузиазм;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инициативен в общении со сверстниками; 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 smtClean="0"/>
              <a:t>склонен </a:t>
            </a:r>
            <a:r>
              <a:rPr lang="ru-RU" sz="1800" b="1" dirty="0"/>
              <a:t>принимать на себя ответственность, выходящую за рамки, характерные для его  возраста; </a:t>
            </a:r>
            <a:endParaRPr lang="be-BY" sz="1800" b="1" dirty="0"/>
          </a:p>
          <a:p>
            <a:pPr lvl="0">
              <a:buClr>
                <a:schemeClr val="bg2">
                  <a:lumMod val="50000"/>
                </a:schemeClr>
              </a:buClr>
            </a:pPr>
            <a:r>
              <a:rPr lang="ru-RU" sz="1800" b="1" dirty="0" smtClean="0"/>
              <a:t>обладает </a:t>
            </a:r>
            <a:r>
              <a:rPr lang="ru-RU" sz="1800" b="1" dirty="0"/>
              <a:t>даром убеждения, способен внушать свои идеи другим;  </a:t>
            </a:r>
            <a:endParaRPr lang="be-BY" sz="1800" b="1" dirty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1800" b="1" dirty="0"/>
              <a:t>умение ясно выражать мысли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Общие черты лидерской одаренности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351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Candara" pitchFamily="34" charset="0"/>
              </a:rPr>
              <a:t>Проблемы одаренных детей</a:t>
            </a:r>
            <a:r>
              <a:rPr lang="ru-RU" sz="4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8188" cy="482304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Неприязнь к школе,</a:t>
            </a:r>
            <a:r>
              <a:rPr lang="ru-RU" sz="2400" i="1" dirty="0" smtClean="0"/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т.к.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учебная программа не соответствует их способностям и скучна для них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/>
              <a:t>  </a:t>
            </a:r>
            <a:r>
              <a:rPr lang="ru-RU" sz="2400" b="1" dirty="0" smtClean="0">
                <a:solidFill>
                  <a:srgbClr val="FF0000"/>
                </a:solidFill>
              </a:rPr>
              <a:t>Игровые интересы</a:t>
            </a:r>
            <a:r>
              <a:rPr lang="ru-RU" sz="2400" i="1" dirty="0" smtClean="0">
                <a:solidFill>
                  <a:srgbClr val="FF0000"/>
                </a:solidFill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Одаренным детям нравятся сложные игры и неинтересны те, которыми увлекаются их сверстники средних способностей.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 Конформизм</a:t>
            </a:r>
            <a:r>
              <a:rPr lang="ru-RU" sz="2400" i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Одаренные дети, отвергая стандартные требования, несклонны, таким образом, конформизму, особенно если эти стандарты идут вразрез с их интересами.</a:t>
            </a:r>
          </a:p>
          <a:p>
            <a:pPr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be-BY" sz="2400" b="1" dirty="0" smtClean="0">
                <a:solidFill>
                  <a:srgbClr val="FF0000"/>
                </a:solidFill>
              </a:rPr>
              <a:t>  Погружение </a:t>
            </a:r>
            <a:r>
              <a:rPr lang="be-BY" sz="2400" b="1" dirty="0">
                <a:solidFill>
                  <a:srgbClr val="FF0000"/>
                </a:solidFill>
              </a:rPr>
              <a:t>в философские проблемы</a:t>
            </a:r>
            <a:r>
              <a:rPr lang="be-BY" sz="2400" dirty="0">
                <a:solidFill>
                  <a:srgbClr val="FF0000"/>
                </a:solidFill>
              </a:rPr>
              <a:t>.</a:t>
            </a:r>
            <a:r>
              <a:rPr lang="be-BY" sz="2400" dirty="0"/>
              <a:t> </a:t>
            </a:r>
            <a:r>
              <a:rPr lang="be-BY" sz="2400" b="1" dirty="0">
                <a:solidFill>
                  <a:schemeClr val="bg2">
                    <a:lumMod val="10000"/>
                  </a:schemeClr>
                </a:solidFill>
              </a:rPr>
              <a:t>Для одаренных детей характерно задумываться над такими явлениями, как смерть, загробная жизнь, религиозные верования и философские проблемы.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buClr>
                <a:schemeClr val="tx2">
                  <a:lumMod val="50000"/>
                </a:schemeClr>
              </a:buClr>
              <a:defRPr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bg1"/>
                </a:solidFill>
                <a:latin typeface="Candara" pitchFamily="34" charset="0"/>
              </a:rPr>
              <a:t>Проблемы одаренных детей</a:t>
            </a:r>
            <a:r>
              <a:rPr lang="ru-RU" sz="4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8188" cy="4823048"/>
          </a:xfrm>
        </p:spPr>
        <p:txBody>
          <a:bodyPr rtlCol="0">
            <a:noAutofit/>
          </a:bodyPr>
          <a:lstStyle/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ru-RU" b="1" dirty="0">
                <a:solidFill>
                  <a:srgbClr val="FF0000"/>
                </a:solidFill>
              </a:rPr>
              <a:t>Несоответствие между физическим, интеллектуальным и социальным развитием.</a:t>
            </a:r>
            <a:r>
              <a:rPr lang="ru-RU" i="1" dirty="0"/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Они предпочитают играть и</a:t>
            </a:r>
            <a:r>
              <a:rPr lang="ru-RU" b="1" dirty="0"/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общаться с детьми старшего возраста. Из-за этого им бывает трудно стать лидерами.</a:t>
            </a:r>
          </a:p>
          <a:p>
            <a:pPr marL="342900" lvl="0" indent="-3429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be-BY" b="1" dirty="0" smtClean="0">
                <a:solidFill>
                  <a:srgbClr val="FF0000"/>
                </a:solidFill>
              </a:rPr>
              <a:t>Стремление </a:t>
            </a:r>
            <a:r>
              <a:rPr lang="be-BY" b="1" dirty="0">
                <a:solidFill>
                  <a:srgbClr val="FF0000"/>
                </a:solidFill>
              </a:rPr>
              <a:t>к совершенству</a:t>
            </a:r>
            <a:r>
              <a:rPr lang="be-BY" dirty="0">
                <a:solidFill>
                  <a:srgbClr val="FF0000"/>
                </a:solidFill>
              </a:rPr>
              <a:t>.</a:t>
            </a:r>
            <a:r>
              <a:rPr lang="be-BY" dirty="0"/>
              <a:t> </a:t>
            </a:r>
            <a:r>
              <a:rPr lang="be-BY" b="1" dirty="0">
                <a:solidFill>
                  <a:schemeClr val="bg2">
                    <a:lumMod val="10000"/>
                  </a:schemeClr>
                </a:solidFill>
              </a:rPr>
              <a:t>Для одаренных детей характерна внутренняя потребность совершенства. Отсюда ощущение неудовлетворенности, собственной неадекватности и низкая самооценка. </a:t>
            </a:r>
          </a:p>
          <a:p>
            <a:pPr marL="342900" lvl="0" indent="-3429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be-BY" b="1" dirty="0">
                <a:solidFill>
                  <a:srgbClr val="FF0000"/>
                </a:solidFill>
              </a:rPr>
              <a:t>Потребность во внимании взрослых.</a:t>
            </a:r>
            <a:r>
              <a:rPr lang="be-BY" dirty="0"/>
              <a:t> </a:t>
            </a:r>
            <a:r>
              <a:rPr lang="be-BY" b="1" dirty="0">
                <a:solidFill>
                  <a:schemeClr val="bg2">
                    <a:lumMod val="10000"/>
                  </a:schemeClr>
                </a:solidFill>
              </a:rPr>
              <a:t>В силу стремления к познанию одаренные дети нередко монополизируют внимание учителей, родителей и других взрослых. Это вызывает трения в отношениях с другими детьми. Нередко одаренные дети нетерпимо относятся к детям, стоящим ниже их в интеллектуальном развитии. Они могут отталкивать окружающих замечаниями, выражающими презрение или </a:t>
            </a:r>
            <a:r>
              <a:rPr lang="be-BY" b="1" dirty="0" smtClean="0">
                <a:solidFill>
                  <a:schemeClr val="bg2">
                    <a:lumMod val="10000"/>
                  </a:schemeClr>
                </a:solidFill>
              </a:rPr>
              <a:t>нетерпение</a:t>
            </a:r>
            <a:endParaRPr lang="be-BY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0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Уязвимость одарённых детей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634413" cy="481047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900" b="1" dirty="0" smtClean="0">
                <a:solidFill>
                  <a:srgbClr val="FF0000"/>
                </a:solidFill>
              </a:rPr>
              <a:t>Стремление к совершенству</a:t>
            </a:r>
            <a:r>
              <a:rPr lang="ru-RU" sz="1900" i="1" dirty="0" smtClean="0">
                <a:solidFill>
                  <a:srgbClr val="FF0000"/>
                </a:solidFill>
              </a:rPr>
              <a:t>.</a:t>
            </a:r>
            <a:r>
              <a:rPr lang="ru-RU" sz="1900" i="1" dirty="0" smtClean="0"/>
              <a:t>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Одаренные дети не успокоятся, пока не достигнут высшего уровня. Стремление к совершенству, проявляется рано.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900" b="1" dirty="0" smtClean="0">
                <a:solidFill>
                  <a:srgbClr val="FF0000"/>
                </a:solidFill>
              </a:rPr>
              <a:t>Ощущение неуязвимости</a:t>
            </a:r>
            <a:r>
              <a:rPr lang="ru-RU" sz="1900" i="1" dirty="0" smtClean="0">
                <a:solidFill>
                  <a:srgbClr val="FF0000"/>
                </a:solidFill>
              </a:rPr>
              <a:t>.</a:t>
            </a:r>
            <a:r>
              <a:rPr lang="ru-RU" sz="1900" i="1" dirty="0" smtClean="0"/>
              <a:t>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Критически относятся к собственным достижениям, часто не удовлетворены, отсюда – низкая самооценка.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900" b="1" dirty="0" smtClean="0">
                <a:solidFill>
                  <a:srgbClr val="FF0000"/>
                </a:solidFill>
              </a:rPr>
              <a:t>Нереалистические цели.</a:t>
            </a:r>
            <a:r>
              <a:rPr lang="ru-RU" sz="1900" i="1" dirty="0" smtClean="0"/>
              <a:t>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Не имея возможности достигнуть их, они начинают переживать. Стремление к совершенству и есть та сила, которая приводит к высоким результатам.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900" b="1" dirty="0" smtClean="0">
                <a:solidFill>
                  <a:srgbClr val="FF0000"/>
                </a:solidFill>
              </a:rPr>
              <a:t>Сверхчувствительность</a:t>
            </a:r>
            <a:r>
              <a:rPr lang="ru-RU" sz="1900" i="1" dirty="0" smtClean="0">
                <a:solidFill>
                  <a:srgbClr val="FF0000"/>
                </a:solidFill>
              </a:rPr>
              <a:t>.</a:t>
            </a:r>
            <a:r>
              <a:rPr lang="ru-RU" sz="1900" i="1" dirty="0" smtClean="0"/>
              <a:t>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Одаренный ребенок более  уязвим. Считается гиперактивным и отвлекающимся, т.к. постоянно реагирует на разного рода раздражители и стимулы.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900" b="1" dirty="0" smtClean="0">
                <a:solidFill>
                  <a:srgbClr val="FF0000"/>
                </a:solidFill>
              </a:rPr>
              <a:t>Потребность во внимании взрослых</a:t>
            </a:r>
            <a:r>
              <a:rPr lang="ru-RU" sz="1900" i="1" dirty="0" smtClean="0">
                <a:solidFill>
                  <a:srgbClr val="FF0000"/>
                </a:solidFill>
              </a:rPr>
              <a:t>.</a:t>
            </a:r>
            <a:r>
              <a:rPr lang="ru-RU" sz="1900" i="1" dirty="0" smtClean="0"/>
              <a:t>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Не редко монополизирует внимание взрослых. Это вызывает трения в отношениях с другими детьми, которых раздражает жажда такого внимания.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1900" b="1" dirty="0" smtClean="0">
                <a:solidFill>
                  <a:srgbClr val="FF0000"/>
                </a:solidFill>
              </a:rPr>
              <a:t>Нетерпимость.</a:t>
            </a:r>
            <a:r>
              <a:rPr lang="ru-RU" sz="1900" i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Часто с нетерпимостью относятся к детям, стоящих ниже их в интеллектуальном развитии. Они могут оттолкнуть окружающих выражением презрения или замечаниями. </a:t>
            </a:r>
          </a:p>
        </p:txBody>
      </p:sp>
    </p:spTree>
    <p:extLst>
      <p:ext uri="{BB962C8B-B14F-4D97-AF65-F5344CB8AC3E}">
        <p14:creationId xmlns:p14="http://schemas.microsoft.com/office/powerpoint/2010/main" val="28912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013176"/>
            <a:ext cx="70455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i="1" dirty="0" smtClean="0">
                <a:solidFill>
                  <a:srgbClr val="008000"/>
                </a:solidFill>
                <a:latin typeface="Monotype Corsiva" pitchFamily="66" charset="0"/>
              </a:rPr>
              <a:t>Спасибо за внимание!</a:t>
            </a:r>
            <a:endParaRPr lang="be-BY" sz="6600" i="1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6520" y="260648"/>
            <a:ext cx="8077200" cy="202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i="1" dirty="0">
                <a:latin typeface="Arial" charset="0"/>
              </a:rPr>
              <a:t>«Гений продуктивен непрерывно, поскольку творчество является его сущностью».</a:t>
            </a:r>
          </a:p>
          <a:p>
            <a:pPr algn="ctr"/>
            <a:endParaRPr lang="ru-RU" sz="800" dirty="0">
              <a:latin typeface="Arial" charset="0"/>
            </a:endParaRPr>
          </a:p>
          <a:p>
            <a:pPr algn="ctr"/>
            <a:r>
              <a:rPr lang="ru-RU" sz="2200" i="1" dirty="0">
                <a:latin typeface="Arial" charset="0"/>
              </a:rPr>
              <a:t>«Заурядные же личности, в отличие от гениальных, </a:t>
            </a:r>
          </a:p>
          <a:p>
            <a:pPr algn="ctr"/>
            <a:r>
              <a:rPr lang="ru-RU" sz="2200" i="1" dirty="0">
                <a:latin typeface="Arial" charset="0"/>
              </a:rPr>
              <a:t>работают только из-под палки обстоятельств». </a:t>
            </a:r>
          </a:p>
          <a:p>
            <a:pPr algn="ctr"/>
            <a:endParaRPr lang="ru-RU" sz="800" i="1" dirty="0">
              <a:latin typeface="Arial" charset="0"/>
            </a:endParaRPr>
          </a:p>
          <a:p>
            <a:pPr algn="r"/>
            <a:r>
              <a:rPr lang="ru-RU" sz="2200" i="1" dirty="0">
                <a:latin typeface="Arial" charset="0"/>
              </a:rPr>
              <a:t>(Б. Пастернак)</a:t>
            </a:r>
            <a:endParaRPr lang="ru-RU" sz="800" i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896" y="2708920"/>
            <a:ext cx="4581104" cy="38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" y="2197480"/>
            <a:ext cx="4522347" cy="33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7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3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2031" y="476672"/>
            <a:ext cx="8386433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2400" b="1" dirty="0" smtClean="0"/>
          </a:p>
          <a:p>
            <a:pPr algn="ctr">
              <a:lnSpc>
                <a:spcPct val="90000"/>
              </a:lnSpc>
            </a:pPr>
            <a:r>
              <a:rPr lang="ru-RU" sz="2400" b="1" dirty="0" smtClean="0"/>
              <a:t> Способностями </a:t>
            </a:r>
            <a:r>
              <a:rPr lang="ru-RU" sz="2400" dirty="0" smtClean="0"/>
              <a:t>называют индивидуальные особенности личности, помогающие ей успешно заниматься определенной деятельностью.</a:t>
            </a:r>
            <a:endParaRPr lang="ru-RU" sz="2400" b="1" dirty="0" smtClean="0"/>
          </a:p>
          <a:p>
            <a:pPr algn="ctr">
              <a:lnSpc>
                <a:spcPct val="90000"/>
              </a:lnSpc>
            </a:pPr>
            <a:endParaRPr lang="ru-RU" sz="2400" b="1" dirty="0" smtClean="0"/>
          </a:p>
          <a:p>
            <a:pPr algn="just">
              <a:lnSpc>
                <a:spcPct val="90000"/>
              </a:lnSpc>
            </a:pPr>
            <a:r>
              <a:rPr lang="ru-RU" sz="2400" b="1" dirty="0" smtClean="0"/>
              <a:t>      Талантом </a:t>
            </a:r>
            <a:r>
              <a:rPr lang="ru-RU" sz="2400" dirty="0" smtClean="0"/>
              <a:t>называют выдающиеся способности, высокую  степень одаренности в какой-либо деятельности. Чаще всего талант проявляется в какой-то определенной сфере.</a:t>
            </a:r>
            <a:endParaRPr lang="ru-RU" sz="2400" b="1" dirty="0" smtClean="0"/>
          </a:p>
          <a:p>
            <a:pPr algn="ctr">
              <a:lnSpc>
                <a:spcPct val="90000"/>
              </a:lnSpc>
            </a:pPr>
            <a:endParaRPr lang="ru-RU" sz="2400" b="1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/>
              <a:t>      Одаренность –</a:t>
            </a:r>
            <a:r>
              <a:rPr lang="ru-RU" sz="2400" dirty="0" smtClean="0"/>
              <a:t> это системное, развивающееся</a:t>
            </a:r>
            <a:br>
              <a:rPr lang="ru-RU" sz="2400" dirty="0" smtClean="0"/>
            </a:br>
            <a:r>
              <a:rPr lang="ru-RU" sz="2400" dirty="0" smtClean="0"/>
              <a:t>  в течение жизни качество  психики,   которое </a:t>
            </a:r>
            <a:br>
              <a:rPr lang="ru-RU" sz="2400" dirty="0" smtClean="0"/>
            </a:br>
            <a:r>
              <a:rPr lang="ru-RU" sz="2400" dirty="0" smtClean="0"/>
              <a:t>  определяет  возможность  достижения </a:t>
            </a:r>
            <a:br>
              <a:rPr lang="ru-RU" sz="2400" dirty="0" smtClean="0"/>
            </a:br>
            <a:r>
              <a:rPr lang="ru-RU" sz="2400" dirty="0" smtClean="0"/>
              <a:t>  человеком   более   высоких  результатов   </a:t>
            </a:r>
            <a:br>
              <a:rPr lang="ru-RU" sz="2400" dirty="0" smtClean="0"/>
            </a:br>
            <a:r>
              <a:rPr lang="ru-RU" sz="2400" dirty="0" smtClean="0"/>
              <a:t>  в   одном   или   нескольких  видах </a:t>
            </a:r>
            <a:br>
              <a:rPr lang="ru-RU" sz="2400" dirty="0" smtClean="0"/>
            </a:br>
            <a:r>
              <a:rPr lang="ru-RU" sz="2400" dirty="0" smtClean="0"/>
              <a:t>  деятельности по сравнению </a:t>
            </a:r>
            <a:br>
              <a:rPr lang="ru-RU" sz="2400" dirty="0" smtClean="0"/>
            </a:br>
            <a:r>
              <a:rPr lang="ru-RU" sz="2400" dirty="0" smtClean="0"/>
              <a:t>  с другими людьми.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30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2" descr="snowdrift-overlay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gradFill rotWithShape="1">
            <a:gsLst>
              <a:gs pos="0">
                <a:srgbClr val="78ADDE"/>
              </a:gs>
              <a:gs pos="50000">
                <a:srgbClr val="FFFFFF"/>
              </a:gs>
              <a:gs pos="100000">
                <a:srgbClr val="78AD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52600" y="1988344"/>
            <a:ext cx="5715000" cy="3048000"/>
          </a:xfrm>
        </p:spPr>
        <p:txBody>
          <a:bodyPr>
            <a:noAutofit/>
          </a:bodyPr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b="1" dirty="0" smtClean="0">
                <a:solidFill>
                  <a:srgbClr val="6600FF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Одарённые дети </a:t>
            </a:r>
            <a:r>
              <a:rPr lang="ru-RU" sz="28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– это дети,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обладающие врождёнными высокими интеллектуальными,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физическими, художественными,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творческими, коммуникативными способностями.</a:t>
            </a:r>
            <a:endParaRPr lang="ru-RU" sz="2800" b="1" dirty="0" smtClean="0">
              <a:solidFill>
                <a:srgbClr val="6600FF"/>
              </a:solidFill>
            </a:endParaRPr>
          </a:p>
        </p:txBody>
      </p:sp>
      <p:pic>
        <p:nvPicPr>
          <p:cNvPr id="3076" name="Picture 28" descr="TEACH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17287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27" descr="SUPER0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71800"/>
            <a:ext cx="15065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Z_fr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3" descr="Z_fr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381000" y="90790"/>
            <a:ext cx="8229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ru-RU" b="1" dirty="0">
              <a:solidFill>
                <a:srgbClr val="990033"/>
              </a:solidFill>
            </a:endParaRPr>
          </a:p>
          <a:p>
            <a:pPr algn="ctr"/>
            <a:r>
              <a:rPr lang="ru-RU" b="1" dirty="0" smtClean="0">
                <a:solidFill>
                  <a:srgbClr val="990033"/>
                </a:solidFill>
              </a:rPr>
              <a:t> </a:t>
            </a:r>
            <a:r>
              <a:rPr lang="ru-RU" b="1" dirty="0">
                <a:solidFill>
                  <a:srgbClr val="990033"/>
                </a:solidFill>
              </a:rPr>
              <a:t>«</a:t>
            </a:r>
            <a:r>
              <a:rPr lang="ru-RU" sz="1600" b="1" dirty="0" smtClean="0">
                <a:solidFill>
                  <a:srgbClr val="990033"/>
                </a:solidFill>
              </a:rPr>
              <a:t>ОДАРЁННОСТЬ  –  </a:t>
            </a:r>
            <a:r>
              <a:rPr lang="ru-RU" b="1" dirty="0" smtClean="0"/>
              <a:t>генетически </a:t>
            </a:r>
            <a:r>
              <a:rPr lang="ru-RU" b="1" dirty="0"/>
              <a:t>обусловленный компонент способностей, развивающийся в соответствующей деятельности или деградирующий при ее отсутствии</a:t>
            </a:r>
            <a:r>
              <a:rPr lang="ru-RU" b="1" dirty="0" smtClean="0"/>
              <a:t>»</a:t>
            </a:r>
            <a:r>
              <a:rPr lang="ru-RU" dirty="0" smtClean="0"/>
              <a:t> </a:t>
            </a:r>
            <a:endParaRPr lang="ru-RU" b="1" dirty="0"/>
          </a:p>
          <a:p>
            <a:pPr algn="r"/>
            <a:r>
              <a:rPr lang="ru-RU" b="1" dirty="0"/>
              <a:t> </a:t>
            </a:r>
            <a:r>
              <a:rPr lang="ru-RU" sz="1600" b="1" i="1" dirty="0"/>
              <a:t>К. К. Платонов</a:t>
            </a:r>
          </a:p>
        </p:txBody>
      </p:sp>
    </p:spTree>
    <p:extLst>
      <p:ext uri="{BB962C8B-B14F-4D97-AF65-F5344CB8AC3E}">
        <p14:creationId xmlns:p14="http://schemas.microsoft.com/office/powerpoint/2010/main" val="261644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2" descr="snowdrift-overlay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78ADDE"/>
              </a:gs>
              <a:gs pos="50000">
                <a:srgbClr val="FFFFFF"/>
              </a:gs>
              <a:gs pos="100000">
                <a:srgbClr val="78AD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3688" y="1814512"/>
            <a:ext cx="5791200" cy="3743325"/>
          </a:xfrm>
        </p:spPr>
        <p:txBody>
          <a:bodyPr/>
          <a:lstStyle/>
          <a:p>
            <a:pPr marL="533400" indent="-533400">
              <a:lnSpc>
                <a:spcPct val="150000"/>
              </a:lnSpc>
            </a:pPr>
            <a:r>
              <a:rPr lang="ru-RU" sz="2800" dirty="0" smtClean="0">
                <a:solidFill>
                  <a:srgbClr val="FF3300"/>
                </a:solidFill>
              </a:rPr>
              <a:t>Художественная одаренность </a:t>
            </a:r>
          </a:p>
          <a:p>
            <a:pPr marL="533400" indent="-533400">
              <a:lnSpc>
                <a:spcPct val="150000"/>
              </a:lnSpc>
            </a:pPr>
            <a:r>
              <a:rPr lang="ru-RU" sz="2800" dirty="0" smtClean="0">
                <a:solidFill>
                  <a:srgbClr val="FF3300"/>
                </a:solidFill>
              </a:rPr>
              <a:t>Общая интеллектуальная и академическая одаренность</a:t>
            </a:r>
          </a:p>
          <a:p>
            <a:pPr marL="533400" indent="-533400">
              <a:lnSpc>
                <a:spcPct val="150000"/>
              </a:lnSpc>
            </a:pPr>
            <a:r>
              <a:rPr lang="ru-RU" sz="2800" dirty="0" smtClean="0">
                <a:solidFill>
                  <a:srgbClr val="FF3300"/>
                </a:solidFill>
              </a:rPr>
              <a:t>Творческая одаренность</a:t>
            </a:r>
          </a:p>
          <a:p>
            <a:pPr marL="533400" indent="-533400">
              <a:lnSpc>
                <a:spcPct val="150000"/>
              </a:lnSpc>
            </a:pPr>
            <a:r>
              <a:rPr lang="ru-RU" sz="2800" dirty="0" smtClean="0">
                <a:solidFill>
                  <a:srgbClr val="FF3300"/>
                </a:solidFill>
              </a:rPr>
              <a:t>Социальная одаренность</a:t>
            </a:r>
          </a:p>
        </p:txBody>
      </p:sp>
      <p:pic>
        <p:nvPicPr>
          <p:cNvPr id="52228" name="Picture 28" descr="TEACH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17287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27" descr="SUPER0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71800"/>
            <a:ext cx="15065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Z_fr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3" descr="Z_fr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10715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381000" y="60325"/>
            <a:ext cx="8229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endParaRPr lang="ru-RU" b="1" dirty="0">
              <a:solidFill>
                <a:srgbClr val="990033"/>
              </a:solidFill>
            </a:endParaRPr>
          </a:p>
          <a:p>
            <a:pPr algn="ctr"/>
            <a:endParaRPr lang="ru-RU" b="1" dirty="0">
              <a:solidFill>
                <a:srgbClr val="990033"/>
              </a:solidFill>
            </a:endParaRPr>
          </a:p>
          <a:p>
            <a:pPr algn="ctr"/>
            <a:r>
              <a:rPr lang="ru-RU" b="1" dirty="0">
                <a:solidFill>
                  <a:srgbClr val="990033"/>
                </a:solidFill>
              </a:rPr>
              <a:t> </a:t>
            </a:r>
            <a:r>
              <a:rPr lang="ru-RU" sz="4000" b="1" dirty="0" smtClean="0">
                <a:solidFill>
                  <a:srgbClr val="990033"/>
                </a:solidFill>
                <a:latin typeface="Bauhaus 93" pitchFamily="82" charset="0"/>
              </a:rPr>
              <a:t>ВИДЫ  ОДАРЁННОСТИ</a:t>
            </a:r>
            <a:endParaRPr lang="ru-RU" sz="4000" b="1" i="1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31010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38328"/>
            <a:ext cx="8229600" cy="85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/>
              <a:t>Художественная одаренность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412776"/>
            <a:ext cx="8229600" cy="408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200" i="1" dirty="0" smtClean="0">
                <a:solidFill>
                  <a:schemeClr val="tx1"/>
                </a:solidFill>
              </a:rPr>
              <a:t>Художественная одаренность </a:t>
            </a:r>
            <a:r>
              <a:rPr lang="ru-RU" sz="3200" i="1" dirty="0">
                <a:solidFill>
                  <a:schemeClr val="tx1"/>
                </a:solidFill>
              </a:rPr>
              <a:t>поддерживается и развивается  в специальных школах, кружках, студиях. </a:t>
            </a:r>
            <a:r>
              <a:rPr lang="ru-RU" sz="3200" i="1" dirty="0" smtClean="0">
                <a:solidFill>
                  <a:schemeClr val="tx1"/>
                </a:solidFill>
              </a:rPr>
              <a:t/>
            </a:r>
            <a:br>
              <a:rPr lang="ru-RU" sz="3200" i="1" dirty="0" smtClean="0">
                <a:solidFill>
                  <a:schemeClr val="tx1"/>
                </a:solidFill>
              </a:rPr>
            </a:br>
            <a:r>
              <a:rPr lang="ru-RU" sz="3200" i="1" dirty="0" smtClean="0">
                <a:solidFill>
                  <a:schemeClr val="tx1"/>
                </a:solidFill>
              </a:rPr>
              <a:t>Она </a:t>
            </a:r>
            <a:r>
              <a:rPr lang="ru-RU" sz="3200" i="1" dirty="0">
                <a:solidFill>
                  <a:schemeClr val="tx1"/>
                </a:solidFill>
              </a:rPr>
              <a:t>подразумевает высокие достижения в области художественного творчества и исполнительского мастерства в музыке</a:t>
            </a:r>
            <a:r>
              <a:rPr lang="ru-RU" sz="3200" i="1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3200" i="1" dirty="0" smtClean="0">
                <a:solidFill>
                  <a:schemeClr val="tx1"/>
                </a:solidFill>
              </a:rPr>
              <a:t>                              </a:t>
            </a:r>
            <a:r>
              <a:rPr lang="ru-RU" sz="3200" i="1" dirty="0">
                <a:solidFill>
                  <a:schemeClr val="tx1"/>
                </a:solidFill>
              </a:rPr>
              <a:t>живописи, скульптуре</a:t>
            </a:r>
            <a:r>
              <a:rPr lang="ru-RU" sz="3200" i="1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3200" i="1" dirty="0" smtClean="0">
                <a:solidFill>
                  <a:schemeClr val="tx1"/>
                </a:solidFill>
              </a:rPr>
              <a:t>                               </a:t>
            </a:r>
            <a:r>
              <a:rPr lang="ru-RU" sz="3200" i="1" dirty="0">
                <a:solidFill>
                  <a:schemeClr val="tx1"/>
                </a:solidFill>
              </a:rPr>
              <a:t>актерские способности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085">
            <a:off x="405871" y="4345647"/>
            <a:ext cx="3121735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908720"/>
            <a:ext cx="8435280" cy="8584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/>
              <a:t>Академическая и интеллектуальная одаренность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047" y="1767144"/>
            <a:ext cx="4534793" cy="408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i="1" dirty="0">
                <a:solidFill>
                  <a:schemeClr val="tx1"/>
                </a:solidFill>
              </a:rPr>
              <a:t>Д</a:t>
            </a:r>
            <a:r>
              <a:rPr lang="ru-RU" sz="3200" i="1" dirty="0" smtClean="0">
                <a:solidFill>
                  <a:schemeClr val="tx1"/>
                </a:solidFill>
              </a:rPr>
              <a:t>ети быстро </a:t>
            </a:r>
            <a:r>
              <a:rPr lang="ru-RU" sz="3200" i="1" dirty="0">
                <a:solidFill>
                  <a:schemeClr val="tx1"/>
                </a:solidFill>
              </a:rPr>
              <a:t>овладевают основополагающими понятиями, легко запоминают и сохраняют информацию. Высоко развитые способности переработки информации позволяют им преуспевать во многих областях знаний</a:t>
            </a:r>
          </a:p>
        </p:txBody>
      </p:sp>
      <p:pic>
        <p:nvPicPr>
          <p:cNvPr id="6" name="Picture 4" descr="http://img-fotki.yandex.ru/get/5607/156300449.0/0_5da8e_86b5d30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29985"/>
            <a:ext cx="435768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2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38328"/>
            <a:ext cx="8229600" cy="85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/>
              <a:t>Творческая одаренность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139952" y="1484784"/>
            <a:ext cx="4896544" cy="439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i="1" dirty="0" smtClean="0">
                <a:solidFill>
                  <a:schemeClr val="tx1"/>
                </a:solidFill>
              </a:rPr>
              <a:t>Такое </a:t>
            </a:r>
            <a:r>
              <a:rPr lang="ru-RU" sz="2800" i="1" dirty="0">
                <a:solidFill>
                  <a:schemeClr val="tx1"/>
                </a:solidFill>
              </a:rPr>
              <a:t>состояние индивидуальных психологических ресурсов, которое обеспечивает возможность достижения человеком более высоких результатов в одном или нескольких видах творческой 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деятельности </a:t>
            </a:r>
            <a:r>
              <a:rPr lang="ru-RU" sz="2800" i="1" dirty="0">
                <a:solidFill>
                  <a:schemeClr val="tx1"/>
                </a:solidFill>
              </a:rPr>
              <a:t>по сравнению с другими людьми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53"/>
          <a:stretch/>
        </p:blipFill>
        <p:spPr bwMode="auto">
          <a:xfrm rot="20989663">
            <a:off x="359744" y="2057392"/>
            <a:ext cx="353023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2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38328"/>
            <a:ext cx="8229600" cy="858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/>
              <a:t>Социальная одаренность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67544" y="1844824"/>
            <a:ext cx="396044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i="1" dirty="0" smtClean="0">
                <a:solidFill>
                  <a:schemeClr val="tx1"/>
                </a:solidFill>
              </a:rPr>
              <a:t>Исключительная </a:t>
            </a:r>
            <a:r>
              <a:rPr lang="ru-RU" sz="3200" i="1" dirty="0">
                <a:solidFill>
                  <a:schemeClr val="tx1"/>
                </a:solidFill>
              </a:rPr>
              <a:t>способность устанавливать зрелые, конструктивные взаимоотношения с другими людьми</a:t>
            </a:r>
          </a:p>
        </p:txBody>
      </p:sp>
      <p:pic>
        <p:nvPicPr>
          <p:cNvPr id="6" name="Picture 2" descr="http://www.geniusmaster.name/wp-content/uploads/2010/08/c64fadec3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" r="2370"/>
          <a:stretch>
            <a:fillRect/>
          </a:stretch>
        </p:blipFill>
        <p:spPr>
          <a:xfrm rot="420000">
            <a:off x="4351746" y="2603021"/>
            <a:ext cx="4399743" cy="3744848"/>
          </a:xfrm>
          <a:prstGeom prst="rect">
            <a:avLst/>
          </a:prstGeom>
          <a:noFill/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22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1BC8BA3-B0A2-4D07-9631-7808FB615195}"/>
</file>

<file path=customXml/itemProps2.xml><?xml version="1.0" encoding="utf-8"?>
<ds:datastoreItem xmlns:ds="http://schemas.openxmlformats.org/officeDocument/2006/customXml" ds:itemID="{3D519C58-11AF-4279-B975-5FB610DD7CCC}"/>
</file>

<file path=customXml/itemProps3.xml><?xml version="1.0" encoding="utf-8"?>
<ds:datastoreItem xmlns:ds="http://schemas.openxmlformats.org/officeDocument/2006/customXml" ds:itemID="{A931B462-A2A2-4AEA-B2B1-A9CCD081FCD2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425</TotalTime>
  <Words>642</Words>
  <Application>Microsoft Office PowerPoint</Application>
  <PresentationFormat>Экран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– занятость в различных общественных мероприятиях,  – восприятие их как арбитров или как "определителей политики" в группе,   – отношение к сверстникам и к старшим как к равным,   – сопротивление неискренним, искусственным или покровительственным отношениям и т.п.</vt:lpstr>
      <vt:lpstr>Общие черты лидерской одаренности </vt:lpstr>
      <vt:lpstr>Проблемы одаренных детей </vt:lpstr>
      <vt:lpstr>Проблемы одаренных детей </vt:lpstr>
      <vt:lpstr>   Уязвимость одарённых детей</vt:lpstr>
      <vt:lpstr>Презентация PowerPoint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29</cp:revision>
  <dcterms:created xsi:type="dcterms:W3CDTF">2014-01-30T12:49:12Z</dcterms:created>
  <dcterms:modified xsi:type="dcterms:W3CDTF">2014-02-03T12:27:26Z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