
<file path=[Content_Types].xml><?xml version="1.0" encoding="utf-8"?>
<Types xmlns="http://schemas.openxmlformats.org/package/2006/content-types">
  <Default Extension="png" ContentType="image/png"/>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2" r:id="rId7"/>
    <p:sldId id="263" r:id="rId8"/>
    <p:sldId id="265" r:id="rId9"/>
    <p:sldId id="266" r:id="rId10"/>
    <p:sldId id="267" r:id="rId11"/>
    <p:sldId id="268" r:id="rId12"/>
    <p:sldId id="270" r:id="rId13"/>
    <p:sldId id="271" r:id="rId14"/>
    <p:sldId id="272" r:id="rId15"/>
    <p:sldId id="273" r:id="rId16"/>
    <p:sldId id="274" r:id="rId17"/>
    <p:sldId id="27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6DCDEE-E858-4218-AC30-7B012722BA2C}" type="datetimeFigureOut">
              <a:rPr lang="ru-RU" smtClean="0"/>
              <a:pPr/>
              <a:t>18.02.2014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51242-7BEB-406D-879E-650B410939FC}" type="slidenum">
              <a:rPr lang="ru-RU" smtClean="0"/>
              <a:pPr/>
              <a:t>‹#›</a:t>
            </a:fld>
            <a:endParaRPr lang="ru-RU"/>
          </a:p>
        </p:txBody>
      </p:sp>
    </p:spTree>
    <p:extLst>
      <p:ext uri="{BB962C8B-B14F-4D97-AF65-F5344CB8AC3E}">
        <p14:creationId xmlns:p14="http://schemas.microsoft.com/office/powerpoint/2010/main" val="2979536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F51242-7BEB-406D-879E-650B410939FC}"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latin typeface="Times New Roman" pitchFamily="18" charset="0"/>
                <a:cs typeface="Times New Roman" pitchFamily="18" charset="0"/>
              </a:rPr>
              <a:t>Одарённость: виды, признаки и особенности</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429256" y="4214818"/>
            <a:ext cx="3286148" cy="1185874"/>
          </a:xfrm>
        </p:spPr>
        <p:txBody>
          <a:bodyPr>
            <a:normAutofit fontScale="85000" lnSpcReduction="10000"/>
          </a:bodyPr>
          <a:lstStyle/>
          <a:p>
            <a:pPr algn="l"/>
            <a:r>
              <a:rPr lang="ru-RU" sz="2000" dirty="0" smtClean="0">
                <a:solidFill>
                  <a:schemeClr val="tx1"/>
                </a:solidFill>
                <a:latin typeface="Times New Roman" pitchFamily="18" charset="0"/>
                <a:cs typeface="Times New Roman" pitchFamily="18" charset="0"/>
              </a:rPr>
              <a:t>Подготовили </a:t>
            </a:r>
            <a:endParaRPr lang="ru-RU" sz="2000" dirty="0" smtClean="0">
              <a:solidFill>
                <a:schemeClr val="tx1"/>
              </a:solidFill>
              <a:latin typeface="Times New Roman" pitchFamily="18" charset="0"/>
              <a:cs typeface="Times New Roman" pitchFamily="18" charset="0"/>
            </a:endParaRPr>
          </a:p>
          <a:p>
            <a:pPr algn="l"/>
            <a:r>
              <a:rPr lang="ru-RU" sz="2000" smtClean="0">
                <a:solidFill>
                  <a:schemeClr val="tx1"/>
                </a:solidFill>
                <a:latin typeface="Times New Roman" pitchFamily="18" charset="0"/>
                <a:cs typeface="Times New Roman" pitchFamily="18" charset="0"/>
              </a:rPr>
              <a:t>студентки </a:t>
            </a:r>
            <a:r>
              <a:rPr lang="ru-RU" sz="2000" dirty="0" smtClean="0">
                <a:solidFill>
                  <a:schemeClr val="tx1"/>
                </a:solidFill>
                <a:latin typeface="Times New Roman" pitchFamily="18" charset="0"/>
                <a:cs typeface="Times New Roman" pitchFamily="18" charset="0"/>
              </a:rPr>
              <a:t>группы ПЗ-51</a:t>
            </a:r>
          </a:p>
          <a:p>
            <a:pPr algn="l"/>
            <a:r>
              <a:rPr lang="ru-RU" sz="2000" dirty="0" err="1" smtClean="0">
                <a:solidFill>
                  <a:schemeClr val="tx1"/>
                </a:solidFill>
                <a:latin typeface="Times New Roman" pitchFamily="18" charset="0"/>
                <a:cs typeface="Times New Roman" pitchFamily="18" charset="0"/>
              </a:rPr>
              <a:t>Ксензова</a:t>
            </a:r>
            <a:r>
              <a:rPr lang="ru-RU" sz="2000" dirty="0" smtClean="0">
                <a:solidFill>
                  <a:schemeClr val="tx1"/>
                </a:solidFill>
                <a:latin typeface="Times New Roman" pitchFamily="18" charset="0"/>
                <a:cs typeface="Times New Roman" pitchFamily="18" charset="0"/>
              </a:rPr>
              <a:t> Н.В. </a:t>
            </a:r>
          </a:p>
          <a:p>
            <a:pPr algn="l"/>
            <a:r>
              <a:rPr lang="ru-RU" sz="2000" dirty="0" smtClean="0">
                <a:solidFill>
                  <a:schemeClr val="tx1"/>
                </a:solidFill>
                <a:latin typeface="Times New Roman" pitchFamily="18" charset="0"/>
                <a:cs typeface="Times New Roman" pitchFamily="18" charset="0"/>
              </a:rPr>
              <a:t>Толстикова Е. В.</a:t>
            </a:r>
            <a:endParaRPr lang="ru-RU" sz="2000" dirty="0">
              <a:solidFill>
                <a:schemeClr val="tx1"/>
              </a:solidFill>
              <a:latin typeface="Times New Roman" pitchFamily="18" charset="0"/>
              <a:cs typeface="Times New Roman" pitchFamily="18" charset="0"/>
            </a:endParaRP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3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33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4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58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14290"/>
            <a:ext cx="7772400" cy="714380"/>
          </a:xfrm>
        </p:spPr>
        <p:txBody>
          <a:bodyPr>
            <a:noAutofit/>
          </a:bodyPr>
          <a:lstStyle/>
          <a:p>
            <a:r>
              <a:rPr lang="ru-RU" sz="2000" dirty="0" smtClean="0">
                <a:latin typeface="Times New Roman" pitchFamily="18" charset="0"/>
                <a:cs typeface="Times New Roman" pitchFamily="18" charset="0"/>
              </a:rPr>
              <a:t>Среди </a:t>
            </a:r>
            <a:r>
              <a:rPr lang="ru-RU" sz="2000" b="1" dirty="0" smtClean="0">
                <a:latin typeface="Times New Roman" pitchFamily="18" charset="0"/>
                <a:cs typeface="Times New Roman" pitchFamily="18" charset="0"/>
              </a:rPr>
              <a:t>критериев</a:t>
            </a:r>
            <a:r>
              <a:rPr lang="ru-RU" sz="2000" dirty="0" smtClean="0">
                <a:latin typeface="Times New Roman" pitchFamily="18" charset="0"/>
                <a:cs typeface="Times New Roman" pitchFamily="18" charset="0"/>
              </a:rPr>
              <a:t> выделения видов одаренности можно назвать следующие:</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643042" y="928670"/>
            <a:ext cx="6215106" cy="1643074"/>
          </a:xfrm>
        </p:spPr>
        <p:txBody>
          <a:bodyPr>
            <a:normAutofit fontScale="92500" lnSpcReduction="10000"/>
          </a:bodyPr>
          <a:lstStyle/>
          <a:p>
            <a:pPr algn="l">
              <a:buFont typeface="Arial" pitchFamily="34" charset="0"/>
              <a:buChar char="•"/>
            </a:pPr>
            <a:r>
              <a:rPr lang="ru-RU" sz="2000" b="1" dirty="0" smtClean="0">
                <a:solidFill>
                  <a:schemeClr val="tx1"/>
                </a:solidFill>
              </a:rPr>
              <a:t> </a:t>
            </a:r>
            <a:r>
              <a:rPr lang="ru-RU" sz="1900" dirty="0" smtClean="0">
                <a:solidFill>
                  <a:schemeClr val="tx1"/>
                </a:solidFill>
                <a:latin typeface="Times New Roman" pitchFamily="18" charset="0"/>
                <a:cs typeface="Times New Roman" pitchFamily="18" charset="0"/>
              </a:rPr>
              <a:t>Вид деятельности и обеспечивающие ее сферы психики.</a:t>
            </a:r>
          </a:p>
          <a:p>
            <a:pPr algn="l">
              <a:buFont typeface="Arial" pitchFamily="34" charset="0"/>
              <a:buChar char="•"/>
            </a:pPr>
            <a:r>
              <a:rPr lang="ru-RU" sz="1900" dirty="0" smtClean="0">
                <a:solidFill>
                  <a:schemeClr val="tx1"/>
                </a:solidFill>
                <a:latin typeface="Times New Roman" pitchFamily="18" charset="0"/>
                <a:cs typeface="Times New Roman" pitchFamily="18" charset="0"/>
              </a:rPr>
              <a:t> Степень </a:t>
            </a:r>
            <a:r>
              <a:rPr lang="ru-RU" sz="1900" dirty="0" err="1" smtClean="0">
                <a:solidFill>
                  <a:schemeClr val="tx1"/>
                </a:solidFill>
                <a:latin typeface="Times New Roman" pitchFamily="18" charset="0"/>
                <a:cs typeface="Times New Roman" pitchFamily="18" charset="0"/>
              </a:rPr>
              <a:t>сформированности</a:t>
            </a:r>
            <a:r>
              <a:rPr lang="ru-RU" sz="1900" dirty="0" smtClean="0">
                <a:solidFill>
                  <a:schemeClr val="tx1"/>
                </a:solidFill>
                <a:latin typeface="Times New Roman" pitchFamily="18" charset="0"/>
                <a:cs typeface="Times New Roman" pitchFamily="18" charset="0"/>
              </a:rPr>
              <a:t>.</a:t>
            </a:r>
          </a:p>
          <a:p>
            <a:pPr algn="l">
              <a:buFont typeface="Arial" pitchFamily="34" charset="0"/>
              <a:buChar char="•"/>
            </a:pPr>
            <a:r>
              <a:rPr lang="ru-RU" sz="1900" dirty="0" smtClean="0">
                <a:solidFill>
                  <a:schemeClr val="tx1"/>
                </a:solidFill>
                <a:latin typeface="Times New Roman" pitchFamily="18" charset="0"/>
                <a:cs typeface="Times New Roman" pitchFamily="18" charset="0"/>
              </a:rPr>
              <a:t> Форма проявлений.</a:t>
            </a:r>
          </a:p>
          <a:p>
            <a:pPr algn="l">
              <a:buFont typeface="Arial" pitchFamily="34" charset="0"/>
              <a:buChar char="•"/>
            </a:pPr>
            <a:r>
              <a:rPr lang="ru-RU" sz="1900" dirty="0" smtClean="0">
                <a:solidFill>
                  <a:schemeClr val="tx1"/>
                </a:solidFill>
                <a:latin typeface="Times New Roman" pitchFamily="18" charset="0"/>
                <a:cs typeface="Times New Roman" pitchFamily="18" charset="0"/>
              </a:rPr>
              <a:t> Широта проявлений в различных видах деятельности.</a:t>
            </a:r>
          </a:p>
          <a:p>
            <a:pPr lvl="0" algn="l">
              <a:buFont typeface="Arial" pitchFamily="34" charset="0"/>
              <a:buChar char="•"/>
            </a:pPr>
            <a:r>
              <a:rPr lang="ru-RU" sz="1900" dirty="0" smtClean="0">
                <a:solidFill>
                  <a:schemeClr val="tx1"/>
                </a:solidFill>
                <a:latin typeface="Times New Roman" pitchFamily="18" charset="0"/>
                <a:cs typeface="Times New Roman" pitchFamily="18" charset="0"/>
              </a:rPr>
              <a:t> Особенности возрастного развития</a:t>
            </a:r>
            <a:r>
              <a:rPr lang="ru-RU" sz="1800" dirty="0" smtClean="0">
                <a:solidFill>
                  <a:schemeClr val="tx1"/>
                </a:solidFill>
                <a:latin typeface="Times New Roman" pitchFamily="18" charset="0"/>
                <a:cs typeface="Times New Roman" pitchFamily="18" charset="0"/>
              </a:rPr>
              <a:t>.</a:t>
            </a:r>
          </a:p>
        </p:txBody>
      </p:sp>
      <p:pic>
        <p:nvPicPr>
          <p:cNvPr id="5124" name="Picture 4"/>
          <p:cNvPicPr>
            <a:picLocks noChangeAspect="1" noChangeArrowheads="1"/>
          </p:cNvPicPr>
          <p:nvPr/>
        </p:nvPicPr>
        <p:blipFill>
          <a:blip r:embed="rId2"/>
          <a:srcRect/>
          <a:stretch>
            <a:fillRect/>
          </a:stretch>
        </p:blipFill>
        <p:spPr bwMode="auto">
          <a:xfrm>
            <a:off x="1785918" y="2625298"/>
            <a:ext cx="5643602" cy="4232702"/>
          </a:xfrm>
          <a:prstGeom prst="rect">
            <a:avLst/>
          </a:prstGeom>
          <a:noFill/>
          <a:ln w="9525">
            <a:noFill/>
            <a:miter lim="800000"/>
            <a:headEnd/>
            <a:tailEnd/>
          </a:ln>
          <a:effectLst/>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slide(fromLeft)">
                                      <p:cBhvr>
                                        <p:cTn id="7" dur="1000"/>
                                        <p:tgtEl>
                                          <p:spTgt spid="51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2000"/>
                                        <p:tgtEl>
                                          <p:spTgt spid="2"/>
                                        </p:tgtEl>
                                      </p:cBhvr>
                                    </p:animEffect>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1000"/>
                                        <p:tgtEl>
                                          <p:spTgt spid="3">
                                            <p:txEl>
                                              <p:pRg st="0" end="0"/>
                                            </p:txEl>
                                          </p:spTgt>
                                        </p:tgtEl>
                                      </p:cBhvr>
                                    </p:animEffect>
                                  </p:childTnLst>
                                </p:cTn>
                              </p:par>
                            </p:childTnLst>
                          </p:cTn>
                        </p:par>
                        <p:par>
                          <p:cTn id="15" fill="hold">
                            <p:stCondLst>
                              <p:cond delay="3000"/>
                            </p:stCondLst>
                            <p:childTnLst>
                              <p:par>
                                <p:cTn id="16" presetID="22" presetClass="entr" presetSubtype="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1000"/>
                                        <p:tgtEl>
                                          <p:spTgt spid="3">
                                            <p:txEl>
                                              <p:pRg st="1" end="1"/>
                                            </p:txEl>
                                          </p:spTgt>
                                        </p:tgtEl>
                                      </p:cBhvr>
                                    </p:animEffect>
                                  </p:childTnLst>
                                </p:cTn>
                              </p:par>
                            </p:childTnLst>
                          </p:cTn>
                        </p:par>
                        <p:par>
                          <p:cTn id="19" fill="hold">
                            <p:stCondLst>
                              <p:cond delay="4000"/>
                            </p:stCondLst>
                            <p:childTnLst>
                              <p:par>
                                <p:cTn id="20" presetID="22" presetClass="entr" presetSubtype="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1000"/>
                                        <p:tgtEl>
                                          <p:spTgt spid="3">
                                            <p:txEl>
                                              <p:pRg st="2" end="2"/>
                                            </p:txEl>
                                          </p:spTgt>
                                        </p:tgtEl>
                                      </p:cBhvr>
                                    </p:animEffect>
                                  </p:childTnLst>
                                </p:cTn>
                              </p:par>
                            </p:childTnLst>
                          </p:cTn>
                        </p:par>
                        <p:par>
                          <p:cTn id="23" fill="hold">
                            <p:stCondLst>
                              <p:cond delay="5000"/>
                            </p:stCondLst>
                            <p:childTnLst>
                              <p:par>
                                <p:cTn id="24" presetID="22" presetClass="entr" presetSubtype="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1000"/>
                                        <p:tgtEl>
                                          <p:spTgt spid="3">
                                            <p:txEl>
                                              <p:pRg st="3" end="3"/>
                                            </p:txEl>
                                          </p:spTgt>
                                        </p:tgtEl>
                                      </p:cBhvr>
                                    </p:animEffect>
                                  </p:childTnLst>
                                </p:cTn>
                              </p:par>
                            </p:childTnLst>
                          </p:cTn>
                        </p:par>
                        <p:par>
                          <p:cTn id="27" fill="hold">
                            <p:stCondLst>
                              <p:cond delay="6000"/>
                            </p:stCondLst>
                            <p:childTnLst>
                              <p:par>
                                <p:cTn id="28" presetID="22" presetClass="entr" presetSubtype="1"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up)">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439718"/>
          </a:xfrm>
        </p:spPr>
        <p:txBody>
          <a:bodyPr>
            <a:normAutofit/>
          </a:bodyPr>
          <a:lstStyle/>
          <a:p>
            <a:r>
              <a:rPr lang="ru-RU" sz="2000" b="1" dirty="0" smtClean="0">
                <a:latin typeface="Times New Roman" pitchFamily="18" charset="0"/>
                <a:cs typeface="Times New Roman" pitchFamily="18" charset="0"/>
              </a:rPr>
              <a:t>Вид деятельности и обеспечивающие ее сферы психики</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214282" y="714332"/>
            <a:ext cx="8758270" cy="5857940"/>
          </a:xfrm>
        </p:spPr>
        <p:txBody>
          <a:bodyPr>
            <a:noAutofit/>
          </a:bodyPr>
          <a:lstStyle/>
          <a:p>
            <a:pPr marL="0" indent="461963">
              <a:spcBef>
                <a:spcPts val="0"/>
              </a:spcBef>
              <a:buNone/>
            </a:pPr>
            <a:r>
              <a:rPr lang="ru-RU" sz="1800" dirty="0" smtClean="0">
                <a:latin typeface="Times New Roman" pitchFamily="18" charset="0"/>
                <a:cs typeface="Times New Roman" pitchFamily="18" charset="0"/>
              </a:rPr>
              <a:t>К основным видам деятельности относятся: </a:t>
            </a:r>
          </a:p>
          <a:p>
            <a:pPr marL="0" indent="461963">
              <a:spcBef>
                <a:spcPts val="0"/>
              </a:spcBef>
              <a:buNone/>
            </a:pPr>
            <a:r>
              <a:rPr lang="ru-RU" sz="1800" dirty="0" smtClean="0">
                <a:latin typeface="Times New Roman" pitchFamily="18" charset="0"/>
                <a:cs typeface="Times New Roman" pitchFamily="18" charset="0"/>
              </a:rPr>
              <a:t>- практическая;</a:t>
            </a:r>
          </a:p>
          <a:p>
            <a:pPr marL="0" indent="461963">
              <a:spcBef>
                <a:spcPts val="0"/>
              </a:spcBef>
              <a:buNone/>
            </a:pPr>
            <a:r>
              <a:rPr lang="ru-RU" sz="1800" dirty="0" smtClean="0">
                <a:latin typeface="Times New Roman" pitchFamily="18" charset="0"/>
                <a:cs typeface="Times New Roman" pitchFamily="18" charset="0"/>
              </a:rPr>
              <a:t>- теоретическая (учитывая детский возраст, предпочтительнее говорить о познавательной деятельности);</a:t>
            </a:r>
          </a:p>
          <a:p>
            <a:pPr marL="0" indent="461963">
              <a:spcBef>
                <a:spcPts val="0"/>
              </a:spcBef>
              <a:buNone/>
            </a:pPr>
            <a:r>
              <a:rPr lang="ru-RU" sz="1800" dirty="0" smtClean="0">
                <a:latin typeface="Times New Roman" pitchFamily="18" charset="0"/>
                <a:cs typeface="Times New Roman" pitchFamily="18" charset="0"/>
              </a:rPr>
              <a:t>- художественно-эстетическая; </a:t>
            </a:r>
          </a:p>
          <a:p>
            <a:pPr marL="0" indent="461963">
              <a:spcBef>
                <a:spcPts val="0"/>
              </a:spcBef>
              <a:buNone/>
            </a:pPr>
            <a:r>
              <a:rPr lang="ru-RU" sz="1800" dirty="0" smtClean="0">
                <a:latin typeface="Times New Roman" pitchFamily="18" charset="0"/>
                <a:cs typeface="Times New Roman" pitchFamily="18" charset="0"/>
              </a:rPr>
              <a:t>- коммуникативная;</a:t>
            </a:r>
          </a:p>
          <a:p>
            <a:pPr marL="0" indent="461963">
              <a:spcBef>
                <a:spcPts val="0"/>
              </a:spcBef>
              <a:buNone/>
            </a:pPr>
            <a:r>
              <a:rPr lang="ru-RU" sz="1800" dirty="0" smtClean="0">
                <a:latin typeface="Times New Roman" pitchFamily="18" charset="0"/>
                <a:cs typeface="Times New Roman" pitchFamily="18" charset="0"/>
              </a:rPr>
              <a:t>- духовно-ценностная. </a:t>
            </a:r>
          </a:p>
          <a:p>
            <a:pPr marL="0" indent="461963">
              <a:spcBef>
                <a:spcPts val="0"/>
              </a:spcBef>
              <a:buNone/>
            </a:pPr>
            <a:endParaRPr lang="ru-RU" sz="1800" dirty="0" smtClean="0">
              <a:latin typeface="Times New Roman" pitchFamily="18" charset="0"/>
              <a:cs typeface="Times New Roman" pitchFamily="18" charset="0"/>
            </a:endParaRPr>
          </a:p>
          <a:p>
            <a:pPr marL="0" indent="461963">
              <a:spcBef>
                <a:spcPts val="0"/>
              </a:spcBef>
              <a:buNone/>
            </a:pPr>
            <a:r>
              <a:rPr lang="ru-RU" sz="1800" dirty="0" smtClean="0">
                <a:latin typeface="Times New Roman" pitchFamily="18" charset="0"/>
                <a:cs typeface="Times New Roman" pitchFamily="18" charset="0"/>
              </a:rPr>
              <a:t>Соответственно могут быть выделены следующие </a:t>
            </a:r>
            <a:r>
              <a:rPr lang="ru-RU" sz="1800" u="sng" dirty="0" smtClean="0">
                <a:latin typeface="Times New Roman" pitchFamily="18" charset="0"/>
                <a:cs typeface="Times New Roman" pitchFamily="18" charset="0"/>
              </a:rPr>
              <a:t>виды одаренности</a:t>
            </a:r>
            <a:r>
              <a:rPr lang="ru-RU" sz="1800" dirty="0" smtClean="0">
                <a:latin typeface="Times New Roman" pitchFamily="18" charset="0"/>
                <a:cs typeface="Times New Roman" pitchFamily="18" charset="0"/>
              </a:rPr>
              <a:t>:</a:t>
            </a:r>
          </a:p>
          <a:p>
            <a:pPr marL="0" indent="461963">
              <a:spcBef>
                <a:spcPts val="0"/>
              </a:spcBef>
              <a:buNone/>
            </a:pPr>
            <a:r>
              <a:rPr lang="ru-RU" sz="1800" dirty="0" smtClean="0">
                <a:latin typeface="Times New Roman" pitchFamily="18" charset="0"/>
                <a:cs typeface="Times New Roman" pitchFamily="18" charset="0"/>
              </a:rPr>
              <a:t>- в практической деятельности, в частности, можно выделить одаренность в ремеслах, спортивную и организационную;</a:t>
            </a:r>
          </a:p>
          <a:p>
            <a:pPr marL="0" indent="461963">
              <a:spcBef>
                <a:spcPts val="0"/>
              </a:spcBef>
              <a:buNone/>
            </a:pPr>
            <a:r>
              <a:rPr lang="ru-RU" sz="1800" dirty="0" smtClean="0">
                <a:latin typeface="Times New Roman" pitchFamily="18" charset="0"/>
                <a:cs typeface="Times New Roman" pitchFamily="18" charset="0"/>
              </a:rPr>
              <a:t>- познавательной деятельности – интеллектуальную одаренность различных видов в зависимости от предметного содержания деятельности (одаренность в области естественных и гуманитарных наук, интеллектуальных игр и др.);</a:t>
            </a:r>
          </a:p>
          <a:p>
            <a:pPr marL="0" indent="461963">
              <a:spcBef>
                <a:spcPts val="0"/>
              </a:spcBef>
              <a:buNone/>
            </a:pPr>
            <a:r>
              <a:rPr lang="ru-RU" sz="1800" dirty="0" smtClean="0">
                <a:latin typeface="Times New Roman" pitchFamily="18" charset="0"/>
                <a:cs typeface="Times New Roman" pitchFamily="18" charset="0"/>
              </a:rPr>
              <a:t>- в художественно-эстетической деятельности – хореографическую, сценическую, литературно-поэтическую, изобразительную и музыкальную одаренность;</a:t>
            </a:r>
          </a:p>
          <a:p>
            <a:pPr marL="0" indent="461963">
              <a:spcBef>
                <a:spcPts val="0"/>
              </a:spcBef>
              <a:buNone/>
            </a:pPr>
            <a:r>
              <a:rPr lang="ru-RU" sz="1800" dirty="0" smtClean="0">
                <a:latin typeface="Times New Roman" pitchFamily="18" charset="0"/>
                <a:cs typeface="Times New Roman" pitchFamily="18" charset="0"/>
              </a:rPr>
              <a:t>- в коммуникативной деятельности – лидерскую и </a:t>
            </a:r>
            <a:r>
              <a:rPr lang="ru-RU" sz="1800" dirty="0" err="1" smtClean="0">
                <a:latin typeface="Times New Roman" pitchFamily="18" charset="0"/>
                <a:cs typeface="Times New Roman" pitchFamily="18" charset="0"/>
              </a:rPr>
              <a:t>аттрактивную</a:t>
            </a:r>
            <a:r>
              <a:rPr lang="ru-RU" sz="1800" dirty="0" smtClean="0">
                <a:latin typeface="Times New Roman" pitchFamily="18" charset="0"/>
                <a:cs typeface="Times New Roman" pitchFamily="18" charset="0"/>
              </a:rPr>
              <a:t> одаренность;</a:t>
            </a:r>
          </a:p>
          <a:p>
            <a:pPr marL="0" indent="461963">
              <a:spcBef>
                <a:spcPts val="0"/>
              </a:spcBef>
              <a:buNone/>
            </a:pPr>
            <a:r>
              <a:rPr lang="ru-RU" sz="1800" dirty="0" smtClean="0">
                <a:latin typeface="Times New Roman" pitchFamily="18" charset="0"/>
                <a:cs typeface="Times New Roman" pitchFamily="18" charset="0"/>
              </a:rPr>
              <a:t>- в духовно-ценностной деятельности – одаренность, которая проявляется в создании новых духовных ценностей и служении людям.</a:t>
            </a:r>
          </a:p>
          <a:p>
            <a:pPr marL="0" indent="461963" algn="ctr">
              <a:spcBef>
                <a:spcPts val="0"/>
              </a:spcBef>
              <a:buNone/>
            </a:pPr>
            <a:r>
              <a:rPr lang="ru-RU" sz="1800" dirty="0" smtClean="0">
                <a:latin typeface="Times New Roman" pitchFamily="18" charset="0"/>
                <a:cs typeface="Times New Roman" pitchFamily="18" charset="0"/>
              </a:rPr>
              <a:t>Данный критерий является исходным, тогда как остальные определяют особенные, в данный момент характерные для человека формы.</a:t>
            </a:r>
          </a:p>
          <a:p>
            <a:pPr marL="0" indent="461963">
              <a:spcBef>
                <a:spcPts val="0"/>
              </a:spcBef>
              <a:buNone/>
            </a:pPr>
            <a:endParaRPr lang="ru-RU" sz="1800" dirty="0" smtClean="0">
              <a:latin typeface="Times New Roman" pitchFamily="18" charset="0"/>
              <a:cs typeface="Times New Roman" pitchFamily="18" charset="0"/>
            </a:endParaRPr>
          </a:p>
          <a:p>
            <a:pPr>
              <a:spcBef>
                <a:spcPts val="0"/>
              </a:spcBef>
              <a:buNone/>
            </a:pPr>
            <a:endParaRPr lang="ru-RU" sz="2000" dirty="0">
              <a:latin typeface="Times New Roman" pitchFamily="18" charset="0"/>
              <a:cs typeface="Times New Roman" pitchFamily="18" charset="0"/>
            </a:endParaRP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000"/>
                                        <p:tgtEl>
                                          <p:spTgt spid="3">
                                            <p:txEl>
                                              <p:pRg st="1" end="1"/>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1000"/>
                                        <p:tgtEl>
                                          <p:spTgt spid="3">
                                            <p:txEl>
                                              <p:pRg st="2" end="2"/>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1000"/>
                                        <p:tgtEl>
                                          <p:spTgt spid="3">
                                            <p:txEl>
                                              <p:pRg st="3" end="3"/>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00"/>
                                        <p:tgtEl>
                                          <p:spTgt spid="3">
                                            <p:txEl>
                                              <p:pRg st="4" end="4"/>
                                            </p:txEl>
                                          </p:spTgt>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1000"/>
                                        <p:tgtEl>
                                          <p:spTgt spid="3">
                                            <p:txEl>
                                              <p:pRg st="5" end="5"/>
                                            </p:txEl>
                                          </p:spTgt>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1000"/>
                                        <p:tgtEl>
                                          <p:spTgt spid="3">
                                            <p:txEl>
                                              <p:pRg st="7" end="7"/>
                                            </p:txEl>
                                          </p:spTgt>
                                        </p:tgtEl>
                                      </p:cBhvr>
                                    </p:animEffect>
                                  </p:childTnLst>
                                </p:cTn>
                              </p:par>
                            </p:childTnLst>
                          </p:cTn>
                        </p:par>
                        <p:par>
                          <p:cTn id="36" fill="hold">
                            <p:stCondLst>
                              <p:cond delay="8000"/>
                            </p:stCondLst>
                            <p:childTnLst>
                              <p:par>
                                <p:cTn id="37" presetID="22" presetClass="entr" presetSubtype="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up)">
                                      <p:cBhvr>
                                        <p:cTn id="39" dur="1000"/>
                                        <p:tgtEl>
                                          <p:spTgt spid="3">
                                            <p:txEl>
                                              <p:pRg st="8" end="8"/>
                                            </p:txEl>
                                          </p:spTgt>
                                        </p:tgtEl>
                                      </p:cBhvr>
                                    </p:animEffect>
                                  </p:childTnLst>
                                </p:cTn>
                              </p:par>
                            </p:childTnLst>
                          </p:cTn>
                        </p:par>
                        <p:par>
                          <p:cTn id="40" fill="hold">
                            <p:stCondLst>
                              <p:cond delay="9000"/>
                            </p:stCondLst>
                            <p:childTnLst>
                              <p:par>
                                <p:cTn id="41" presetID="22" presetClass="entr" presetSubtype="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up)">
                                      <p:cBhvr>
                                        <p:cTn id="43" dur="1000"/>
                                        <p:tgtEl>
                                          <p:spTgt spid="3">
                                            <p:txEl>
                                              <p:pRg st="9" end="9"/>
                                            </p:txEl>
                                          </p:spTgt>
                                        </p:tgtEl>
                                      </p:cBhvr>
                                    </p:animEffect>
                                  </p:childTnLst>
                                </p:cTn>
                              </p:par>
                            </p:childTnLst>
                          </p:cTn>
                        </p:par>
                        <p:par>
                          <p:cTn id="44" fill="hold">
                            <p:stCondLst>
                              <p:cond delay="10000"/>
                            </p:stCondLst>
                            <p:childTnLst>
                              <p:par>
                                <p:cTn id="45" presetID="22" presetClass="entr" presetSubtype="1"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up)">
                                      <p:cBhvr>
                                        <p:cTn id="47" dur="1000"/>
                                        <p:tgtEl>
                                          <p:spTgt spid="3">
                                            <p:txEl>
                                              <p:pRg st="10" end="10"/>
                                            </p:txEl>
                                          </p:spTgt>
                                        </p:tgtEl>
                                      </p:cBhvr>
                                    </p:animEffect>
                                  </p:childTnLst>
                                </p:cTn>
                              </p:par>
                            </p:childTnLst>
                          </p:cTn>
                        </p:par>
                        <p:par>
                          <p:cTn id="48" fill="hold">
                            <p:stCondLst>
                              <p:cond delay="11000"/>
                            </p:stCondLst>
                            <p:childTnLst>
                              <p:par>
                                <p:cTn id="49" presetID="22" presetClass="entr" presetSubtype="1"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up)">
                                      <p:cBhvr>
                                        <p:cTn id="51" dur="1000"/>
                                        <p:tgtEl>
                                          <p:spTgt spid="3">
                                            <p:txEl>
                                              <p:pRg st="11" end="11"/>
                                            </p:txEl>
                                          </p:spTgt>
                                        </p:tgtEl>
                                      </p:cBhvr>
                                    </p:animEffect>
                                  </p:childTnLst>
                                </p:cTn>
                              </p:par>
                            </p:childTnLst>
                          </p:cTn>
                        </p:par>
                        <p:par>
                          <p:cTn id="52" fill="hold">
                            <p:stCondLst>
                              <p:cond delay="12000"/>
                            </p:stCondLst>
                            <p:childTnLst>
                              <p:par>
                                <p:cTn id="53" presetID="22" presetClass="entr" presetSubtype="1"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up)">
                                      <p:cBhvr>
                                        <p:cTn id="55" dur="1000"/>
                                        <p:tgtEl>
                                          <p:spTgt spid="3">
                                            <p:txEl>
                                              <p:pRg st="12" end="12"/>
                                            </p:txEl>
                                          </p:spTgt>
                                        </p:tgtEl>
                                      </p:cBhvr>
                                    </p:animEffect>
                                  </p:childTnLst>
                                </p:cTn>
                              </p:par>
                            </p:childTnLst>
                          </p:cTn>
                        </p:par>
                        <p:par>
                          <p:cTn id="56" fill="hold">
                            <p:stCondLst>
                              <p:cond delay="13000"/>
                            </p:stCondLst>
                            <p:childTnLst>
                              <p:par>
                                <p:cTn id="57" presetID="22" presetClass="entr" presetSubtype="1" fill="hold" grpId="0"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wipe(up)">
                                      <p:cBhvr>
                                        <p:cTn id="59"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439718"/>
          </a:xfrm>
        </p:spPr>
        <p:txBody>
          <a:bodyPr>
            <a:normAutofit/>
          </a:bodyPr>
          <a:lstStyle/>
          <a:p>
            <a:r>
              <a:rPr lang="ru-RU" sz="2000" b="1" dirty="0" smtClean="0">
                <a:latin typeface="Times New Roman" pitchFamily="18" charset="0"/>
                <a:cs typeface="Times New Roman" pitchFamily="18" charset="0"/>
              </a:rPr>
              <a:t>Степень </a:t>
            </a:r>
            <a:r>
              <a:rPr lang="ru-RU" sz="2000" b="1" dirty="0" err="1" smtClean="0">
                <a:latin typeface="Times New Roman" pitchFamily="18" charset="0"/>
                <a:cs typeface="Times New Roman" pitchFamily="18" charset="0"/>
              </a:rPr>
              <a:t>сформированности</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785794"/>
            <a:ext cx="8229600" cy="4214842"/>
          </a:xfrm>
        </p:spPr>
        <p:txBody>
          <a:bodyPr>
            <a:normAutofit/>
          </a:bodyPr>
          <a:lstStyle/>
          <a:p>
            <a:pPr marL="0" indent="461963">
              <a:buNone/>
            </a:pPr>
            <a:r>
              <a:rPr lang="ru-RU" sz="1800" dirty="0" smtClean="0">
                <a:latin typeface="Times New Roman" pitchFamily="18" charset="0"/>
                <a:cs typeface="Times New Roman" pitchFamily="18" charset="0"/>
              </a:rPr>
              <a:t>По критерию «степень </a:t>
            </a:r>
            <a:r>
              <a:rPr lang="ru-RU" sz="1800" dirty="0" err="1" smtClean="0">
                <a:latin typeface="Times New Roman" pitchFamily="18" charset="0"/>
                <a:cs typeface="Times New Roman" pitchFamily="18" charset="0"/>
              </a:rPr>
              <a:t>сформированности</a:t>
            </a:r>
            <a:r>
              <a:rPr lang="ru-RU" sz="1800" dirty="0" smtClean="0">
                <a:latin typeface="Times New Roman" pitchFamily="18" charset="0"/>
                <a:cs typeface="Times New Roman" pitchFamily="18" charset="0"/>
              </a:rPr>
              <a:t> одаренности» можно дифференцировать:</a:t>
            </a:r>
          </a:p>
          <a:p>
            <a:pPr marL="0" indent="461963">
              <a:buNone/>
            </a:pPr>
            <a:endParaRPr lang="ru-RU" sz="1800" dirty="0" smtClean="0">
              <a:latin typeface="Times New Roman" pitchFamily="18" charset="0"/>
              <a:cs typeface="Times New Roman" pitchFamily="18" charset="0"/>
            </a:endParaRP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актуальную одаренность </a:t>
            </a:r>
            <a:r>
              <a:rPr lang="ru-RU" sz="1800" dirty="0" smtClean="0">
                <a:latin typeface="Times New Roman" pitchFamily="18" charset="0"/>
                <a:cs typeface="Times New Roman" pitchFamily="18" charset="0"/>
              </a:rPr>
              <a:t>– это психологическая характеристика ребенка с такими наличными (уже достигнутыми) показателями психического развития, которые проявляются в более высоком уровне выполнения деятельности в конкретной предметной области по сравнению с возрастной и социальной нормами;</a:t>
            </a:r>
          </a:p>
          <a:p>
            <a:pPr marL="0" indent="461963">
              <a:buNone/>
            </a:pPr>
            <a:endParaRPr lang="ru-RU" sz="1800" dirty="0" smtClean="0">
              <a:latin typeface="Times New Roman" pitchFamily="18" charset="0"/>
              <a:cs typeface="Times New Roman" pitchFamily="18" charset="0"/>
            </a:endParaRP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потенциальную одаренность </a:t>
            </a:r>
            <a:r>
              <a:rPr lang="ru-RU" sz="1800" dirty="0" smtClean="0">
                <a:latin typeface="Times New Roman" pitchFamily="18" charset="0"/>
                <a:cs typeface="Times New Roman" pitchFamily="18" charset="0"/>
              </a:rPr>
              <a:t>– это психологическая характеристика ребенка, который имеет лишь определенные психические возможности (потенциал) для высоких достижений в том или ином виде деятельности, но не может реализовать свои возможности в данный момент времени в силу их функциональной недостаточности.</a:t>
            </a:r>
            <a:endParaRPr lang="ru-RU" sz="1800" dirty="0">
              <a:latin typeface="Times New Roman" pitchFamily="18" charset="0"/>
              <a:cs typeface="Times New Roman" pitchFamily="18" charset="0"/>
            </a:endParaRP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par>
                          <p:cTn id="16" fill="hold">
                            <p:stCondLst>
                              <p:cond delay="5000"/>
                            </p:stCondLst>
                            <p:childTnLst>
                              <p:par>
                                <p:cTn id="17" presetID="22" presetClass="entr" presetSubtype="1"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a:bodyPr>
          <a:lstStyle/>
          <a:p>
            <a:r>
              <a:rPr lang="ru-RU" sz="2000" b="1" dirty="0" smtClean="0">
                <a:latin typeface="Times New Roman" pitchFamily="18" charset="0"/>
                <a:cs typeface="Times New Roman" pitchFamily="18" charset="0"/>
              </a:rPr>
              <a:t>Форма проявлений</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285720" y="714356"/>
            <a:ext cx="8643998" cy="5643602"/>
          </a:xfrm>
        </p:spPr>
        <p:txBody>
          <a:bodyPr>
            <a:noAutofit/>
          </a:bodyPr>
          <a:lstStyle/>
          <a:p>
            <a:pPr marL="0" indent="461963">
              <a:buNone/>
            </a:pPr>
            <a:r>
              <a:rPr lang="ru-RU" sz="1800" dirty="0" smtClean="0">
                <a:latin typeface="Times New Roman" pitchFamily="18" charset="0"/>
                <a:cs typeface="Times New Roman" pitchFamily="18" charset="0"/>
              </a:rPr>
              <a:t>По критерию «форма проявления» можно говорить о:</a:t>
            </a: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явной одаренности </a:t>
            </a:r>
            <a:r>
              <a:rPr lang="ru-RU" sz="1800" dirty="0" smtClean="0">
                <a:latin typeface="Times New Roman" pitchFamily="18" charset="0"/>
                <a:cs typeface="Times New Roman" pitchFamily="18" charset="0"/>
              </a:rPr>
              <a:t>– обнаруживает себя в деятельности ребенка достаточно ярко и отчетливо (как бы «сама по себе»), в том числе и при неблагоприятных условиях. </a:t>
            </a: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скрытой одаренности </a:t>
            </a:r>
            <a:r>
              <a:rPr lang="ru-RU" sz="1800" dirty="0" smtClean="0">
                <a:latin typeface="Times New Roman" pitchFamily="18" charset="0"/>
                <a:cs typeface="Times New Roman" pitchFamily="18" charset="0"/>
              </a:rPr>
              <a:t>– проявляется в </a:t>
            </a:r>
            <a:r>
              <a:rPr lang="ru-RU" sz="1800" dirty="0" err="1" smtClean="0">
                <a:latin typeface="Times New Roman" pitchFamily="18" charset="0"/>
                <a:cs typeface="Times New Roman" pitchFamily="18" charset="0"/>
              </a:rPr>
              <a:t>атипичной</a:t>
            </a:r>
            <a:r>
              <a:rPr lang="ru-RU" sz="1800" dirty="0" smtClean="0">
                <a:latin typeface="Times New Roman" pitchFamily="18" charset="0"/>
                <a:cs typeface="Times New Roman" pitchFamily="18" charset="0"/>
              </a:rPr>
              <a:t>, замаскированной форме, она не замечается окружающими, в результате возрастает опасность ошибочных заключений об отсутствии одаренности такого ребенка – его могут отнести к числу «неперспективных» и лишить необходимой помощи и поддержки.</a:t>
            </a:r>
          </a:p>
          <a:p>
            <a:pPr marL="0" indent="461963">
              <a:buNone/>
            </a:pPr>
            <a:endParaRPr lang="ru-RU" sz="1800" dirty="0" smtClean="0">
              <a:latin typeface="Times New Roman" pitchFamily="18" charset="0"/>
              <a:cs typeface="Times New Roman" pitchFamily="18" charset="0"/>
            </a:endParaRPr>
          </a:p>
          <a:p>
            <a:pPr marL="0" indent="461963">
              <a:buNone/>
            </a:pPr>
            <a:r>
              <a:rPr lang="ru-RU" sz="1800" dirty="0" smtClean="0">
                <a:latin typeface="Times New Roman" pitchFamily="18" charset="0"/>
                <a:cs typeface="Times New Roman" pitchFamily="18" charset="0"/>
              </a:rPr>
              <a:t>Скрытые формы одаренности – это сложные по своей природе психические явления.</a:t>
            </a:r>
          </a:p>
          <a:p>
            <a:pPr marL="0" indent="461963">
              <a:buNone/>
            </a:pPr>
            <a:r>
              <a:rPr lang="ru-RU" sz="1800" dirty="0" smtClean="0">
                <a:latin typeface="Times New Roman" pitchFamily="18" charset="0"/>
                <a:cs typeface="Times New Roman" pitchFamily="18" charset="0"/>
              </a:rPr>
              <a:t>Выявление детей со скрытой одаренностью не может сводиться к одномоментному психодиагностическому обследованию больших групп дошкольников и школьников. </a:t>
            </a:r>
          </a:p>
          <a:p>
            <a:pPr marL="0" indent="461963">
              <a:buNone/>
            </a:pPr>
            <a:r>
              <a:rPr lang="ru-RU" sz="1800" dirty="0" smtClean="0">
                <a:latin typeface="Times New Roman" pitchFamily="18" charset="0"/>
                <a:cs typeface="Times New Roman" pitchFamily="18" charset="0"/>
              </a:rPr>
              <a:t>Идентификация детей с таким типом одаренности – это длительный процесс, основанный на использовании многоуровневого комплекса методов анализа поведения ребенка, включении его в различные виды реальной деятельности, организации его общения с одаренными взрослыми, обогащении его индивидуальной жизненной среды, вовлечении его в инновационные формы обучения и т.д.</a:t>
            </a: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000"/>
                                        <p:tgtEl>
                                          <p:spTgt spid="3">
                                            <p:txEl>
                                              <p:pRg st="1" end="1"/>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1000"/>
                                        <p:tgtEl>
                                          <p:spTgt spid="3">
                                            <p:txEl>
                                              <p:pRg st="2" end="2"/>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1000"/>
                                        <p:tgtEl>
                                          <p:spTgt spid="3">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1000"/>
                                        <p:tgtEl>
                                          <p:spTgt spid="3">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Autofit/>
          </a:bodyPr>
          <a:lstStyle/>
          <a:p>
            <a:r>
              <a:rPr lang="ru-RU" sz="2000" b="1" dirty="0" smtClean="0">
                <a:latin typeface="Times New Roman" pitchFamily="18" charset="0"/>
                <a:cs typeface="Times New Roman" pitchFamily="18" charset="0"/>
              </a:rPr>
              <a:t>Широта проявлений в различных видах деятельности</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785794"/>
            <a:ext cx="8229600" cy="3929089"/>
          </a:xfrm>
        </p:spPr>
        <p:txBody>
          <a:bodyPr>
            <a:noAutofit/>
          </a:bodyPr>
          <a:lstStyle/>
          <a:p>
            <a:pPr marL="0" indent="461963">
              <a:buNone/>
            </a:pPr>
            <a:r>
              <a:rPr lang="ru-RU" sz="1800" dirty="0" smtClean="0">
                <a:latin typeface="Times New Roman" pitchFamily="18" charset="0"/>
                <a:cs typeface="Times New Roman" pitchFamily="18" charset="0"/>
              </a:rPr>
              <a:t>По критерию «широта проявлений в различных видах деятельности» можно выделить:</a:t>
            </a:r>
          </a:p>
          <a:p>
            <a:pPr marL="0" indent="461963">
              <a:buNone/>
            </a:pPr>
            <a:endParaRPr lang="ru-RU" sz="1800" dirty="0" smtClean="0">
              <a:latin typeface="Times New Roman" pitchFamily="18" charset="0"/>
              <a:cs typeface="Times New Roman" pitchFamily="18" charset="0"/>
            </a:endParaRP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общую одаренность </a:t>
            </a:r>
            <a:r>
              <a:rPr lang="ru-RU" sz="1800" dirty="0" smtClean="0">
                <a:latin typeface="Times New Roman" pitchFamily="18" charset="0"/>
                <a:cs typeface="Times New Roman" pitchFamily="18" charset="0"/>
              </a:rPr>
              <a:t>– проявляется по отношению к различным видам деятельности и выступает как основа их продуктивности;</a:t>
            </a:r>
          </a:p>
          <a:p>
            <a:pPr marL="0" indent="461963">
              <a:buNone/>
            </a:pPr>
            <a:r>
              <a:rPr lang="ru-RU" sz="1800" dirty="0" smtClean="0">
                <a:latin typeface="Times New Roman" pitchFamily="18" charset="0"/>
                <a:cs typeface="Times New Roman" pitchFamily="18" charset="0"/>
              </a:rPr>
              <a:t>Важнейшие аспекты общей одаренности – умственная активность и ее </a:t>
            </a:r>
            <a:r>
              <a:rPr lang="ru-RU" sz="1800" dirty="0" err="1" smtClean="0">
                <a:latin typeface="Times New Roman" pitchFamily="18" charset="0"/>
                <a:cs typeface="Times New Roman" pitchFamily="18" charset="0"/>
              </a:rPr>
              <a:t>саморегуляция</a:t>
            </a:r>
            <a:r>
              <a:rPr lang="ru-RU" sz="1800" dirty="0" smtClean="0">
                <a:latin typeface="Times New Roman" pitchFamily="18" charset="0"/>
                <a:cs typeface="Times New Roman" pitchFamily="18" charset="0"/>
              </a:rPr>
              <a:t>. Общая одаренность определяет соответственно уровень понимания происходящего, глубину мотивационной и эмоциональной вовлеченности в деятельность, степень ее целенаправленности.</a:t>
            </a:r>
          </a:p>
          <a:p>
            <a:pPr marL="0" indent="461963">
              <a:buNone/>
            </a:pPr>
            <a:endParaRPr lang="ru-RU" sz="1800" dirty="0" smtClean="0">
              <a:latin typeface="Times New Roman" pitchFamily="18" charset="0"/>
              <a:cs typeface="Times New Roman" pitchFamily="18" charset="0"/>
            </a:endParaRP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специальную одаренность </a:t>
            </a:r>
            <a:r>
              <a:rPr lang="ru-RU" sz="1800" dirty="0" smtClean="0">
                <a:latin typeface="Times New Roman" pitchFamily="18" charset="0"/>
                <a:cs typeface="Times New Roman" pitchFamily="18" charset="0"/>
              </a:rPr>
              <a:t>– обнаруживает себя в конкретных видах деятельности и обычно определяется в отношении отдельных областей (поэзия, математика, спорт, общение и т.д.).</a:t>
            </a:r>
            <a:endParaRPr lang="ru-RU" sz="1800" dirty="0">
              <a:latin typeface="Times New Roman" pitchFamily="18" charset="0"/>
              <a:cs typeface="Times New Roman" pitchFamily="18" charset="0"/>
            </a:endParaRP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1000"/>
                                        <p:tgtEl>
                                          <p:spTgt spid="3">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1000"/>
                                        <p:tgtEl>
                                          <p:spTgt spid="3">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up)">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439718"/>
          </a:xfrm>
        </p:spPr>
        <p:txBody>
          <a:bodyPr>
            <a:normAutofit/>
          </a:bodyPr>
          <a:lstStyle/>
          <a:p>
            <a:r>
              <a:rPr lang="ru-RU" sz="2000" b="1" dirty="0" smtClean="0">
                <a:latin typeface="Times New Roman" pitchFamily="18" charset="0"/>
                <a:cs typeface="Times New Roman" pitchFamily="18" charset="0"/>
              </a:rPr>
              <a:t>Особенности возрастного развития</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500034" y="571480"/>
            <a:ext cx="8229600" cy="3643338"/>
          </a:xfrm>
        </p:spPr>
        <p:txBody>
          <a:bodyPr>
            <a:normAutofit lnSpcReduction="10000"/>
          </a:bodyPr>
          <a:lstStyle/>
          <a:p>
            <a:pPr marL="0" indent="461963">
              <a:buNone/>
            </a:pPr>
            <a:r>
              <a:rPr lang="ru-RU" sz="1800" dirty="0" smtClean="0">
                <a:latin typeface="Times New Roman" pitchFamily="18" charset="0"/>
                <a:cs typeface="Times New Roman" pitchFamily="18" charset="0"/>
              </a:rPr>
              <a:t>По критерию «особенности возрастного развития» можно дифференцировать:</a:t>
            </a: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раннюю одаренность</a:t>
            </a:r>
            <a:r>
              <a:rPr lang="ru-RU" sz="1800" dirty="0" smtClean="0">
                <a:latin typeface="Times New Roman" pitchFamily="18" charset="0"/>
                <a:cs typeface="Times New Roman" pitchFamily="18" charset="0"/>
              </a:rPr>
              <a:t>;</a:t>
            </a: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позднюю одаренность</a:t>
            </a:r>
            <a:r>
              <a:rPr lang="ru-RU" sz="1800" dirty="0" smtClean="0">
                <a:latin typeface="Times New Roman" pitchFamily="18" charset="0"/>
                <a:cs typeface="Times New Roman" pitchFamily="18" charset="0"/>
              </a:rPr>
              <a:t>.</a:t>
            </a:r>
          </a:p>
          <a:p>
            <a:pPr marL="0" indent="461963">
              <a:buNone/>
            </a:pPr>
            <a:r>
              <a:rPr lang="ru-RU" sz="1800" dirty="0" smtClean="0">
                <a:latin typeface="Times New Roman" pitchFamily="18" charset="0"/>
                <a:cs typeface="Times New Roman" pitchFamily="18" charset="0"/>
              </a:rPr>
              <a:t>Решающими показателями здесь выступают темп психического развития ребенка, а также те возрастные этапы, на которых одаренность проявляется в явном виде.</a:t>
            </a:r>
          </a:p>
          <a:p>
            <a:pPr marL="0" indent="461963">
              <a:buNone/>
            </a:pPr>
            <a:r>
              <a:rPr lang="ru-RU" sz="1800" dirty="0" smtClean="0">
                <a:latin typeface="Times New Roman" pitchFamily="18" charset="0"/>
                <a:cs typeface="Times New Roman" pitchFamily="18" charset="0"/>
              </a:rPr>
              <a:t>Примером ранней одаренности являются дети, которые получили название «вундеркинды». </a:t>
            </a:r>
          </a:p>
          <a:p>
            <a:pPr marL="0" indent="461963">
              <a:buNone/>
            </a:pPr>
            <a:r>
              <a:rPr lang="ru-RU" sz="1800" b="1" dirty="0" smtClean="0">
                <a:latin typeface="Times New Roman" pitchFamily="18" charset="0"/>
                <a:cs typeface="Times New Roman" pitchFamily="18" charset="0"/>
              </a:rPr>
              <a:t>Вундеркинд (буквально «чудесный ребенок»)</a:t>
            </a:r>
            <a:r>
              <a:rPr lang="ru-RU" sz="1800" dirty="0" smtClean="0">
                <a:latin typeface="Times New Roman" pitchFamily="18" charset="0"/>
                <a:cs typeface="Times New Roman" pitchFamily="18" charset="0"/>
              </a:rPr>
              <a:t> – это ребенок, как правило, дошкольного или младшего школьного возраста с чрезвычайными, блестящими успехами в каком-либо определенном виде деятельности – математике, поэзии, музыке, рисовании, танце, пении и т.д.</a:t>
            </a:r>
          </a:p>
        </p:txBody>
      </p:sp>
      <p:pic>
        <p:nvPicPr>
          <p:cNvPr id="6147" name="Picture 3"/>
          <p:cNvPicPr>
            <a:picLocks noChangeAspect="1" noChangeArrowheads="1"/>
          </p:cNvPicPr>
          <p:nvPr/>
        </p:nvPicPr>
        <p:blipFill>
          <a:blip r:embed="rId2"/>
          <a:srcRect/>
          <a:stretch>
            <a:fillRect/>
          </a:stretch>
        </p:blipFill>
        <p:spPr bwMode="auto">
          <a:xfrm>
            <a:off x="6018587" y="4214818"/>
            <a:ext cx="3125413" cy="250033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3500430" y="4213861"/>
            <a:ext cx="2500330" cy="2517109"/>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a:srcRect/>
          <a:stretch>
            <a:fillRect/>
          </a:stretch>
        </p:blipFill>
        <p:spPr bwMode="auto">
          <a:xfrm>
            <a:off x="-1" y="4214818"/>
            <a:ext cx="3750459" cy="2500306"/>
          </a:xfrm>
          <a:prstGeom prst="rect">
            <a:avLst/>
          </a:prstGeom>
          <a:noFill/>
          <a:ln w="9525">
            <a:noFill/>
            <a:miter lim="800000"/>
            <a:headEnd/>
            <a:tailEnd/>
          </a:ln>
          <a:effectLst/>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par>
                          <p:cTn id="13" fill="hold">
                            <p:stCondLst>
                              <p:cond delay="1000"/>
                            </p:stCondLst>
                            <p:childTnLst>
                              <p:par>
                                <p:cTn id="14" presetID="52" presetClass="entr" presetSubtype="0" fill="hold" nodeType="afterEffect">
                                  <p:stCondLst>
                                    <p:cond delay="0"/>
                                  </p:stCondLst>
                                  <p:childTnLst>
                                    <p:set>
                                      <p:cBhvr>
                                        <p:cTn id="15" dur="1" fill="hold">
                                          <p:stCondLst>
                                            <p:cond delay="0"/>
                                          </p:stCondLst>
                                        </p:cTn>
                                        <p:tgtEl>
                                          <p:spTgt spid="6149"/>
                                        </p:tgtEl>
                                        <p:attrNameLst>
                                          <p:attrName>style.visibility</p:attrName>
                                        </p:attrNameLst>
                                      </p:cBhvr>
                                      <p:to>
                                        <p:strVal val="visible"/>
                                      </p:to>
                                    </p:set>
                                    <p:animScale>
                                      <p:cBhvr>
                                        <p:cTn id="16" dur="1000" decel="50000" fill="hold">
                                          <p:stCondLst>
                                            <p:cond delay="0"/>
                                          </p:stCondLst>
                                        </p:cTn>
                                        <p:tgtEl>
                                          <p:spTgt spid="61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149"/>
                                        </p:tgtEl>
                                        <p:attrNameLst>
                                          <p:attrName>ppt_x</p:attrName>
                                          <p:attrName>ppt_y</p:attrName>
                                        </p:attrNameLst>
                                      </p:cBhvr>
                                    </p:animMotion>
                                    <p:animEffect transition="in" filter="fade">
                                      <p:cBhvr>
                                        <p:cTn id="18" dur="1000"/>
                                        <p:tgtEl>
                                          <p:spTgt spid="6149"/>
                                        </p:tgtEl>
                                      </p:cBhvr>
                                    </p:animEffect>
                                  </p:childTnLst>
                                </p:cTn>
                              </p:par>
                              <p:par>
                                <p:cTn id="19" presetID="2" presetClass="entr" presetSubtype="2" fill="hold" nodeType="withEffect">
                                  <p:stCondLst>
                                    <p:cond delay="0"/>
                                  </p:stCondLst>
                                  <p:childTnLst>
                                    <p:set>
                                      <p:cBhvr>
                                        <p:cTn id="20" dur="1" fill="hold">
                                          <p:stCondLst>
                                            <p:cond delay="0"/>
                                          </p:stCondLst>
                                        </p:cTn>
                                        <p:tgtEl>
                                          <p:spTgt spid="6147"/>
                                        </p:tgtEl>
                                        <p:attrNameLst>
                                          <p:attrName>style.visibility</p:attrName>
                                        </p:attrNameLst>
                                      </p:cBhvr>
                                      <p:to>
                                        <p:strVal val="visible"/>
                                      </p:to>
                                    </p:set>
                                    <p:anim calcmode="lin" valueType="num">
                                      <p:cBhvr additive="base">
                                        <p:cTn id="21" dur="1000" fill="hold"/>
                                        <p:tgtEl>
                                          <p:spTgt spid="6147"/>
                                        </p:tgtEl>
                                        <p:attrNameLst>
                                          <p:attrName>ppt_x</p:attrName>
                                        </p:attrNameLst>
                                      </p:cBhvr>
                                      <p:tavLst>
                                        <p:tav tm="0">
                                          <p:val>
                                            <p:strVal val="1+#ppt_w/2"/>
                                          </p:val>
                                        </p:tav>
                                        <p:tav tm="100000">
                                          <p:val>
                                            <p:strVal val="#ppt_x"/>
                                          </p:val>
                                        </p:tav>
                                      </p:tavLst>
                                    </p:anim>
                                    <p:anim calcmode="lin" valueType="num">
                                      <p:cBhvr additive="base">
                                        <p:cTn id="22" dur="1000" fill="hold"/>
                                        <p:tgtEl>
                                          <p:spTgt spid="6147"/>
                                        </p:tgtEl>
                                        <p:attrNameLst>
                                          <p:attrName>ppt_y</p:attrName>
                                        </p:attrNameLst>
                                      </p:cBhvr>
                                      <p:tavLst>
                                        <p:tav tm="0">
                                          <p:val>
                                            <p:strVal val="#ppt_y"/>
                                          </p:val>
                                        </p:tav>
                                        <p:tav tm="100000">
                                          <p:val>
                                            <p:strVal val="#ppt_y"/>
                                          </p:val>
                                        </p:tav>
                                      </p:tavLst>
                                    </p:anim>
                                  </p:childTnLst>
                                </p:cTn>
                              </p:par>
                              <p:par>
                                <p:cTn id="23" presetID="22" presetClass="entr" presetSubtype="1"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up)">
                                      <p:cBhvr>
                                        <p:cTn id="25" dur="1000"/>
                                        <p:tgtEl>
                                          <p:spTgt spid="3">
                                            <p:txEl>
                                              <p:pRg st="0" end="0"/>
                                            </p:txEl>
                                          </p:spTgt>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up)">
                                      <p:cBhvr>
                                        <p:cTn id="29" dur="2000"/>
                                        <p:tgtEl>
                                          <p:spTgt spid="3">
                                            <p:txEl>
                                              <p:pRg st="1" end="1"/>
                                            </p:txEl>
                                          </p:spTgt>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up)">
                                      <p:cBhvr>
                                        <p:cTn id="33" dur="2000"/>
                                        <p:tgtEl>
                                          <p:spTgt spid="3">
                                            <p:txEl>
                                              <p:pRg st="2" end="2"/>
                                            </p:txEl>
                                          </p:spTgt>
                                        </p:tgtEl>
                                      </p:cBhvr>
                                    </p:animEffect>
                                  </p:childTnLst>
                                </p:cTn>
                              </p:par>
                            </p:childTnLst>
                          </p:cTn>
                        </p:par>
                        <p:par>
                          <p:cTn id="34" fill="hold">
                            <p:stCondLst>
                              <p:cond delay="6000"/>
                            </p:stCondLst>
                            <p:childTnLst>
                              <p:par>
                                <p:cTn id="35" presetID="22" presetClass="entr" presetSubtype="1"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up)">
                                      <p:cBhvr>
                                        <p:cTn id="37" dur="2000"/>
                                        <p:tgtEl>
                                          <p:spTgt spid="3">
                                            <p:txEl>
                                              <p:pRg st="3" end="3"/>
                                            </p:txEl>
                                          </p:spTgt>
                                        </p:tgtEl>
                                      </p:cBhvr>
                                    </p:animEffect>
                                  </p:childTnLst>
                                </p:cTn>
                              </p:par>
                            </p:childTnLst>
                          </p:cTn>
                        </p:par>
                        <p:par>
                          <p:cTn id="38" fill="hold">
                            <p:stCondLst>
                              <p:cond delay="8000"/>
                            </p:stCondLst>
                            <p:childTnLst>
                              <p:par>
                                <p:cTn id="39" presetID="22" presetClass="entr" presetSubtype="1"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up)">
                                      <p:cBhvr>
                                        <p:cTn id="41" dur="2000"/>
                                        <p:tgtEl>
                                          <p:spTgt spid="3">
                                            <p:txEl>
                                              <p:pRg st="4" end="4"/>
                                            </p:txEl>
                                          </p:spTgt>
                                        </p:tgtEl>
                                      </p:cBhvr>
                                    </p:animEffect>
                                  </p:childTnLst>
                                </p:cTn>
                              </p:par>
                            </p:childTnLst>
                          </p:cTn>
                        </p:par>
                        <p:par>
                          <p:cTn id="42" fill="hold">
                            <p:stCondLst>
                              <p:cond delay="10000"/>
                            </p:stCondLst>
                            <p:childTnLst>
                              <p:par>
                                <p:cTn id="43" presetID="22" presetClass="entr" presetSubtype="1" fill="hold" grpId="0" nodeType="after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up)">
                                      <p:cBhvr>
                                        <p:cTn id="4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285720" y="0"/>
            <a:ext cx="8572560" cy="6715148"/>
          </a:xfrm>
        </p:spPr>
        <p:txBody>
          <a:bodyPr>
            <a:noAutofit/>
          </a:bodyPr>
          <a:lstStyle/>
          <a:p>
            <a:pPr indent="447675" algn="l"/>
            <a:r>
              <a:rPr lang="ru-RU" sz="1800" dirty="0" smtClean="0">
                <a:latin typeface="Times New Roman" pitchFamily="18" charset="0"/>
                <a:cs typeface="Times New Roman" pitchFamily="18" charset="0"/>
              </a:rPr>
              <a:t>Одаренность следует дифференцировать (естественно, в реальной жизни нет такой четкой грани) на одаренность:</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с гармоничным типом развития;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с дисгармоничным типом развития.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Одаренность с гармоничным типом развития</a:t>
            </a:r>
            <a:r>
              <a:rPr lang="ru-RU" sz="1800" dirty="0" smtClean="0">
                <a:latin typeface="Times New Roman" pitchFamily="18" charset="0"/>
                <a:cs typeface="Times New Roman" pitchFamily="18" charset="0"/>
              </a:rPr>
              <a:t> можно назвать «счастливым» вариантом жизни ребенка. Такие дети отличаются соответствующей своему возрасту физической зрелостью. Их высокие, объективно значимые достижения в определенной предметной области органично сочетаются с высоким уровнем интеллектуального и личностного развития. Как правило, именно эти одаренные дети, став взрослыми, добиваются экстраординарных успехов в выбранной ими профессиональной деятельности.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Развитие личности этих детей редко вызывает значительную тревогу у педагогов и их родителей. Иногда у них выражены амбиции и критичность по отношению к учителям и сверстникам.</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Одаренные дети с дисгармоничным типом развития</a:t>
            </a: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Различия заключаются не только в очень высоком уровне отдельных способностей и достижений (нередко именно эти дети имеют показатели IQ от 130 до 180). В основе этого варианта одаренности, возможно, лежит другой генетический ресурс, а также другие механизмы возрастного развития, характеризующегося чаще всего ускоренным, но иногда и замедленным темпом.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У многих одаренный детей заметны проблемы, связанные с их физическим развитием. Иногда жизнь такого ребенка в коллективе складывается самым драматическим образом (ребенка бьют, придумывают для него обидные прозвища, устраивают унизительные розыгрыши).</a:t>
            </a:r>
            <a:endParaRPr lang="ru-RU" sz="1800" dirty="0">
              <a:latin typeface="Times New Roman" pitchFamily="18" charset="0"/>
              <a:cs typeface="Times New Roman" pitchFamily="18" charset="0"/>
            </a:endParaRP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Autofit/>
          </a:bodyPr>
          <a:lstStyle/>
          <a:p>
            <a:r>
              <a:rPr lang="ru-RU" sz="2000" dirty="0" smtClean="0">
                <a:latin typeface="Times New Roman" pitchFamily="18" charset="0"/>
                <a:cs typeface="Times New Roman" pitchFamily="18" charset="0"/>
              </a:rPr>
              <a:t>Необходимо обратить внимание на тот факт, что выборка одаренных детей неоднородна и особенности, присущие одной группе, нельзя распространять на всех одаренных детей.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Важно подчеркнуть, что возникающие у них проблемы не являются следствием самой одаренности, ее имманентной характеристикой.</a:t>
            </a:r>
            <a:endParaRPr lang="ru-RU" sz="2000"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a:srcRect/>
          <a:stretch>
            <a:fillRect/>
          </a:stretch>
        </p:blipFill>
        <p:spPr bwMode="auto">
          <a:xfrm>
            <a:off x="2214546" y="2232406"/>
            <a:ext cx="5286412" cy="3964810"/>
          </a:xfrm>
          <a:prstGeom prst="rect">
            <a:avLst/>
          </a:prstGeom>
          <a:noFill/>
          <a:ln w="9525">
            <a:noFill/>
            <a:miter lim="800000"/>
            <a:headEnd/>
            <a:tailEnd/>
          </a:ln>
          <a:effectLst/>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 calcmode="lin" valueType="num">
                                      <p:cBhvr>
                                        <p:cTn id="10" dur="500" fill="hold"/>
                                        <p:tgtEl>
                                          <p:spTgt spid="7170"/>
                                        </p:tgtEl>
                                        <p:attrNameLst>
                                          <p:attrName>ppt_w</p:attrName>
                                        </p:attrNameLst>
                                      </p:cBhvr>
                                      <p:tavLst>
                                        <p:tav tm="0">
                                          <p:val>
                                            <p:fltVal val="0"/>
                                          </p:val>
                                        </p:tav>
                                        <p:tav tm="100000">
                                          <p:val>
                                            <p:strVal val="#ppt_w"/>
                                          </p:val>
                                        </p:tav>
                                      </p:tavLst>
                                    </p:anim>
                                    <p:anim calcmode="lin" valueType="num">
                                      <p:cBhvr>
                                        <p:cTn id="11" dur="500" fill="hold"/>
                                        <p:tgtEl>
                                          <p:spTgt spid="7170"/>
                                        </p:tgtEl>
                                        <p:attrNameLst>
                                          <p:attrName>ppt_h</p:attrName>
                                        </p:attrNameLst>
                                      </p:cBhvr>
                                      <p:tavLst>
                                        <p:tav tm="0">
                                          <p:val>
                                            <p:fltVal val="0"/>
                                          </p:val>
                                        </p:tav>
                                        <p:tav tm="100000">
                                          <p:val>
                                            <p:strVal val="#ppt_h"/>
                                          </p:val>
                                        </p:tav>
                                      </p:tavLst>
                                    </p:anim>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2725734"/>
          </a:xfrm>
        </p:spPr>
        <p:txBody>
          <a:bodyPr>
            <a:noAutofit/>
          </a:bodyPr>
          <a:lstStyle/>
          <a:p>
            <a:r>
              <a:rPr lang="ru-RU" sz="2000" b="1" dirty="0" smtClean="0">
                <a:latin typeface="Times New Roman" pitchFamily="18" charset="0"/>
                <a:cs typeface="Times New Roman" pitchFamily="18" charset="0"/>
              </a:rPr>
              <a:t>Одаренность </a:t>
            </a:r>
            <a:r>
              <a:rPr lang="ru-RU" sz="2000" dirty="0" smtClean="0">
                <a:latin typeface="Times New Roman" pitchFamily="18" charset="0"/>
                <a:cs typeface="Times New Roman" pitchFamily="18" charset="0"/>
              </a:rPr>
              <a:t>– это системное, развивающееся в течение жизни качество психики, которое определяет возможность достижения человеком более высоких, незаурядных результатов в одном или нескольких видах деятельности по сравнению с другими людьми.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Одаренный ребенок</a:t>
            </a:r>
            <a:r>
              <a:rPr lang="ru-RU" sz="2000" dirty="0" smtClean="0">
                <a:latin typeface="Times New Roman" pitchFamily="18" charset="0"/>
                <a:cs typeface="Times New Roman" pitchFamily="18" charset="0"/>
              </a:rPr>
              <a:t> – это ребенок, который выделяется яркими, очевидными, иногда выдающимися достижениями (или имеет внутренние предпосылки для таких достижений) в том или ином виде деятельности.</a:t>
            </a:r>
            <a:endParaRPr lang="ru-RU" sz="2000" dirty="0">
              <a:latin typeface="Times New Roman" pitchFamily="18" charset="0"/>
              <a:cs typeface="Times New Roman" pitchFamily="18" charset="0"/>
            </a:endParaRPr>
          </a:p>
        </p:txBody>
      </p:sp>
      <p:pic>
        <p:nvPicPr>
          <p:cNvPr id="1027" name="Picture 3"/>
          <p:cNvPicPr>
            <a:picLocks noGrp="1" noChangeAspect="1" noChangeArrowheads="1"/>
          </p:cNvPicPr>
          <p:nvPr>
            <p:ph idx="1"/>
          </p:nvPr>
        </p:nvPicPr>
        <p:blipFill>
          <a:blip r:embed="rId3"/>
          <a:srcRect/>
          <a:stretch>
            <a:fillRect/>
          </a:stretch>
        </p:blipFill>
        <p:spPr bwMode="auto">
          <a:xfrm>
            <a:off x="1643042" y="3012218"/>
            <a:ext cx="5786478" cy="3845782"/>
          </a:xfrm>
          <a:prstGeom prst="rect">
            <a:avLst/>
          </a:prstGeom>
          <a:noFill/>
          <a:ln w="9525">
            <a:noFill/>
            <a:miter lim="800000"/>
            <a:headEnd/>
            <a:tailEnd/>
          </a:ln>
          <a:effectLst/>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428604"/>
          </a:xfrm>
        </p:spPr>
        <p:txBody>
          <a:bodyPr>
            <a:normAutofit/>
          </a:bodyPr>
          <a:lstStyle/>
          <a:p>
            <a:r>
              <a:rPr lang="ru-RU" sz="2000" b="1" dirty="0" smtClean="0">
                <a:latin typeface="Times New Roman" pitchFamily="18" charset="0"/>
                <a:cs typeface="Times New Roman" pitchFamily="18" charset="0"/>
              </a:rPr>
              <a:t>Детский возраст – период становления способностей и личности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571472" y="571480"/>
            <a:ext cx="8229600" cy="2928958"/>
          </a:xfrm>
        </p:spPr>
        <p:txBody>
          <a:bodyPr>
            <a:normAutofit lnSpcReduction="10000"/>
          </a:bodyPr>
          <a:lstStyle/>
          <a:p>
            <a:pPr marL="0" indent="447675" algn="just">
              <a:buNone/>
            </a:pPr>
            <a:r>
              <a:rPr lang="ru-RU" sz="2000" dirty="0" smtClean="0">
                <a:latin typeface="Times New Roman" pitchFamily="18" charset="0"/>
                <a:cs typeface="Times New Roman" pitchFamily="18" charset="0"/>
              </a:rPr>
              <a:t>Существуют </a:t>
            </a:r>
            <a:r>
              <a:rPr lang="ru-RU" sz="2000" b="1" dirty="0" smtClean="0">
                <a:latin typeface="Times New Roman" pitchFamily="18" charset="0"/>
                <a:cs typeface="Times New Roman" pitchFamily="18" charset="0"/>
              </a:rPr>
              <a:t>две крайние точки зрения</a:t>
            </a:r>
            <a:r>
              <a:rPr lang="ru-RU" sz="2000" dirty="0" smtClean="0">
                <a:latin typeface="Times New Roman" pitchFamily="18" charset="0"/>
                <a:cs typeface="Times New Roman" pitchFamily="18" charset="0"/>
              </a:rPr>
              <a:t>: </a:t>
            </a:r>
          </a:p>
          <a:p>
            <a:pPr marL="0" indent="447675" algn="just"/>
            <a:r>
              <a:rPr lang="ru-RU" sz="2000" dirty="0" smtClean="0">
                <a:latin typeface="Times New Roman" pitchFamily="18" charset="0"/>
                <a:cs typeface="Times New Roman" pitchFamily="18" charset="0"/>
              </a:rPr>
              <a:t>«все дети являются одаренными» </a:t>
            </a:r>
          </a:p>
          <a:p>
            <a:pPr marL="0" indent="447675" algn="just"/>
            <a:r>
              <a:rPr lang="ru-RU" sz="2000" dirty="0" smtClean="0">
                <a:latin typeface="Times New Roman" pitchFamily="18" charset="0"/>
                <a:cs typeface="Times New Roman" pitchFamily="18" charset="0"/>
              </a:rPr>
              <a:t>«одаренные дети встречаются крайне редко». </a:t>
            </a:r>
          </a:p>
          <a:p>
            <a:pPr marL="0" indent="447675" algn="just">
              <a:buNone/>
            </a:pPr>
            <a:r>
              <a:rPr lang="ru-RU" sz="1800" dirty="0" smtClean="0">
                <a:latin typeface="Times New Roman" pitchFamily="18" charset="0"/>
                <a:cs typeface="Times New Roman" pitchFamily="18" charset="0"/>
              </a:rPr>
              <a:t>Сторонники одной из них полагают, что до уровня одаренного можно развить практически любого здорового ребенка при условии создания благоприятных условий. Для других одаренность – уникальное явление, в этом случае основное внимание уделяется поиску одаренных детей.</a:t>
            </a:r>
          </a:p>
          <a:p>
            <a:pPr marL="0" indent="447675" algn="just">
              <a:buNone/>
            </a:pPr>
            <a:r>
              <a:rPr lang="ru-RU" sz="1800" dirty="0" smtClean="0">
                <a:latin typeface="Times New Roman" pitchFamily="18" charset="0"/>
                <a:cs typeface="Times New Roman" pitchFamily="18" charset="0"/>
              </a:rPr>
              <a:t>Тот или иной ребенок может проявить особую успешность в достаточно широком спектре деятельностей, поскольку его психические возможности чрезвычайно пластичны на разных этапах возрастного развития.</a:t>
            </a:r>
            <a:endParaRPr lang="ru-RU" sz="1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2000232" y="3429000"/>
            <a:ext cx="5139485" cy="3429000"/>
          </a:xfrm>
          <a:prstGeom prst="rect">
            <a:avLst/>
          </a:prstGeom>
          <a:noFill/>
          <a:ln w="9525">
            <a:noFill/>
            <a:miter lim="800000"/>
            <a:headEnd/>
            <a:tailEnd/>
          </a:ln>
          <a:effectLst/>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strips(downLeft)">
                                      <p:cBhvr>
                                        <p:cTn id="10" dur="1000"/>
                                        <p:tgtEl>
                                          <p:spTgt spid="2050"/>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1000"/>
                                        <p:tgtEl>
                                          <p:spTgt spid="3">
                                            <p:txEl>
                                              <p:pRg st="0" end="0"/>
                                            </p:txEl>
                                          </p:spTgt>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1000"/>
                                        <p:tgtEl>
                                          <p:spTgt spid="3">
                                            <p:txEl>
                                              <p:pRg st="1" end="1"/>
                                            </p:tx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1000"/>
                                        <p:tgtEl>
                                          <p:spTgt spid="3">
                                            <p:txEl>
                                              <p:pRg st="2" end="2"/>
                                            </p:txEl>
                                          </p:spTgt>
                                        </p:tgtEl>
                                      </p:cBhvr>
                                    </p:animEffect>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1000"/>
                                        <p:tgtEl>
                                          <p:spTgt spid="3">
                                            <p:txEl>
                                              <p:pRg st="3" end="3"/>
                                            </p:txEl>
                                          </p:spTgt>
                                        </p:tgtEl>
                                      </p:cBhvr>
                                    </p:animEffect>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up)">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7238"/>
          </a:xfrm>
        </p:spPr>
        <p:txBody>
          <a:bodyPr>
            <a:noAutofit/>
          </a:bodyPr>
          <a:lstStyle/>
          <a:p>
            <a:pPr indent="447675" algn="l"/>
            <a:r>
              <a:rPr lang="ru-RU" sz="1800" dirty="0" smtClean="0">
                <a:latin typeface="Times New Roman" pitchFamily="18" charset="0"/>
                <a:cs typeface="Times New Roman" pitchFamily="18" charset="0"/>
              </a:rPr>
              <a:t>Одаренность часто проявляется в успешности деятельности, имеющей стихийный, самодеятельный характер.</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Например, увлеченный техническим конструированием ребенок может дома с энтузиазмом строить свои модели, но при этом не проявлять аналогичной активности ни в школьной, ни в специально организованной внешкольной деятельности (кружке, секции, студии).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Кроме того, одаренные дети далеко не всегда стремятся демонстрировать свои достижения перед окружающими. Так, ребенок, сочиняющий стихи или рассказы, может скрывать свое увлечение от педагога.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Таким образом, судить об одаренности ребенка следует не только по его школьным или внешкольным делам, но по инициированным им самим формам деятельности.</a:t>
            </a:r>
            <a:endParaRPr lang="ru-RU" sz="1800" dirty="0">
              <a:latin typeface="Times New Roman" pitchFamily="18" charset="0"/>
              <a:cs typeface="Times New Roman" pitchFamily="18" charset="0"/>
            </a:endParaRPr>
          </a:p>
        </p:txBody>
      </p:sp>
      <p:pic>
        <p:nvPicPr>
          <p:cNvPr id="3079" name="Picture 7"/>
          <p:cNvPicPr>
            <a:picLocks noChangeAspect="1" noChangeArrowheads="1"/>
          </p:cNvPicPr>
          <p:nvPr/>
        </p:nvPicPr>
        <p:blipFill>
          <a:blip r:embed="rId2"/>
          <a:srcRect/>
          <a:stretch>
            <a:fillRect/>
          </a:stretch>
        </p:blipFill>
        <p:spPr bwMode="auto">
          <a:xfrm>
            <a:off x="571472" y="3593569"/>
            <a:ext cx="2428892" cy="3264431"/>
          </a:xfrm>
          <a:prstGeom prst="rect">
            <a:avLst/>
          </a:prstGeom>
          <a:noFill/>
          <a:ln w="9525">
            <a:noFill/>
            <a:miter lim="800000"/>
            <a:headEnd/>
            <a:tailEnd/>
          </a:ln>
          <a:effectLst/>
        </p:spPr>
      </p:pic>
      <p:pic>
        <p:nvPicPr>
          <p:cNvPr id="3080" name="Picture 8"/>
          <p:cNvPicPr>
            <a:picLocks noChangeAspect="1" noChangeArrowheads="1"/>
          </p:cNvPicPr>
          <p:nvPr/>
        </p:nvPicPr>
        <p:blipFill>
          <a:blip r:embed="rId3"/>
          <a:srcRect/>
          <a:stretch>
            <a:fillRect/>
          </a:stretch>
        </p:blipFill>
        <p:spPr bwMode="auto">
          <a:xfrm>
            <a:off x="3286116" y="3602486"/>
            <a:ext cx="5357850" cy="3255514"/>
          </a:xfrm>
          <a:prstGeom prst="rect">
            <a:avLst/>
          </a:prstGeom>
          <a:noFill/>
          <a:ln w="9525">
            <a:noFill/>
            <a:miter lim="800000"/>
            <a:headEnd/>
            <a:tailEnd/>
          </a:ln>
          <a:effectLst/>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par>
                                <p:cTn id="8" presetID="29" presetClass="entr" presetSubtype="0"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 calcmode="lin" valueType="num">
                                      <p:cBhvr>
                                        <p:cTn id="10" dur="1000" fill="hold"/>
                                        <p:tgtEl>
                                          <p:spTgt spid="3079"/>
                                        </p:tgtEl>
                                        <p:attrNameLst>
                                          <p:attrName>ppt_x</p:attrName>
                                        </p:attrNameLst>
                                      </p:cBhvr>
                                      <p:tavLst>
                                        <p:tav tm="0">
                                          <p:val>
                                            <p:strVal val="#ppt_x-.2"/>
                                          </p:val>
                                        </p:tav>
                                        <p:tav tm="100000">
                                          <p:val>
                                            <p:strVal val="#ppt_x"/>
                                          </p:val>
                                        </p:tav>
                                      </p:tavLst>
                                    </p:anim>
                                    <p:anim calcmode="lin" valueType="num">
                                      <p:cBhvr>
                                        <p:cTn id="11"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12" dur="1000"/>
                                        <p:tgtEl>
                                          <p:spTgt spid="3079"/>
                                        </p:tgtEl>
                                      </p:cBhvr>
                                    </p:animEffect>
                                  </p:childTnLst>
                                </p:cTn>
                              </p:par>
                              <p:par>
                                <p:cTn id="13" presetID="55"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anim calcmode="lin" valueType="num">
                                      <p:cBhvr>
                                        <p:cTn id="15" dur="1000" fill="hold"/>
                                        <p:tgtEl>
                                          <p:spTgt spid="3080"/>
                                        </p:tgtEl>
                                        <p:attrNameLst>
                                          <p:attrName>ppt_w</p:attrName>
                                        </p:attrNameLst>
                                      </p:cBhvr>
                                      <p:tavLst>
                                        <p:tav tm="0">
                                          <p:val>
                                            <p:strVal val="#ppt_w*0.70"/>
                                          </p:val>
                                        </p:tav>
                                        <p:tav tm="100000">
                                          <p:val>
                                            <p:strVal val="#ppt_w"/>
                                          </p:val>
                                        </p:tav>
                                      </p:tavLst>
                                    </p:anim>
                                    <p:anim calcmode="lin" valueType="num">
                                      <p:cBhvr>
                                        <p:cTn id="16" dur="1000" fill="hold"/>
                                        <p:tgtEl>
                                          <p:spTgt spid="3080"/>
                                        </p:tgtEl>
                                        <p:attrNameLst>
                                          <p:attrName>ppt_h</p:attrName>
                                        </p:attrNameLst>
                                      </p:cBhvr>
                                      <p:tavLst>
                                        <p:tav tm="0">
                                          <p:val>
                                            <p:strVal val="#ppt_h"/>
                                          </p:val>
                                        </p:tav>
                                        <p:tav tm="100000">
                                          <p:val>
                                            <p:strVal val="#ppt_h"/>
                                          </p:val>
                                        </p:tav>
                                      </p:tavLst>
                                    </p:anim>
                                    <p:animEffect transition="in" filter="fade">
                                      <p:cBhvr>
                                        <p:cTn id="17"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40048"/>
          </a:xfrm>
        </p:spPr>
        <p:txBody>
          <a:bodyPr>
            <a:normAutofit/>
          </a:bodyPr>
          <a:lstStyle/>
          <a:p>
            <a:pPr indent="447675"/>
            <a:r>
              <a:rPr lang="ru-RU" sz="2000" dirty="0" smtClean="0">
                <a:latin typeface="Times New Roman" pitchFamily="18" charset="0"/>
                <a:cs typeface="Times New Roman" pitchFamily="18" charset="0"/>
              </a:rPr>
              <a:t>Своеобразие динамики формирования детской одаренности нередко проявляется в виде неравномерности (рассогласованности) психического развития.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Так, наряду с высоким уровнем развития тех или иных способностей наблюдается отставание в развитии письменной и устной речи; высокий уровень специальных способностей может сочетаться с недостаточным развитием общего интеллекта и т.д.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 итоге по одним признакам ребенок может идентифицироваться как одаренный, по другим – как отстающий в психическом развитии.</a:t>
            </a:r>
            <a:endParaRPr lang="ru-RU" sz="2000" dirty="0">
              <a:latin typeface="Times New Roman" pitchFamily="18" charset="0"/>
              <a:cs typeface="Times New Roman" pitchFamily="18" charset="0"/>
            </a:endParaRPr>
          </a:p>
        </p:txBody>
      </p:sp>
      <p:pic>
        <p:nvPicPr>
          <p:cNvPr id="4" name="Picture 6"/>
          <p:cNvPicPr>
            <a:picLocks noChangeAspect="1" noChangeArrowheads="1"/>
          </p:cNvPicPr>
          <p:nvPr/>
        </p:nvPicPr>
        <p:blipFill>
          <a:blip r:embed="rId2"/>
          <a:srcRect/>
          <a:stretch>
            <a:fillRect/>
          </a:stretch>
        </p:blipFill>
        <p:spPr bwMode="auto">
          <a:xfrm>
            <a:off x="2285984" y="3214686"/>
            <a:ext cx="4643470" cy="3482603"/>
          </a:xfrm>
          <a:prstGeom prst="rect">
            <a:avLst/>
          </a:prstGeom>
          <a:noFill/>
          <a:ln w="9525">
            <a:noFill/>
            <a:miter lim="800000"/>
            <a:headEnd/>
            <a:tailEnd/>
          </a:ln>
          <a:effectLst/>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9001156" cy="2500306"/>
          </a:xfrm>
        </p:spPr>
        <p:txBody>
          <a:bodyPr>
            <a:noAutofit/>
          </a:bodyPr>
          <a:lstStyle/>
          <a:p>
            <a:pPr defTabSz="1200150"/>
            <a:r>
              <a:rPr lang="ru-RU" sz="2000" b="1" dirty="0" smtClean="0">
                <a:latin typeface="Times New Roman" pitchFamily="18" charset="0"/>
                <a:cs typeface="Times New Roman" pitchFamily="18" charset="0"/>
              </a:rPr>
              <a:t>Признаки</a:t>
            </a:r>
            <a:r>
              <a:rPr lang="ru-RU" sz="2000" dirty="0" smtClean="0">
                <a:latin typeface="Times New Roman" pitchFamily="18" charset="0"/>
                <a:cs typeface="Times New Roman" pitchFamily="18" charset="0"/>
              </a:rPr>
              <a:t> одаренности проявляются в реальной деятельности ребенка и могут быть выявлены на уровне наблюдения за характером его действий.</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Признаки одаренности охватывают </a:t>
            </a:r>
            <a:r>
              <a:rPr lang="ru-RU" sz="2000" b="1" dirty="0" smtClean="0">
                <a:latin typeface="Times New Roman" pitchFamily="18" charset="0"/>
                <a:cs typeface="Times New Roman" pitchFamily="18" charset="0"/>
              </a:rPr>
              <a:t>два аспекта поведения </a:t>
            </a:r>
            <a:r>
              <a:rPr lang="ru-RU" sz="2000" dirty="0" smtClean="0">
                <a:latin typeface="Times New Roman" pitchFamily="18" charset="0"/>
                <a:cs typeface="Times New Roman" pitchFamily="18" charset="0"/>
              </a:rPr>
              <a:t>одаренного ребенка: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1. Инструментальный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2. Мотивационный</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Инструментальный аспект</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характеризует способы его деятельности,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а мотивационный – отношение ребенка к той или иной стороне действительности, а также к своей деятельности. </a:t>
            </a:r>
            <a:endParaRPr lang="ru-RU" sz="2000" dirty="0">
              <a:latin typeface="Times New Roman" pitchFamily="18" charset="0"/>
              <a:cs typeface="Times New Roman" pitchFamily="18" charset="0"/>
            </a:endParaRPr>
          </a:p>
        </p:txBody>
      </p:sp>
      <p:pic>
        <p:nvPicPr>
          <p:cNvPr id="4099" name="Picture 3"/>
          <p:cNvPicPr>
            <a:picLocks noGrp="1" noChangeAspect="1" noChangeArrowheads="1"/>
          </p:cNvPicPr>
          <p:nvPr>
            <p:ph sz="half" idx="1"/>
          </p:nvPr>
        </p:nvPicPr>
        <p:blipFill>
          <a:blip r:embed="rId2"/>
          <a:srcRect/>
          <a:stretch>
            <a:fillRect/>
          </a:stretch>
        </p:blipFill>
        <p:spPr bwMode="auto">
          <a:xfrm>
            <a:off x="1785918" y="2714620"/>
            <a:ext cx="5546483" cy="3976204"/>
          </a:xfrm>
          <a:prstGeom prst="rect">
            <a:avLst/>
          </a:prstGeom>
          <a:noFill/>
          <a:ln w="9525">
            <a:noFill/>
            <a:miter lim="800000"/>
            <a:headEnd/>
            <a:tailEnd/>
          </a:ln>
          <a:effectLst/>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6440510"/>
          </a:xfrm>
        </p:spPr>
        <p:txBody>
          <a:bodyPr>
            <a:noAutofit/>
          </a:bodyPr>
          <a:lstStyle/>
          <a:p>
            <a:r>
              <a:rPr lang="ru-RU" sz="2000" b="1" dirty="0" smtClean="0">
                <a:latin typeface="Times New Roman" pitchFamily="18" charset="0"/>
                <a:cs typeface="Times New Roman" pitchFamily="18" charset="0"/>
              </a:rPr>
              <a:t>Инструментальный аспект</a:t>
            </a: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поведения одаренного ребенка может быть описан следующими признаками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наличие специфических стратегий деятельности.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Способы деятельности одаренного ребенка обеспечивают ее особую, качественно своеобразную продуктивность. При этом выделяются три основных уровня успешности деятельности, с каждым из которых связана своя специфическая стратегия ее осуществления: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быстрое освоение деятельности и высокая успешность ее выполнения;</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использование и изобретение новых способов деятельности в условиях поиска решения в заданной ситуации;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выдвижение новых целей деятельности за счет более глубокого овладения предметом, ведущее к новому видению ситуации и объясняющее появление неожиданных на первый взгляд идей и решений.</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Для поведения одаренного ребенка характерен главным образом третий уровень успешности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новаторство как выход за пределы требований выполняемой деятельности, что позволяет ему открывать новые приемы и закономерности.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Сформированность</a:t>
            </a:r>
            <a:r>
              <a:rPr lang="ru-RU" sz="2000" dirty="0" smtClean="0">
                <a:latin typeface="Times New Roman" pitchFamily="18" charset="0"/>
                <a:cs typeface="Times New Roman" pitchFamily="18" charset="0"/>
              </a:rPr>
              <a:t> качественно своеобразного индивидуального стиля деятельности, выражающегося в склонности «все делать по-своему» и связанного с присущей одаренному ребенку </a:t>
            </a:r>
            <a:r>
              <a:rPr lang="ru-RU" sz="2000" dirty="0" err="1" smtClean="0">
                <a:latin typeface="Times New Roman" pitchFamily="18" charset="0"/>
                <a:cs typeface="Times New Roman" pitchFamily="18" charset="0"/>
              </a:rPr>
              <a:t>самодостаточной</a:t>
            </a:r>
            <a:r>
              <a:rPr lang="ru-RU" sz="2000" dirty="0" smtClean="0">
                <a:latin typeface="Times New Roman" pitchFamily="18" charset="0"/>
                <a:cs typeface="Times New Roman" pitchFamily="18" charset="0"/>
              </a:rPr>
              <a:t> системой </a:t>
            </a:r>
            <a:r>
              <a:rPr lang="ru-RU" sz="2000" dirty="0" err="1" smtClean="0">
                <a:latin typeface="Times New Roman" pitchFamily="18" charset="0"/>
                <a:cs typeface="Times New Roman" pitchFamily="18" charset="0"/>
              </a:rPr>
              <a:t>саморегуляции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15436" cy="6500858"/>
          </a:xfrm>
        </p:spPr>
        <p:txBody>
          <a:bodyPr>
            <a:noAutofit/>
          </a:bodyPr>
          <a:lstStyle/>
          <a:p>
            <a:pPr indent="447675"/>
            <a:r>
              <a:rPr lang="ru-RU" sz="2000" b="1" dirty="0" smtClean="0">
                <a:latin typeface="Times New Roman" pitchFamily="18" charset="0"/>
                <a:cs typeface="Times New Roman" pitchFamily="18" charset="0"/>
              </a:rPr>
              <a:t>Мотивационный аспект</a:t>
            </a: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поведения одаренного ребенка может быть описан следующими признакам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повышенная избирательная чувствительность к определенным сторонам предметной действительности (знакам, звукам, цвету, техническим устройствам, растениям и т.д.) либо определенным формам собственной активности (физической, познавательной, художественно-выразительной и т.д.), сопровождающаяся, как правило, переживанием чувства удовольствия:</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повышенная познавательная потребность, которая проявляется в ненасытной любознательности, а также готовности по собственной инициативе выходить за пределы исходных требований деятельности;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ярко выраженный интерес к тем или иным занятиям или сферам деятельности, чрезвычайно высокая увлеченность каким-либо предметом, погруженность в то или иное дело;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наличие столь интенсивной склонности к определенному виду деятельности имеет своим следствием поразительное упорство и трудолюбив;</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предпочтение парадоксальной, противоречивой и неопределенной информации, неприятие стандартных, типичных заданий и готовых ответов;</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высокая требовательность к результатам собственного труда, склонность ставить </a:t>
            </a:r>
            <a:r>
              <a:rPr lang="ru-RU" sz="2000" dirty="0" err="1" smtClean="0">
                <a:latin typeface="Times New Roman" pitchFamily="18" charset="0"/>
                <a:cs typeface="Times New Roman" pitchFamily="18" charset="0"/>
              </a:rPr>
              <a:t>сверхтрудные</a:t>
            </a:r>
            <a:r>
              <a:rPr lang="ru-RU" sz="2000" dirty="0" smtClean="0">
                <a:latin typeface="Times New Roman" pitchFamily="18" charset="0"/>
                <a:cs typeface="Times New Roman" pitchFamily="18" charset="0"/>
              </a:rPr>
              <a:t> цели и настойчивость в их достижении, стремление к совершенству.</a:t>
            </a:r>
            <a:endParaRPr lang="ru-RU" sz="2000" dirty="0">
              <a:latin typeface="Times New Roman" pitchFamily="18" charset="0"/>
              <a:cs typeface="Times New Roman" pitchFamily="18" charset="0"/>
            </a:endParaRP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3500462"/>
          </a:xfrm>
        </p:spPr>
        <p:txBody>
          <a:bodyPr>
            <a:normAutofit/>
          </a:bodyPr>
          <a:lstStyle/>
          <a:p>
            <a:r>
              <a:rPr lang="ru-RU" sz="1800" dirty="0" smtClean="0">
                <a:latin typeface="Times New Roman" pitchFamily="18" charset="0"/>
                <a:cs typeface="Times New Roman" pitchFamily="18" charset="0"/>
              </a:rPr>
              <a:t>Поведение одаренного ребенка совсем не обязательно должно соответствовать одновременно всем вышеперечисленным признакам.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Наличие одного из этих признаков должно привлечь внимание специалиста и ориентировать его на тщательный и длительный по времени анализ каждого конкретного индивидуального случая.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В одаренности можно выделить как качественный, так и количественный аспекты.</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Качественные характеристики </a:t>
            </a:r>
            <a:r>
              <a:rPr lang="ru-RU" sz="1800" dirty="0" smtClean="0">
                <a:latin typeface="Times New Roman" pitchFamily="18" charset="0"/>
                <a:cs typeface="Times New Roman" pitchFamily="18" charset="0"/>
              </a:rPr>
              <a:t>одаренности выражают специфику психических возможностей человека и особенности их проявления в тех или иных видах деятельности. </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Количественные характеристики </a:t>
            </a:r>
            <a:r>
              <a:rPr lang="ru-RU" sz="1800" dirty="0" smtClean="0">
                <a:latin typeface="Times New Roman" pitchFamily="18" charset="0"/>
                <a:cs typeface="Times New Roman" pitchFamily="18" charset="0"/>
              </a:rPr>
              <a:t>одаренности позволяют описать степень их выраженности.</a:t>
            </a:r>
            <a:endParaRPr lang="ru-RU" sz="18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srcRect/>
          <a:stretch>
            <a:fillRect/>
          </a:stretch>
        </p:blipFill>
        <p:spPr bwMode="auto">
          <a:xfrm>
            <a:off x="2357422" y="3571876"/>
            <a:ext cx="4449391" cy="3125791"/>
          </a:xfrm>
          <a:prstGeom prst="rect">
            <a:avLst/>
          </a:prstGeom>
          <a:noFill/>
          <a:ln w="9525">
            <a:noFill/>
            <a:miter lim="800000"/>
            <a:headEnd/>
            <a:tailEnd/>
          </a:ln>
          <a:effectLst/>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4FD03B2-4D15-47FE-BB0D-17C02D6FE389}"/>
</file>

<file path=customXml/itemProps2.xml><?xml version="1.0" encoding="utf-8"?>
<ds:datastoreItem xmlns:ds="http://schemas.openxmlformats.org/officeDocument/2006/customXml" ds:itemID="{17D85D9F-ED11-4B62-92F7-17BC5F4081C7}"/>
</file>

<file path=customXml/itemProps3.xml><?xml version="1.0" encoding="utf-8"?>
<ds:datastoreItem xmlns:ds="http://schemas.openxmlformats.org/officeDocument/2006/customXml" ds:itemID="{C9FE85C9-4045-4373-85B9-17AA6D67A405}"/>
</file>

<file path=docProps/app.xml><?xml version="1.0" encoding="utf-8"?>
<Properties xmlns="http://schemas.openxmlformats.org/officeDocument/2006/extended-properties" xmlns:vt="http://schemas.openxmlformats.org/officeDocument/2006/docPropsVTypes">
  <Template>Origin</Template>
  <TotalTime>167</TotalTime>
  <Words>905</Words>
  <Application>Microsoft Office PowerPoint</Application>
  <PresentationFormat>Экран (4:3)</PresentationFormat>
  <Paragraphs>70</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Одарённость: виды, признаки и особенности</vt:lpstr>
      <vt:lpstr>Одаренность – это системное, развивающееся в течение жизни качество психики, которое определяет возможность достижения человеком более высоких, незаурядных результатов в одном или нескольких видах деятельности по сравнению с другими людьми.  Одаренный ребенок – это ребенок, который выделяется яркими, очевидными, иногда выдающимися достижениями (или имеет внутренние предпосылки для таких достижений) в том или ином виде деятельности.</vt:lpstr>
      <vt:lpstr>Детский возраст – период становления способностей и личности.</vt:lpstr>
      <vt:lpstr>Одаренность часто проявляется в успешности деятельности, имеющей стихийный, самодеятельный характер.        Например, увлеченный техническим конструированием ребенок может дома с энтузиазмом строить свои модели, но при этом не проявлять аналогичной активности ни в школьной, ни в специально организованной внешкольной деятельности (кружке, секции, студии).        Кроме того, одаренные дети далеко не всегда стремятся демонстрировать свои достижения перед окружающими. Так, ребенок, сочиняющий стихи или рассказы, может скрывать свое увлечение от педагога.        Таким образом, судить об одаренности ребенка следует не только по его школьным или внешкольным делам, но по инициированным им самим формам деятельности.</vt:lpstr>
      <vt:lpstr>Своеобразие динамики формирования детской одаренности нередко проявляется в виде неравномерности (рассогласованности) психического развития.  Так, наряду с высоким уровнем развития тех или иных способностей наблюдается отставание в развитии письменной и устной речи; высокий уровень специальных способностей может сочетаться с недостаточным развитием общего интеллекта и т.д.  В итоге по одним признакам ребенок может идентифицироваться как одаренный, по другим – как отстающий в психическом развитии.</vt:lpstr>
      <vt:lpstr>Признаки одаренности проявляются в реальной деятельности ребенка и могут быть выявлены на уровне наблюдения за характером его действий. Признаки одаренности охватывают два аспекта поведения одаренного ребенка:  1. Инструментальный  2. Мотивационный  Инструментальный аспект характеризует способы его деятельности,  а мотивационный – отношение ребенка к той или иной стороне действительности, а также к своей деятельности. </vt:lpstr>
      <vt:lpstr>Инструментальный аспект  поведения одаренного ребенка может быть описан следующими признаками  – наличие специфических стратегий деятельности.  Способы деятельности одаренного ребенка обеспечивают ее особую, качественно своеобразную продуктивность. При этом выделяются три основных уровня успешности деятельности, с каждым из которых связана своя специфическая стратегия ее осуществления:  - быстрое освоение деятельности и высокая успешность ее выполнения; - использование и изобретение новых способов деятельности в условиях поиска решения в заданной ситуации;  - выдвижение новых целей деятельности за счет более глубокого овладения предметом, ведущее к новому видению ситуации и объясняющее появление неожиданных на первый взгляд идей и решений. Для поведения одаренного ребенка характерен главным образом третий уровень успешности  – новаторство как выход за пределы требований выполняемой деятельности, что позволяет ему открывать новые приемы и закономерности.  Сформированность качественно своеобразного индивидуального стиля деятельности, выражающегося в склонности «все делать по-своему» и связанного с присущей одаренному ребенку самодостаточной системой саморегуляции.</vt:lpstr>
      <vt:lpstr>Мотивационный аспект  поведения одаренного ребенка может быть описан следующими признакам  – повышенная избирательная чувствительность к определенным сторонам предметной действительности (знакам, звукам, цвету, техническим устройствам, растениям и т.д.) либо определенным формам собственной активности (физической, познавательной, художественно-выразительной и т.д.), сопровождающаяся, как правило, переживанием чувства удовольствия:  - повышенная познавательная потребность, которая проявляется в ненасытной любознательности, а также готовности по собственной инициативе выходить за пределы исходных требований деятельности; - ярко выраженный интерес к тем или иным занятиям или сферам деятельности, чрезвычайно высокая увлеченность каким-либо предметом, погруженность в то или иное дело;  - наличие столь интенсивной склонности к определенному виду деятельности имеет своим следствием поразительное упорство и трудолюбив; - предпочтение парадоксальной, противоречивой и неопределенной информации, неприятие стандартных, типичных заданий и готовых ответов; - высокая требовательность к результатам собственного труда, склонность ставить сверхтрудные цели и настойчивость в их достижении, стремление к совершенству.</vt:lpstr>
      <vt:lpstr>Поведение одаренного ребенка совсем не обязательно должно соответствовать одновременно всем вышеперечисленным признакам.  Наличие одного из этих признаков должно привлечь внимание специалиста и ориентировать его на тщательный и длительный по времени анализ каждого конкретного индивидуального случая.   В одаренности можно выделить как качественный, так и количественный аспекты. Качественные характеристики одаренности выражают специфику психических возможностей человека и особенности их проявления в тех или иных видах деятельности.  Количественные характеристики одаренности позволяют описать степень их выраженности.</vt:lpstr>
      <vt:lpstr>Среди критериев выделения видов одаренности можно назвать следующие:</vt:lpstr>
      <vt:lpstr>Вид деятельности и обеспечивающие ее сферы психики</vt:lpstr>
      <vt:lpstr>Степень сформированности</vt:lpstr>
      <vt:lpstr>Форма проявлений</vt:lpstr>
      <vt:lpstr>Широта проявлений в различных видах деятельности</vt:lpstr>
      <vt:lpstr>Особенности возрастного развития</vt:lpstr>
      <vt:lpstr>Одаренность следует дифференцировать (естественно, в реальной жизни нет такой четкой грани) на одаренность: - с гармоничным типом развития; - с дисгармоничным типом развития.        Одаренность с гармоничным типом развития можно назвать «счастливым» вариантом жизни ребенка. Такие дети отличаются соответствующей своему возрасту физической зрелостью. Их высокие, объективно значимые достижения в определенной предметной области органично сочетаются с высоким уровнем интеллектуального и личностного развития. Как правило, именно эти одаренные дети, став взрослыми, добиваются экстраординарных успехов в выбранной ими профессиональной деятельности.        Развитие личности этих детей редко вызывает значительную тревогу у педагогов и их родителей. Иногда у них выражены амбиции и критичность по отношению к учителям и сверстникам.        Одаренные дети с дисгармоничным типом развития.  Различия заключаются не только в очень высоком уровне отдельных способностей и достижений (нередко именно эти дети имеют показатели IQ от 130 до 180). В основе этого варианта одаренности, возможно, лежит другой генетический ресурс, а также другие механизмы возрастного развития, характеризующегося чаще всего ускоренным, но иногда и замедленным темпом.         У многих одаренный детей заметны проблемы, связанные с их физическим развитием. Иногда жизнь такого ребенка в коллективе складывается самым драматическим образом (ребенка бьют, придумывают для него обидные прозвища, устраивают унизительные розыгрыши).</vt:lpstr>
      <vt:lpstr>Необходимо обратить внимание на тот факт, что выборка одаренных детей неоднородна и особенности, присущие одной группе, нельзя распространять на всех одаренных детей.  Важно подчеркнуть, что возникающие у них проблемы не являются следствием самой одаренности, ее имманентной характеристикой.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Одарённость: виды, признаки и особенности</dc:title>
  <dc:creator>Админ</dc:creator>
  <cp:lastModifiedBy>Admin</cp:lastModifiedBy>
  <cp:revision>23</cp:revision>
  <dcterms:created xsi:type="dcterms:W3CDTF">2014-02-01T13:18:48Z</dcterms:created>
  <dcterms:modified xsi:type="dcterms:W3CDTF">2014-02-18T05:37:18Z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