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DE52-A1A0-4AA3-AC6A-20B05B5BFFA6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B0C4D-45C9-4853-BFCC-8AEFF71F96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AD23-136C-4DC6-BF8A-5065D923A4CD}" type="datetime1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3CA3-D68C-489B-A24D-A287CEE696C5}" type="datetime1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4DFF-758F-48C2-A4D8-78DF356F5002}" type="datetime1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E62-270D-4AE9-A324-8E2159EC3190}" type="datetime1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1A1D-F6E6-4474-9023-2A71B4522BAD}" type="datetime1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C9EF-DD9A-474C-B33D-F70692D8DB92}" type="datetime1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0B86-C6F2-4DD0-8A08-D86A2DA4CCB1}" type="datetime1">
              <a:rPr lang="ru-RU" smtClean="0"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19AD-0243-4D64-9897-C11D3DB8206C}" type="datetime1">
              <a:rPr lang="ru-RU" smtClean="0"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7FF3-2C13-4860-8842-9C2DEDE7D6DF}" type="datetime1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0A9A-5D3A-4317-9C42-04258A66AEBE}" type="datetime1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C9C-F16C-458A-A4D2-1FFEA07BAE74}" type="datetime1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7AFF-A85A-49A8-A4CF-09A5988192D9}" type="datetime1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AB3E7-33EC-405E-902E-43CFAC7879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\&#1060;&#1088;&#1077;&#1076;&#1077;&#1088;&#1080;&#1082;%20&#1064;&#1086;&#1087;&#1077;&#1085;%20-%20&#1054;&#1089;&#1077;&#1085;&#1085;&#1080;&#1081;%20&#1042;&#1072;&#1083;&#1100;&#1089;%20%5b&#1089;%20&#1089;&#1072;&#1081;&#1090;&#1072;%20www.ololo.fm%5d.mp3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714620"/>
            <a:ext cx="4929222" cy="685808"/>
          </a:xfrm>
        </p:spPr>
        <p:txBody>
          <a:bodyPr>
            <a:noAutofit/>
          </a:bodyPr>
          <a:lstStyle/>
          <a:p>
            <a:r>
              <a:rPr lang="ru-RU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Р. </a:t>
            </a:r>
            <a:r>
              <a:rPr lang="ru-RU" sz="40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Стернбергу</a:t>
            </a:r>
            <a:endParaRPr lang="ru-RU" sz="4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0724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Модель биполярных параметров интеллекта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К сфере взаимодействия интеллекта с окружающим миром относятся такие проявления, как практический и социальный интеллект. По мнению </a:t>
            </a:r>
            <a:r>
              <a:rPr lang="ru-RU" sz="4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Стернберга</a:t>
            </a: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, интеллект служит целям обеспечения отношений индивида с внешней средой. </a:t>
            </a:r>
          </a:p>
          <a:p>
            <a:pPr>
              <a:buNone/>
            </a:pP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	Он выделяет три типа таких отношений: </a:t>
            </a:r>
          </a:p>
          <a:p>
            <a:pPr>
              <a:buNone/>
            </a:pP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- адаптацию, </a:t>
            </a:r>
          </a:p>
          <a:p>
            <a:pPr>
              <a:buNone/>
            </a:pP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- внутренний выбор,</a:t>
            </a:r>
          </a:p>
          <a:p>
            <a:pPr>
              <a:buNone/>
            </a:pP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- конструирование. </a:t>
            </a:r>
          </a:p>
          <a:p>
            <a:pPr algn="just">
              <a:buNone/>
            </a:pP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	В адаптивной функции интеллекта </a:t>
            </a:r>
            <a:r>
              <a:rPr lang="ru-RU" sz="4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Стернберг</a:t>
            </a: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 видит причину </a:t>
            </a:r>
            <a:r>
              <a:rPr lang="ru-RU" sz="4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критериальных</a:t>
            </a:r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 различий в его структуре. В частности, высокая ценность времени, признанная западной культурой, объясняет, с его точки зрения, почему тесты интеллекта включают лимит времени и выявляют временные параметры. Медленные и осторожные испытуемые остаются в проигрыше.</a:t>
            </a:r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714356"/>
            <a:ext cx="5686436" cy="5340369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Можно оценить теорию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Стернберга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как проявление «постмодернизма» в исследованиях психометрического интеллекта. 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58579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Экспериментально эксперты-психологи и неспециалисты  должны были перечислить свойства человека, а также виды человеческой деятельности, в которых проявлялись «интеллект», «отсутствие интеллекта», «шкальный интеллект», «</a:t>
            </a:r>
            <a:r>
              <a:rPr lang="ru-RU" b="1" dirty="0" err="1" smtClean="0"/>
              <a:t>интеллект</a:t>
            </a:r>
            <a:r>
              <a:rPr lang="ru-RU" b="1" dirty="0" smtClean="0"/>
              <a:t> в повседневной жизни». </a:t>
            </a:r>
          </a:p>
          <a:p>
            <a:pPr algn="ctr"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Затем испытуемые оценивали по 7-балльной шкале, насколько эти особенности присущи «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идеально умному человеку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35433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группе неспециалистов выделились три фактора: </a:t>
            </a:r>
          </a:p>
          <a:p>
            <a:pPr marL="514350" indent="-514350">
              <a:buAutoNum type="arabicParenR"/>
            </a:pP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способность к решению проблем практического характера; </a:t>
            </a:r>
          </a:p>
          <a:p>
            <a:pPr marL="514350" indent="-514350">
              <a:buAutoNum type="arabicParenR"/>
            </a:pP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«вербальные способности»; </a:t>
            </a:r>
          </a:p>
          <a:p>
            <a:pPr marL="514350" indent="-514350">
              <a:buAutoNum type="arabicParenR"/>
            </a:pP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компетентность».</a:t>
            </a:r>
            <a:endParaRPr lang="ru-RU" b="1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4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14290"/>
            <a:ext cx="8229600" cy="6357982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основе данных экспертов можно выделить три фактора:</a:t>
            </a: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marL="514350" indent="-514350" algn="r">
              <a:buAutoNum type="arabicParenR"/>
            </a:pPr>
            <a:r>
              <a:rPr lang="ru-RU" b="1" dirty="0" smtClean="0"/>
              <a:t>«вербальные способности»; </a:t>
            </a:r>
          </a:p>
          <a:p>
            <a:pPr marL="514350" indent="-514350" algn="r">
              <a:buAutoNum type="arabicParenR"/>
            </a:pPr>
            <a:r>
              <a:rPr lang="ru-RU" b="1" dirty="0" smtClean="0"/>
              <a:t>способность к решению задач; </a:t>
            </a:r>
          </a:p>
          <a:p>
            <a:pPr marL="514350" indent="-514350" algn="r">
              <a:buAutoNum type="arabicParenR"/>
            </a:pPr>
            <a:r>
              <a:rPr lang="ru-RU" b="1" dirty="0" smtClean="0"/>
              <a:t>практический интеллект.</a:t>
            </a:r>
            <a:endParaRPr lang="ru-RU" b="1" dirty="0"/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75789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400" b="1" dirty="0" smtClean="0">
                <a:solidFill>
                  <a:schemeClr val="bg1"/>
                </a:solidFill>
              </a:rPr>
              <a:t>Также эксперты должны были по 9-балльной шкале оценить соответствие этих характеристик образам «мудрого», «умного», «</a:t>
            </a:r>
            <a:r>
              <a:rPr lang="ru-RU" sz="4400" b="1" dirty="0" err="1" smtClean="0">
                <a:solidFill>
                  <a:schemeClr val="bg1"/>
                </a:solidFill>
              </a:rPr>
              <a:t>креативного</a:t>
            </a:r>
            <a:r>
              <a:rPr lang="ru-RU" sz="4400" b="1" dirty="0" smtClean="0">
                <a:solidFill>
                  <a:schemeClr val="bg1"/>
                </a:solidFill>
              </a:rPr>
              <a:t>» человека.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	</a:t>
            </a:r>
            <a:r>
              <a:rPr lang="ru-RU" sz="4400" b="1" dirty="0" smtClean="0"/>
              <a:t>В результате были выявлены три биполярных параметра</a:t>
            </a:r>
            <a:r>
              <a:rPr lang="ru-RU" sz="4400" b="1" dirty="0" smtClean="0">
                <a:solidFill>
                  <a:schemeClr val="bg1"/>
                </a:solidFill>
              </a:rPr>
              <a:t>, описывающих интеллект.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86800" cy="584043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b="1" i="1" dirty="0" smtClean="0"/>
              <a:t>Биполярные параметры, описывающие интеллект: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u="sng" dirty="0" smtClean="0"/>
              <a:t>Способность к решению практических задач </a:t>
            </a:r>
            <a:r>
              <a:rPr lang="ru-RU" dirty="0" smtClean="0"/>
              <a:t>(практичность, разумность, гибкость в применении знаний) — вербальная способность (ясность и беглость речи). </a:t>
            </a:r>
          </a:p>
          <a:p>
            <a:r>
              <a:rPr lang="ru-RU" i="1" u="sng" dirty="0" smtClean="0"/>
              <a:t>Интеллектуальная интеграция </a:t>
            </a:r>
            <a:r>
              <a:rPr lang="ru-RU" dirty="0" smtClean="0"/>
              <a:t>(способность видеть различия и согласовывать разные точки зрения) — целенаправленность (селективный поиск информации, настойчивость). </a:t>
            </a:r>
          </a:p>
          <a:p>
            <a:r>
              <a:rPr lang="ru-RU" i="1" u="sng" dirty="0" smtClean="0"/>
              <a:t>Контекстуальный интеллект</a:t>
            </a:r>
            <a:r>
              <a:rPr lang="ru-RU" dirty="0" smtClean="0"/>
              <a:t> (знание о мире, умение пользоваться личным опытом) — текучее мышление (сообразительность, быстрота мышления, умение мыслить абстрактно).</a:t>
            </a:r>
            <a:endParaRPr lang="ru-RU" dirty="0"/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b="1" dirty="0" smtClean="0"/>
              <a:t>Очередной ступенью развития концепции </a:t>
            </a:r>
            <a:r>
              <a:rPr lang="ru-RU" b="1" dirty="0" err="1" smtClean="0"/>
              <a:t>Стернберга</a:t>
            </a:r>
            <a:r>
              <a:rPr lang="ru-RU" b="1" dirty="0" smtClean="0"/>
              <a:t> стала теория «ментального управления» или «государственного управления в структуре интеллекта». </a:t>
            </a:r>
          </a:p>
          <a:p>
            <a:pPr algn="ctr">
              <a:buNone/>
            </a:pPr>
            <a:r>
              <a:rPr lang="ru-RU" b="1" dirty="0" smtClean="0"/>
              <a:t>Система управления может быть переведена на язык описания интеллектуального поведения отдельного индивида.</a:t>
            </a:r>
          </a:p>
          <a:p>
            <a:endParaRPr lang="ru-RU" dirty="0"/>
          </a:p>
        </p:txBody>
      </p:sp>
      <p:pic>
        <p:nvPicPr>
          <p:cNvPr id="3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Функции</a:t>
            </a:r>
            <a:r>
              <a:rPr lang="ru-RU" b="1" dirty="0" smtClean="0"/>
              <a:t>:                   </a:t>
            </a:r>
            <a:r>
              <a:rPr lang="ru-RU" b="1" u="sng" dirty="0" smtClean="0"/>
              <a:t>Уровни</a:t>
            </a:r>
            <a:r>
              <a:rPr lang="ru-RU" b="1" dirty="0" smtClean="0"/>
              <a:t>: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34718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 законодательная;                  1) глобальный;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2) исполнительная;                    2) локальный.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3) судебная (оценочная). </a:t>
            </a:r>
          </a:p>
          <a:p>
            <a:endParaRPr lang="ru-RU" dirty="0"/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Формы</a:t>
            </a:r>
            <a:r>
              <a:rPr lang="ru-RU" b="1" dirty="0" smtClean="0"/>
              <a:t>:                        </a:t>
            </a:r>
            <a:r>
              <a:rPr lang="ru-RU" b="1" u="sng" dirty="0" smtClean="0"/>
              <a:t>Сферы</a:t>
            </a:r>
            <a:r>
              <a:rPr lang="ru-RU" b="1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1) монархическая;                   1) внутренняя; </a:t>
            </a:r>
          </a:p>
          <a:p>
            <a:pPr>
              <a:buNone/>
            </a:pPr>
            <a:r>
              <a:rPr lang="ru-RU" dirty="0" smtClean="0"/>
              <a:t> 2) иерархическая;                     2) внешняя; </a:t>
            </a:r>
          </a:p>
          <a:p>
            <a:pPr>
              <a:buNone/>
            </a:pPr>
            <a:r>
              <a:rPr lang="ru-RU" dirty="0" smtClean="0"/>
              <a:t>3) олигархическая; </a:t>
            </a:r>
          </a:p>
          <a:p>
            <a:pPr>
              <a:buNone/>
            </a:pPr>
            <a:r>
              <a:rPr lang="ru-RU" dirty="0" smtClean="0"/>
              <a:t> 4) анархическая. </a:t>
            </a:r>
          </a:p>
          <a:p>
            <a:endParaRPr lang="ru-RU" dirty="0"/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14844" y="228599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объясняет </a:t>
            </a:r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отношения 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интеллектом </a:t>
            </a:r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ментальными процессами, регулирующими поведение; </a:t>
            </a:r>
            <a:endParaRPr lang="ru-RU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интеллектом </a:t>
            </a:r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личным опытом индивида; </a:t>
            </a:r>
            <a:endParaRPr lang="ru-RU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интеллектом </a:t>
            </a:r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адаптивным поведением. </a:t>
            </a:r>
            <a:endParaRPr lang="ru-RU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Интеллект </a:t>
            </a:r>
            <a:r>
              <a:rPr lang="ru-RU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обеспечивает переработку </a:t>
            </a:r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информации.</a:t>
            </a:r>
            <a:endParaRPr lang="ru-RU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8604"/>
            <a:ext cx="8802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Иерархическая </a:t>
            </a:r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модель интеллекта</a:t>
            </a: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sz="4800" b="1" u="sng" dirty="0" smtClean="0"/>
              <a:t>Ориентация:</a:t>
            </a:r>
            <a:r>
              <a:rPr lang="ru-RU" sz="4800" b="1" dirty="0" smtClean="0"/>
              <a:t> </a:t>
            </a:r>
          </a:p>
          <a:p>
            <a:pPr algn="r">
              <a:buNone/>
            </a:pPr>
            <a:r>
              <a:rPr lang="ru-RU" sz="4800" b="1" dirty="0" smtClean="0"/>
              <a:t> </a:t>
            </a:r>
          </a:p>
          <a:p>
            <a:pPr marL="914400" indent="-914400" algn="r">
              <a:buAutoNum type="arabicParenR"/>
            </a:pPr>
            <a:r>
              <a:rPr lang="ru-RU" sz="4800" b="1" dirty="0" smtClean="0"/>
              <a:t>консервативная; </a:t>
            </a:r>
          </a:p>
          <a:p>
            <a:pPr algn="r">
              <a:buNone/>
            </a:pPr>
            <a:r>
              <a:rPr lang="ru-RU" sz="4800" b="1" dirty="0" smtClean="0"/>
              <a:t>2) прогрессивная.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62612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В итоге, для </a:t>
            </a:r>
            <a:r>
              <a:rPr lang="ru-RU" b="1" dirty="0" err="1" smtClean="0"/>
              <a:t>креативности</a:t>
            </a:r>
            <a:r>
              <a:rPr lang="ru-RU" b="1" dirty="0" smtClean="0"/>
              <a:t> </a:t>
            </a:r>
            <a:r>
              <a:rPr lang="ru-RU" b="1" dirty="0" err="1" smtClean="0"/>
              <a:t>Стернберг</a:t>
            </a:r>
            <a:r>
              <a:rPr lang="ru-RU" b="1" dirty="0" smtClean="0"/>
              <a:t> выявил четыре биполярных параметра и для мудрости- три. </a:t>
            </a:r>
          </a:p>
          <a:p>
            <a:pPr algn="ctr">
              <a:buNone/>
            </a:pPr>
            <a:r>
              <a:rPr lang="ru-RU" b="1" dirty="0" err="1" smtClean="0"/>
              <a:t>Креативность</a:t>
            </a:r>
            <a:r>
              <a:rPr lang="ru-RU" b="1" dirty="0" smtClean="0"/>
              <a:t> </a:t>
            </a:r>
            <a:r>
              <a:rPr lang="ru-RU" b="1" dirty="0" err="1" smtClean="0"/>
              <a:t>коррелировала</a:t>
            </a:r>
            <a:r>
              <a:rPr lang="ru-RU" b="1" dirty="0" smtClean="0"/>
              <a:t> с интеллектом. </a:t>
            </a:r>
            <a:r>
              <a:rPr lang="ru-RU" b="1" dirty="0" err="1" smtClean="0"/>
              <a:t>Стернбергу</a:t>
            </a:r>
            <a:r>
              <a:rPr lang="ru-RU" b="1" dirty="0" smtClean="0"/>
              <a:t> не удалось обнаружить различия во взглядах экспертов и дилетантов на значение понятий, характеризующих ум. </a:t>
            </a:r>
          </a:p>
          <a:p>
            <a:pPr algn="ctr">
              <a:buNone/>
            </a:pPr>
            <a:r>
              <a:rPr lang="ru-RU" b="1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	Эти исследования послужили началом изучения «обыденных концепций интеллекта» в различных странах. </a:t>
            </a:r>
            <a:endParaRPr lang="ru-RU" b="1" dirty="0"/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i="1" dirty="0" smtClean="0"/>
              <a:t>Спасибо за внимание!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1756792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Подготовили</a:t>
            </a:r>
          </a:p>
          <a:p>
            <a:pPr algn="ctr">
              <a:buNone/>
            </a:pPr>
            <a:r>
              <a:rPr lang="ru-RU" i="1" dirty="0" smtClean="0"/>
              <a:t>Иванова О., </a:t>
            </a:r>
            <a:r>
              <a:rPr lang="ru-RU" i="1" dirty="0" err="1" smtClean="0"/>
              <a:t>Шевеленко</a:t>
            </a:r>
            <a:r>
              <a:rPr lang="ru-RU" i="1" dirty="0" smtClean="0"/>
              <a:t> Л.</a:t>
            </a:r>
            <a:endParaRPr lang="ru-RU" i="1" dirty="0"/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/>
              <a:t>Три </a:t>
            </a:r>
            <a:r>
              <a:rPr lang="ru-RU" sz="3600" b="1" i="1" dirty="0"/>
              <a:t>типа компонентов интеллекта, отвечающих за переработку информации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5"/>
            <a:ext cx="4214842" cy="12144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Метакомпоненты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928926" y="3571876"/>
            <a:ext cx="400052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Исполнительные компоненты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72066" y="5286388"/>
            <a:ext cx="3786214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Компоненты приобретения знаний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5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Метакомпоненты</a:t>
            </a:r>
            <a:endParaRPr lang="ru-RU" sz="5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это процессы </a:t>
            </a:r>
            <a:r>
              <a:rPr lang="ru-RU" dirty="0">
                <a:solidFill>
                  <a:schemeClr val="bg1"/>
                </a:solidFill>
              </a:rPr>
              <a:t>управления, которые регулируют </a:t>
            </a:r>
            <a:r>
              <a:rPr lang="ru-RU" dirty="0" smtClean="0">
                <a:solidFill>
                  <a:schemeClr val="bg1"/>
                </a:solidFill>
              </a:rPr>
              <a:t>конкретные </a:t>
            </a:r>
            <a:r>
              <a:rPr lang="ru-RU" dirty="0">
                <a:solidFill>
                  <a:schemeClr val="bg1"/>
                </a:solidFill>
              </a:rPr>
              <a:t>процессы переработки информации. </a:t>
            </a:r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К </a:t>
            </a:r>
            <a:r>
              <a:rPr lang="ru-RU" dirty="0">
                <a:solidFill>
                  <a:schemeClr val="bg1"/>
                </a:solidFill>
              </a:rPr>
              <a:t>их числу относятся: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признание </a:t>
            </a:r>
            <a:r>
              <a:rPr lang="ru-RU" dirty="0">
                <a:solidFill>
                  <a:schemeClr val="bg1"/>
                </a:solidFill>
              </a:rPr>
              <a:t>существования проблемы;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осознание </a:t>
            </a:r>
            <a:r>
              <a:rPr lang="ru-RU" dirty="0">
                <a:solidFill>
                  <a:schemeClr val="bg1"/>
                </a:solidFill>
              </a:rPr>
              <a:t>проблемы и отбор процессов, пригодных для ее решения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выбор </a:t>
            </a:r>
            <a:r>
              <a:rPr lang="ru-RU" dirty="0">
                <a:solidFill>
                  <a:schemeClr val="bg1"/>
                </a:solidFill>
              </a:rPr>
              <a:t>стратегии;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выбор </a:t>
            </a:r>
            <a:r>
              <a:rPr lang="ru-RU" dirty="0">
                <a:solidFill>
                  <a:schemeClr val="bg1"/>
                </a:solidFill>
              </a:rPr>
              <a:t>ментальной репрезентации;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распределение «</a:t>
            </a:r>
            <a:r>
              <a:rPr lang="ru-RU" dirty="0">
                <a:solidFill>
                  <a:schemeClr val="bg1"/>
                </a:solidFill>
              </a:rPr>
              <a:t>умственных ресурсов»;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контроль </a:t>
            </a:r>
            <a:r>
              <a:rPr lang="ru-RU" dirty="0">
                <a:solidFill>
                  <a:schemeClr val="bg1"/>
                </a:solidFill>
              </a:rPr>
              <a:t>за ходом решения проблем;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оценка </a:t>
            </a:r>
            <a:r>
              <a:rPr lang="ru-RU" dirty="0">
                <a:solidFill>
                  <a:schemeClr val="bg1"/>
                </a:solidFill>
              </a:rPr>
              <a:t>эффективности </a:t>
            </a:r>
            <a:r>
              <a:rPr lang="ru-RU" dirty="0" smtClean="0">
                <a:solidFill>
                  <a:schemeClr val="bg1"/>
                </a:solidFill>
              </a:rPr>
              <a:t>решения.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Исполнительные компоненты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это процессы </a:t>
            </a:r>
            <a:r>
              <a:rPr lang="ru-RU" dirty="0">
                <a:solidFill>
                  <a:schemeClr val="bg1"/>
                </a:solidFill>
              </a:rPr>
              <a:t>более низкого уровня иерархии. 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частности, в так называемый процесс «индуктивного мышления» </a:t>
            </a:r>
            <a:r>
              <a:rPr lang="ru-RU" dirty="0" smtClean="0">
                <a:solidFill>
                  <a:schemeClr val="bg1"/>
                </a:solidFill>
              </a:rPr>
              <a:t>входят</a:t>
            </a:r>
            <a:r>
              <a:rPr lang="ru-RU" dirty="0">
                <a:solidFill>
                  <a:schemeClr val="bg1"/>
                </a:solidFill>
              </a:rPr>
              <a:t>, по мнению </a:t>
            </a:r>
            <a:r>
              <a:rPr lang="ru-RU" dirty="0" err="1">
                <a:solidFill>
                  <a:schemeClr val="bg1"/>
                </a:solidFill>
              </a:rPr>
              <a:t>Стернберга</a:t>
            </a:r>
            <a:r>
              <a:rPr lang="ru-RU" dirty="0">
                <a:solidFill>
                  <a:schemeClr val="bg1"/>
                </a:solidFill>
              </a:rPr>
              <a:t>, кодирование, выявление отношений, приведение в соответствие, применение сравнения, обоснование, </a:t>
            </a:r>
            <a:r>
              <a:rPr lang="ru-RU" dirty="0" smtClean="0">
                <a:solidFill>
                  <a:schemeClr val="bg1"/>
                </a:solidFill>
              </a:rPr>
              <a:t>ответ.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Компоненты приобретения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643362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необходимы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для того, чтобы субъект научился делать то, что делают </a:t>
            </a:r>
            <a:r>
              <a:rPr lang="ru-RU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метакомпоненты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исполнительные компоненты.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Стернберг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относит к их числу: </a:t>
            </a: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избирательное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кодирование; </a:t>
            </a: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избирательное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комбинирование; </a:t>
            </a: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избирательное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сравнение.</a:t>
            </a: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ходе решения задачи компоненты работают согласованно: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метакомпоненты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регулируют функционирование исполнительных компонент и «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познавательных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», а те в свою очередь обеспечивают обратную связь для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метакомпонент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ctr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Наиболее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детально и обоснованно в концепции Р.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Стернберга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описан </a:t>
            </a:r>
            <a:r>
              <a:rPr lang="ru-RU" i="1" dirty="0">
                <a:latin typeface="Tahoma" pitchFamily="34" charset="0"/>
                <a:ea typeface="Tahoma" pitchFamily="34" charset="0"/>
                <a:cs typeface="Tahoma" pitchFamily="34" charset="0"/>
              </a:rPr>
              <a:t>уровень </a:t>
            </a:r>
            <a:r>
              <a:rPr lang="ru-RU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метакомпонент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полагает, что основная трудность при решении задач состоит не в самом решении, а в правильном понимании сути задачи. 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дети-олигофрены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отличаются от нормальных детей тем, что нуждаются в полном и ясном объяснении условия задачи и путей ее решения.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Таким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образом, интеллект есть способность учиться и решать задачи в условиях неполного объяснения.</a:t>
            </a: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2852"/>
            <a:ext cx="4429124" cy="7358114"/>
          </a:xfrm>
        </p:spPr>
        <p:txBody>
          <a:bodyPr>
            <a:normAutofit fontScale="2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ru-RU" sz="7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Весьма интересным фактом, установленным в результате экспериментов, является следующий: испытуемые, решающие задачи наиболее успешно, тратят относительно больше времени на планирование, выбор стратегии и кодирование условий задачи и очень мало – на ее исполнение (операции с информацией). </a:t>
            </a:r>
          </a:p>
          <a:p>
            <a:pPr algn="ctr">
              <a:buNone/>
            </a:pPr>
            <a:r>
              <a:rPr lang="ru-RU" sz="7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Главным фактором, который всплывает в аргументации </a:t>
            </a:r>
            <a:r>
              <a:rPr lang="ru-RU" sz="7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Стернберга</a:t>
            </a:r>
            <a:r>
              <a:rPr lang="ru-RU" sz="7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является фактор внимания. Он постоянно подчеркивает важность распределения ресурсов внимания относительно важных и неважных этапов задачи, а также значения контроля над процессом решения. Например, дети ошибаются при счете предметов чаще всего потому, что считают некоторые предметы дважды, что </a:t>
            </a:r>
            <a:r>
              <a:rPr lang="ru-RU" sz="7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Стернберг</a:t>
            </a:r>
            <a:r>
              <a:rPr lang="ru-RU" sz="7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объясняет потерей контроля над решением задачи.</a:t>
            </a:r>
            <a:endParaRPr lang="ru-RU" sz="7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Стернберг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исследуя обычных и интеллектуально одаренных детей, выявил, что способность к индивидуальному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инсайту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присуща именно одаренным, вместе с тем подсказки улучшают процесс решения задач обычными детьми, но мало влияют на продуктивность работы одаренных детей. 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этого следует, по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Стернбергу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что одаренные дети более способны проявляться с новыми задачами и, добавим, делать это совершенно самостоятельно С успешностью решения новых задач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коррелирует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способность к автоматизации интеллектуальных навыков.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Фредерик Шопен - Осенний Вальс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5DB0B8-3B05-4809-B6A8-0B11D8536866}"/>
</file>

<file path=customXml/itemProps2.xml><?xml version="1.0" encoding="utf-8"?>
<ds:datastoreItem xmlns:ds="http://schemas.openxmlformats.org/officeDocument/2006/customXml" ds:itemID="{ABDE1B0B-0712-45EB-B275-C2C2BDEF340E}"/>
</file>

<file path=customXml/itemProps3.xml><?xml version="1.0" encoding="utf-8"?>
<ds:datastoreItem xmlns:ds="http://schemas.openxmlformats.org/officeDocument/2006/customXml" ds:itemID="{E6563841-B07F-4A2C-9A0A-FDD8BF8421F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159</Words>
  <Application>Microsoft Office PowerPoint</Application>
  <PresentationFormat>Экран (4:3)</PresentationFormat>
  <Paragraphs>100</Paragraphs>
  <Slides>22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Три типа компонентов интеллекта, отвечающих за переработку информации</vt:lpstr>
      <vt:lpstr>Метакомпоненты</vt:lpstr>
      <vt:lpstr>Исполнительные компоненты</vt:lpstr>
      <vt:lpstr>Компоненты приобретения знаний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Функции:                   Уровни:  </vt:lpstr>
      <vt:lpstr> Формы:                        Сферы:  </vt:lpstr>
      <vt:lpstr>Слайд 20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Seven</cp:lastModifiedBy>
  <cp:revision>34</cp:revision>
  <dcterms:created xsi:type="dcterms:W3CDTF">2014-02-04T15:53:04Z</dcterms:created>
  <dcterms:modified xsi:type="dcterms:W3CDTF">2014-02-07T17:47:59Z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