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Default Extension="mp3" ContentType="audio/unknown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9900"/>
    <a:srgbClr val="66FF33"/>
    <a:srgbClr val="003366"/>
    <a:srgbClr val="0099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9597-3CBB-4EE5-8BE7-EEBEA184DF70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FDC-DB22-4A8B-9450-D5DAE5BF6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802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9597-3CBB-4EE5-8BE7-EEBEA184DF70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FDC-DB22-4A8B-9450-D5DAE5BF6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12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9597-3CBB-4EE5-8BE7-EEBEA184DF70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FDC-DB22-4A8B-9450-D5DAE5BF6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80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9597-3CBB-4EE5-8BE7-EEBEA184DF70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FDC-DB22-4A8B-9450-D5DAE5BF6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3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9597-3CBB-4EE5-8BE7-EEBEA184DF70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FDC-DB22-4A8B-9450-D5DAE5BF6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00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9597-3CBB-4EE5-8BE7-EEBEA184DF70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FDC-DB22-4A8B-9450-D5DAE5BF6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64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9597-3CBB-4EE5-8BE7-EEBEA184DF70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FDC-DB22-4A8B-9450-D5DAE5BF6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82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9597-3CBB-4EE5-8BE7-EEBEA184DF70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FDC-DB22-4A8B-9450-D5DAE5BF6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25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9597-3CBB-4EE5-8BE7-EEBEA184DF70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FDC-DB22-4A8B-9450-D5DAE5BF6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55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9597-3CBB-4EE5-8BE7-EEBEA184DF70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FDC-DB22-4A8B-9450-D5DAE5BF6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366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9597-3CBB-4EE5-8BE7-EEBEA184DF70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FDC-DB22-4A8B-9450-D5DAE5BF6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185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99597-3CBB-4EE5-8BE7-EEBEA184DF70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11FDC-DB22-4A8B-9450-D5DAE5BF6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61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-744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116632" y="188640"/>
            <a:ext cx="1123324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СОЦИАЛЬНАЯ</a:t>
            </a:r>
          </a:p>
          <a:p>
            <a:pPr algn="ctr"/>
            <a:r>
              <a:rPr lang="ru-RU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ОДАРЁННОСТЬ</a:t>
            </a:r>
            <a:endParaRPr lang="ru-RU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3407" y="5157192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ПЗ-51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АБАЗИНА КСЕНИЯ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ПОЛЫН НАДЕЖДА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88640"/>
            <a:ext cx="2337551" cy="1548335"/>
          </a:xfrm>
          <a:prstGeom prst="rect">
            <a:avLst/>
          </a:prstGeom>
        </p:spPr>
      </p:pic>
      <p:pic>
        <p:nvPicPr>
          <p:cNvPr id="11" name="Muzyka_dlya_prezentacii-angl(vmusice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811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1110">
        <p:blinds dir="vert"/>
      </p:transition>
    </mc:Choice>
    <mc:Fallback>
      <p:transition spd="slow" advClick="0" advTm="1111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5" grpId="1"/>
      <p:bldP spid="7" grpId="0"/>
    </p:bldLst>
  </p:timing>
  <p:extLst>
    <p:ext uri="{E180D4A7-C9FB-4DFB-919C-405C955672EB}">
      <p14:showEvtLst xmlns:p14="http://schemas.microsoft.com/office/powerpoint/2010/main">
        <p14:playEvt time="929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5" y="-99392"/>
            <a:ext cx="9131456" cy="6957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8680"/>
            <a:ext cx="1276350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1285875" cy="14287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1859340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solidFill>
                  <a:srgbClr val="00B0F0"/>
                </a:solidFill>
              </a:rPr>
              <a:t>Некоторыми психологами выделяется характерные черты, присущие людям, одаренным в социальном отношении (например, их занятость в различных общественных мероприятиях, восприятие их как арбитров или как "определителей политики" в группе, они относятся к сверстникам и к старшим как к равным, сопротивляясь неискренним, искусственным или покровительственным отношениям и т.п.). 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5421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953">
        <p:split orient="vert"/>
      </p:transition>
    </mc:Choice>
    <mc:Fallback>
      <p:transition spd="slow" advTm="895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3" y="0"/>
            <a:ext cx="8985854" cy="7029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52" y="0"/>
            <a:ext cx="1590675" cy="14287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2136339"/>
            <a:ext cx="828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Высокий уровень интеллектуального развития не всегда обеспечивает столь же высокий уровень развития социальных способностей и успешность в общении в целом. В младшем школьном возрасте одним из ведущих факторов при выборе партнера по общению для детей является эмоциональное отношение учителя к ученику.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7367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29"/>
    </mc:Choice>
    <mc:Fallback>
      <p:transition spd="slow" advTm="7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741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0"/>
            <a:ext cx="2448272" cy="216349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9" y="2413338"/>
            <a:ext cx="82089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Важно отметить, что социальная одаренность может быть раскрыта и в раннем школьном возрасте, и уже в старших классах. Соответственно и педагогический подход выстраивается в зависимости от актуального состояния. Социальный интеллект развивается до 17-18 лет.</a:t>
            </a:r>
            <a:endParaRPr lang="ru-RU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7518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24"/>
    </mc:Choice>
    <mc:Fallback>
      <p:transition spd="slow" advTm="7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95328" y="350564"/>
            <a:ext cx="6048672" cy="864096"/>
          </a:xfrm>
        </p:spPr>
        <p:txBody>
          <a:bodyPr/>
          <a:lstStyle/>
          <a:p>
            <a:r>
              <a:rPr lang="ru-RU" dirty="0" smtClean="0"/>
              <a:t>Социальная зрелость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924944"/>
            <a:ext cx="7704856" cy="26642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Социальная зрелость как </a:t>
            </a:r>
            <a:r>
              <a:rPr lang="ru-RU" dirty="0" err="1" smtClean="0">
                <a:solidFill>
                  <a:srgbClr val="C00000"/>
                </a:solidFill>
              </a:rPr>
              <a:t>центрообразующее</a:t>
            </a:r>
            <a:r>
              <a:rPr lang="ru-RU" dirty="0" smtClean="0">
                <a:solidFill>
                  <a:srgbClr val="C00000"/>
                </a:solidFill>
              </a:rPr>
              <a:t> качество </a:t>
            </a:r>
            <a:r>
              <a:rPr lang="ru-RU" dirty="0" err="1" smtClean="0">
                <a:solidFill>
                  <a:srgbClr val="C00000"/>
                </a:solidFill>
              </a:rPr>
              <a:t>субъектности</a:t>
            </a:r>
            <a:r>
              <a:rPr lang="ru-RU" dirty="0" smtClean="0">
                <a:solidFill>
                  <a:srgbClr val="C00000"/>
                </a:solidFill>
              </a:rPr>
              <a:t> личности дополняется социальной компетентностью, чувствительностью и креативностью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988"/>
            <a:ext cx="3005328" cy="2371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62" y="1412776"/>
            <a:ext cx="2218944" cy="1700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9793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68"/>
    </mc:Choice>
    <mc:Fallback>
      <p:transition spd="slow" advTm="68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7131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51"/>
    </mc:Choice>
    <mc:Fallback>
      <p:transition spd="slow" advTm="58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036496" cy="67773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1266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47"/>
    </mc:Choice>
    <mc:Fallback>
      <p:transition spd="slow" advTm="79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68441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332656" y="404664"/>
            <a:ext cx="1159328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сли мы знаем, как из слабости возникает сила,</a:t>
            </a:r>
          </a:p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из недостатков – способности, то мы держим в </a:t>
            </a:r>
          </a:p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своих руках ключ к проблеме детской одаренности.</a:t>
            </a:r>
          </a:p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         Л.С. Выготский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828836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С</a:t>
            </a:r>
            <a:r>
              <a:rPr lang="ru-RU" sz="3600" dirty="0" smtClean="0"/>
              <a:t>оциальной одаренности - это исключительная способность устанавливать зрелые, конструктивные взаимоотношения с другими людьми.</a:t>
            </a:r>
            <a:endParaRPr lang="ru-RU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133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7410">
        <p14:reveal/>
      </p:transition>
    </mc:Choice>
    <mc:Fallback>
      <p:transition spd="slow" advTm="74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32" y="0"/>
            <a:ext cx="9129967" cy="69260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3871" y="1433395"/>
            <a:ext cx="874846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Выделяют такие структурные элементы социальной одаренности: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-социальная перцепция; 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просоциальное</a:t>
            </a: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поведение;</a:t>
            </a:r>
          </a:p>
          <a:p>
            <a:pPr marL="685800" indent="-685800" algn="ctr">
              <a:buFontTx/>
              <a:buChar char="-"/>
            </a:pP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нравственные суждения;</a:t>
            </a:r>
          </a:p>
          <a:p>
            <a:pPr marL="685800" indent="-685800" algn="ctr">
              <a:buFontTx/>
              <a:buChar char="-"/>
            </a:pP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организаторские умения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4421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915">
        <p14:reveal/>
      </p:transition>
    </mc:Choice>
    <mc:Fallback>
      <p:transition spd="slow" advTm="49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03"/>
            <a:ext cx="9143999" cy="68940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1417" y="1268760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Социальная одарённость позволяет быть лидером, то есть проявлять лидерскую одаренность, которую можно рассматривать как одно из проявлений социальной одаренности.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0082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94"/>
    </mc:Choice>
    <mc:Fallback>
      <p:transition spd="slow" advTm="64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0" y="-47452"/>
            <a:ext cx="9144000" cy="68447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8760" y="8531"/>
            <a:ext cx="74168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Существует множество определений лидерской одаренности, в которых можно, тем не менее, выделить  общее черты: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0747" y="1916832"/>
            <a:ext cx="56041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•   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Интеллект выше среднего;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6377" y="2348880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•    Умение принимать решение;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747" y="2838504"/>
            <a:ext cx="6840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•    Способность иметь дело с абстрактными понятиями, с планированием будущего, с временными ограничениями;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6377" y="458875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•    Ощущение цели, направления движения;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2410" y="5452482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•    Чувство ответственности;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1025" y="5815277"/>
            <a:ext cx="2390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•    Энтузиазм;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2410" y="6267154"/>
            <a:ext cx="5959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•    Уверенность в себе и знание себя;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7080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24"/>
    </mc:Choice>
    <mc:Fallback>
      <p:transition spd="slow" advTm="114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84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77636" y="548680"/>
            <a:ext cx="69227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66"/>
                </a:solidFill>
              </a:rPr>
              <a:t>Существует много вариантов лидерской одаренности:</a:t>
            </a:r>
            <a:endParaRPr lang="ru-RU" sz="4000" dirty="0">
              <a:solidFill>
                <a:srgbClr val="FF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844824"/>
            <a:ext cx="3600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rgbClr val="003366"/>
                </a:solidFill>
              </a:rPr>
              <a:t>Эмоциональные лидеры;</a:t>
            </a:r>
            <a:endParaRPr lang="ru-RU" sz="3200" dirty="0">
              <a:solidFill>
                <a:srgbClr val="0033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4392" y="3200000"/>
            <a:ext cx="3738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rgbClr val="003366"/>
                </a:solidFill>
              </a:rPr>
              <a:t>Лидеры действия;</a:t>
            </a:r>
            <a:endParaRPr lang="ru-RU" sz="3200" dirty="0">
              <a:solidFill>
                <a:srgbClr val="0033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4392" y="4293096"/>
            <a:ext cx="6244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rgbClr val="003366"/>
                </a:solidFill>
              </a:rPr>
              <a:t>Эмоционально деловые лидеры</a:t>
            </a:r>
            <a:endParaRPr lang="ru-RU" sz="3200" dirty="0">
              <a:solidFill>
                <a:srgbClr val="0033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28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24"/>
    </mc:Choice>
    <mc:Fallback>
      <p:transition spd="slow" advTm="95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-387424"/>
            <a:ext cx="5485715" cy="320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43608" y="2828836"/>
            <a:ext cx="7128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9900"/>
                </a:solidFill>
              </a:rPr>
              <a:t>Исключительные качества и способности детей в сфере социальной активности и организации относят к их, так называемой, социальной одаренности.</a:t>
            </a:r>
            <a:endParaRPr lang="ru-RU" sz="4000" dirty="0">
              <a:solidFill>
                <a:srgbClr val="0099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7979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01"/>
    </mc:Choice>
    <mc:Fallback>
      <p:transition spd="slow" advTm="10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980728"/>
            <a:ext cx="7056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660066"/>
                </a:solidFill>
              </a:rPr>
              <a:t>Поэтому главным в создании соответствующих педагогических условий является поддержка и стимулирование детских инициатив, разворачивание самих проектов и социально значимых деятельностей.</a:t>
            </a:r>
            <a:endParaRPr lang="ru-RU" sz="3600" dirty="0">
              <a:solidFill>
                <a:srgbClr val="66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8914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37"/>
    </mc:Choice>
    <mc:Fallback>
      <p:transition spd="slow" advTm="69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3947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1438275" cy="14287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1582341"/>
            <a:ext cx="78488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Их всех отличает четкая </a:t>
            </a:r>
            <a:r>
              <a:rPr lang="ru-RU" sz="2800" dirty="0" err="1" smtClean="0">
                <a:solidFill>
                  <a:srgbClr val="FFC000"/>
                </a:solidFill>
              </a:rPr>
              <a:t>социо</a:t>
            </a:r>
            <a:r>
              <a:rPr lang="ru-RU" sz="2800" dirty="0" smtClean="0">
                <a:solidFill>
                  <a:srgbClr val="FFC000"/>
                </a:solidFill>
              </a:rPr>
              <a:t>-гуманитарная направленность в сфере познания, а в практическом аспекте их отличает эффективность и успешность, инициативность (нередко весьма оригинальная), значительный личный лидерский вклад в дело, способность мобилизовать командный ресурс проекта, индивидуальная стабильность в проектной работе, умение </a:t>
            </a:r>
            <a:r>
              <a:rPr lang="ru-RU" sz="2800" dirty="0" err="1" smtClean="0">
                <a:solidFill>
                  <a:srgbClr val="FFC000"/>
                </a:solidFill>
              </a:rPr>
              <a:t>самоорганизоваться</a:t>
            </a:r>
            <a:r>
              <a:rPr lang="ru-RU" sz="2800" dirty="0" smtClean="0">
                <a:solidFill>
                  <a:srgbClr val="FFC000"/>
                </a:solidFill>
              </a:rPr>
              <a:t> и правильно распорядиться личным ресурсом времени и сил, активное участие во всех основных проектах. 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231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57"/>
    </mc:Choice>
    <mc:Fallback>
      <p:transition spd="slow" advTm="5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6|2.3|0.9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3|1.7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0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|0.7|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2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5|1.9|0.9|0.6|0.6|0.6|1.2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9|2.4|1.1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5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5|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30A087-7A29-4C83-94BA-95893AC9DF0D}"/>
</file>

<file path=customXml/itemProps2.xml><?xml version="1.0" encoding="utf-8"?>
<ds:datastoreItem xmlns:ds="http://schemas.openxmlformats.org/officeDocument/2006/customXml" ds:itemID="{767369E2-7EA5-42A2-9484-3C5E644C08DD}"/>
</file>

<file path=customXml/itemProps3.xml><?xml version="1.0" encoding="utf-8"?>
<ds:datastoreItem xmlns:ds="http://schemas.openxmlformats.org/officeDocument/2006/customXml" ds:itemID="{4A6FA0E3-E057-4DBB-9B1A-EB5FD4D7D8E0}"/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444</Words>
  <Application>Microsoft Office PowerPoint</Application>
  <PresentationFormat>Экран (4:3)</PresentationFormat>
  <Paragraphs>36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Социальная зрелость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Ксюнчик</dc:creator>
  <cp:lastModifiedBy>Ксюнчик</cp:lastModifiedBy>
  <cp:revision>15</cp:revision>
  <dcterms:created xsi:type="dcterms:W3CDTF">2014-01-28T15:26:01Z</dcterms:created>
  <dcterms:modified xsi:type="dcterms:W3CDTF">2014-01-28T18:18:14Z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