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D415E-0B18-4B7B-A712-AFFB493B267C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81A72-4668-4F57-9FA5-A6621133B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7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508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Творчество рассматривается как относительно автономная, самостоятельная, универсальная способность.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40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При оценке креативности учитывают обычно четыре параметра. 1. Продуктивность, или "беглость", – способность к продуцированию максимально большого числа идей. 2. Гибкость представляет собой способность легко переходить от явлений одного класса к явлениям другого класса, часто очень далеким по содержанию. Противоположное качество называют "инертностью мышления".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56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3. Оригинальность – один из основных показателей креативности. Это способность выдвигать новые, неожиданные идеи, отличающиеся от </a:t>
            </a:r>
            <a:r>
              <a:rPr lang="ru-RU" dirty="0" err="1" smtClean="0"/>
              <a:t>широкоизвестных</a:t>
            </a:r>
            <a:r>
              <a:rPr lang="ru-RU" dirty="0" smtClean="0"/>
              <a:t>, общепринятых, банальных. 4. Разработанность. Творцы могут быть условно поделены на две большие группы: одни умеют лучше всего продуцировать оригинальные идеи, другие – детально, творчески разрабатывать существующие. </a:t>
            </a:r>
            <a:r>
              <a:rPr lang="ru-RU" smtClean="0"/>
              <a:t>Эти варианты творческой деятельности специалистами не ранжируются, считается, что это просто разные способы реализации творческой личности.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8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Проблема разработки концепции одаренности интенсивно обсуждается в современной психологии. Различные варианты концептуальных решений предложены многими специалистами (</a:t>
            </a:r>
            <a:r>
              <a:rPr lang="ru-RU" dirty="0" err="1" smtClean="0"/>
              <a:t>Асмолов</a:t>
            </a:r>
            <a:r>
              <a:rPr lang="ru-RU" dirty="0" smtClean="0"/>
              <a:t> А.Г., Бабаева Ю.Д., </a:t>
            </a:r>
            <a:r>
              <a:rPr lang="ru-RU" dirty="0" err="1" smtClean="0"/>
              <a:t>Брюно</a:t>
            </a:r>
            <a:r>
              <a:rPr lang="ru-RU" dirty="0" smtClean="0"/>
              <a:t> Ж., Богоявленская Д.Б., </a:t>
            </a:r>
            <a:r>
              <a:rPr lang="ru-RU" dirty="0" err="1" smtClean="0"/>
              <a:t>Гилфорд</a:t>
            </a:r>
            <a:r>
              <a:rPr lang="ru-RU" dirty="0" smtClean="0"/>
              <a:t> Дж., Дружинин В.Н., Дьяченко О.М., Ильясов И.И., </a:t>
            </a:r>
            <a:r>
              <a:rPr lang="ru-RU" dirty="0" err="1" smtClean="0"/>
              <a:t>Лейтес</a:t>
            </a:r>
            <a:r>
              <a:rPr lang="ru-RU" dirty="0" smtClean="0"/>
              <a:t> Н.С., Матюшкин А.М., </a:t>
            </a:r>
            <a:r>
              <a:rPr lang="ru-RU" dirty="0" err="1" smtClean="0"/>
              <a:t>Монкс</a:t>
            </a:r>
            <a:r>
              <a:rPr lang="ru-RU" dirty="0" smtClean="0"/>
              <a:t> Ф., </a:t>
            </a:r>
            <a:r>
              <a:rPr lang="ru-RU" dirty="0" err="1" smtClean="0"/>
              <a:t>Пажес</a:t>
            </a:r>
            <a:r>
              <a:rPr lang="ru-RU" dirty="0" smtClean="0"/>
              <a:t> Р., Панов В.И., Попова Л.В., </a:t>
            </a:r>
            <a:r>
              <a:rPr lang="ru-RU" dirty="0" err="1" smtClean="0"/>
              <a:t>Рензулли</a:t>
            </a:r>
            <a:r>
              <a:rPr lang="ru-RU" dirty="0" smtClean="0"/>
              <a:t> Дж., </a:t>
            </a:r>
            <a:r>
              <a:rPr lang="ru-RU" dirty="0" err="1" smtClean="0"/>
              <a:t>Танненбаум</a:t>
            </a:r>
            <a:r>
              <a:rPr lang="ru-RU" dirty="0" smtClean="0"/>
              <a:t> А., </a:t>
            </a:r>
            <a:r>
              <a:rPr lang="ru-RU" dirty="0" err="1" smtClean="0"/>
              <a:t>Шадриков</a:t>
            </a:r>
            <a:r>
              <a:rPr lang="ru-RU" dirty="0" smtClean="0"/>
              <a:t> В.Д., Шумакова Н.Б., </a:t>
            </a:r>
            <a:r>
              <a:rPr lang="ru-RU" dirty="0" err="1" smtClean="0"/>
              <a:t>Фельдхусен</a:t>
            </a:r>
            <a:r>
              <a:rPr lang="ru-RU" dirty="0" smtClean="0"/>
              <a:t> Дж., </a:t>
            </a:r>
            <a:r>
              <a:rPr lang="ru-RU" dirty="0" err="1" smtClean="0"/>
              <a:t>Хеллер</a:t>
            </a:r>
            <a:r>
              <a:rPr lang="ru-RU" dirty="0" smtClean="0"/>
              <a:t> К., Холодная М.А., Юркевич В.С., Яковлева Е.Л. и др.). Все существующие концепции акцентируют внимание на определенных аспектах этого сложного психического явления.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6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Одаренность - есть сочетание трех основных характеристик: интеллектуальных способностей (превышающих средний уровень), креативности и настойчивости (мотивация, ориентированная на задачу).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12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Мотив (от французского </a:t>
            </a:r>
            <a:r>
              <a:rPr lang="ru-RU" dirty="0" err="1" smtClean="0"/>
              <a:t>motif</a:t>
            </a:r>
            <a:r>
              <a:rPr lang="ru-RU" dirty="0" smtClean="0"/>
              <a:t> – побудительная причина) – психическое явление, становящееся побуждением к деятельности. При решении педагогических задач важно не только то, что делает ребенок, но и то, зачем он это делает, что движет им, что заставляет его действовать.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7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1. Мотивы, заложенные в самой учебной деятельности и связанные с ее прямым продуктом: "мотивация содержанием" – мотивы, связанные с содержанием учения (побуждает учиться стремление узнавать новые факты, овладевать знаниями, способами действий, проникать в суть явлений); "мотивация процессом" – мотивы, связанные с самим процессом учения (увлекает процесс общения с учителем и другими детьми в учебной деятельности, процесс учения насыщен игровыми приемами, техническими средствами и др.).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2. Мотивы, связанные с косвенным продуктом учения: "Широкие социальные мотивы" а) общественно ценные – мотивы долга, ответственности, чести (перед обществом, классом, учителем, родителями и др.); б) узколичные (престижная мотивация) – мотивы самоутверждения, самоопределения, самосовершенствования. "Мотивы избегания неприятностей" – учение на основе принуждения, страха быть "наказанным" и т. п.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73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Каждому ребенку свойственны чувства долга и ответственности, стремления к самоутверждению и самосовершенствованию, в какой-то мере интересны содержание и процесс учебной деятельности, свойственна боязнь неудачи. Но следует говорить не о наличии или отсутствии каких-либо мотивов, а об их иерархии. То есть о том, какие мотивы преобладают, доминируют в мотивационно-</a:t>
            </a:r>
            <a:r>
              <a:rPr lang="ru-RU" dirty="0" err="1" smtClean="0"/>
              <a:t>потребностной</a:t>
            </a:r>
            <a:r>
              <a:rPr lang="ru-RU" dirty="0" smtClean="0"/>
              <a:t> сфере личности, а какие находятся в подчиненном положении.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7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Желательно, чтобы доминировали мотивы, связанные с содержанием учения (ориентация на овладение новыми знаниями, фактами, явлениями, закономерностями, на усвоение способов приобретения знаний и т.п.). Доминирование этой группы мотивов характеризует одаренного ребенка. Это одна из ведущих характеристик одаренности (</a:t>
            </a:r>
            <a:r>
              <a:rPr lang="ru-RU" dirty="0" err="1" smtClean="0"/>
              <a:t>Дж.Рензулли</a:t>
            </a:r>
            <a:r>
              <a:rPr lang="ru-RU" dirty="0" smtClean="0"/>
              <a:t>, </a:t>
            </a:r>
            <a:r>
              <a:rPr lang="ru-RU" dirty="0" err="1" smtClean="0"/>
              <a:t>П.Торренс</a:t>
            </a:r>
            <a:r>
              <a:rPr lang="ru-RU" dirty="0" smtClean="0"/>
              <a:t> и др.).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679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Многие отечественные ученые до сих пор отказываются признавать факт существования креативности как некоей универсальной способности. Они считают, что творчество всегда жестко связано с определенным видом деятельности. Большинство ученых в мире склоняются к тому, что природа творчества едина, а потому и способность к творчеству универсальна. Научившись "творить" в сфере искусства, техники или других видах деятельности, ребенок без труда может перенести этот опыт в любую другую сферу. Именно поэтому творчество рассматривается как относительно автономная, самостоятельная, универсальная способность.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1A72-4668-4F57-9FA5-A6621133BE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9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05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20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97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83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3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6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3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84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71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7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14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F0491-6F7F-49C0-B6B1-E44AB2EC0B5E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B0A2-69DE-4CBB-8434-02C3077E7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63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3648" y="836712"/>
            <a:ext cx="72161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           </a:t>
            </a:r>
            <a:r>
              <a:rPr lang="ru-RU" sz="5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Концепция </a:t>
            </a:r>
          </a:p>
          <a:p>
            <a:r>
              <a:rPr lang="ru-RU" sz="54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о</a:t>
            </a:r>
            <a:r>
              <a:rPr lang="ru-RU" sz="5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даренности </a:t>
            </a:r>
            <a:r>
              <a:rPr lang="ru-RU" sz="5400" b="1" i="1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Рензулли</a:t>
            </a:r>
            <a:endParaRPr lang="ru-RU" sz="5400" b="1" i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4221088"/>
            <a:ext cx="290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Гаврилюк Д.Ю. ПЗ-52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4"/>
    </mc:Choice>
    <mc:Fallback xmlns="">
      <p:transition spd="slow" advTm="214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827584" y="1340768"/>
            <a:ext cx="7400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</a:rPr>
              <a:t>Творчество рассматривается как относительно автономная, </a:t>
            </a:r>
            <a:endParaRPr lang="ru-RU" sz="2800" b="1" i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bg1">
                    <a:lumMod val="95000"/>
                  </a:schemeClr>
                </a:solidFill>
              </a:rPr>
              <a:t>самостоятельная</a:t>
            </a:r>
            <a:r>
              <a:rPr lang="ru-RU" sz="2800" b="1" i="1" dirty="0">
                <a:solidFill>
                  <a:schemeClr val="bg1">
                    <a:lumMod val="95000"/>
                  </a:schemeClr>
                </a:solidFill>
              </a:rPr>
              <a:t>, универсальная способность. </a:t>
            </a:r>
          </a:p>
        </p:txBody>
      </p:sp>
    </p:spTree>
    <p:extLst>
      <p:ext uri="{BB962C8B-B14F-4D97-AF65-F5344CB8AC3E}">
        <p14:creationId xmlns:p14="http://schemas.microsoft.com/office/powerpoint/2010/main" val="40463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9"/>
    </mc:Choice>
    <mc:Fallback xmlns="">
      <p:transition spd="slow" advTm="745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1340768"/>
            <a:ext cx="8820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 При оценке креативности учитывают обычно четыре параметра. </a:t>
            </a:r>
            <a:endParaRPr lang="ru-RU" sz="2400" b="1" i="1" dirty="0" smtClean="0"/>
          </a:p>
          <a:p>
            <a:pPr marL="342900" indent="-342900">
              <a:buAutoNum type="arabicPeriod"/>
            </a:pPr>
            <a:r>
              <a:rPr lang="ru-RU" sz="2400" b="1" i="1" dirty="0" smtClean="0"/>
              <a:t>Продуктивность</a:t>
            </a:r>
            <a:r>
              <a:rPr lang="ru-RU" sz="2400" b="1" i="1" dirty="0"/>
              <a:t>, или "беглость", – способность к продуцированию </a:t>
            </a:r>
            <a:r>
              <a:rPr lang="ru-RU" sz="2400" b="1" i="1" dirty="0" smtClean="0"/>
              <a:t>максимально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/>
              <a:t>большого числа идей. </a:t>
            </a:r>
            <a:endParaRPr lang="ru-RU" sz="2400" b="1" i="1" dirty="0" smtClean="0"/>
          </a:p>
          <a:p>
            <a:r>
              <a:rPr lang="ru-RU" sz="2400" b="1" i="1" dirty="0" smtClean="0"/>
              <a:t>2</a:t>
            </a:r>
            <a:r>
              <a:rPr lang="ru-RU" sz="2400" b="1" i="1" dirty="0"/>
              <a:t>. Гибкость представляет собой способность легко переходить от явлений одного класса </a:t>
            </a:r>
            <a:endParaRPr lang="ru-RU" sz="2400" b="1" i="1" dirty="0" smtClean="0"/>
          </a:p>
          <a:p>
            <a:r>
              <a:rPr lang="ru-RU" sz="2400" b="1" i="1" dirty="0" smtClean="0"/>
              <a:t>к </a:t>
            </a:r>
            <a:r>
              <a:rPr lang="ru-RU" sz="2400" b="1" i="1" dirty="0"/>
              <a:t>явлениям другого класса, часто очень далеким по содержанию. </a:t>
            </a:r>
            <a:endParaRPr lang="ru-RU" sz="2400" b="1" i="1" dirty="0" smtClean="0"/>
          </a:p>
          <a:p>
            <a:r>
              <a:rPr lang="ru-RU" sz="2400" b="1" i="1" dirty="0" smtClean="0"/>
              <a:t>Противоположное </a:t>
            </a:r>
            <a:r>
              <a:rPr lang="ru-RU" sz="2400" b="1" i="1" dirty="0"/>
              <a:t>качество называют "инертностью мышления". </a:t>
            </a:r>
          </a:p>
        </p:txBody>
      </p:sp>
    </p:spTree>
    <p:extLst>
      <p:ext uri="{BB962C8B-B14F-4D97-AF65-F5344CB8AC3E}">
        <p14:creationId xmlns:p14="http://schemas.microsoft.com/office/powerpoint/2010/main" val="23365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92"/>
    </mc:Choice>
    <mc:Fallback xmlns="">
      <p:transition spd="slow" advTm="1579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1310651"/>
            <a:ext cx="89644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3. Оригинальность – один из основных показателей креативности.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Это </a:t>
            </a:r>
            <a:r>
              <a:rPr lang="ru-RU" sz="2400" b="1" i="1" dirty="0">
                <a:solidFill>
                  <a:srgbClr val="FF0000"/>
                </a:solidFill>
              </a:rPr>
              <a:t>способность выдвигать новые, неожиданные идеи,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отличающиеся </a:t>
            </a:r>
            <a:r>
              <a:rPr lang="ru-RU" sz="2400" b="1" i="1" dirty="0">
                <a:solidFill>
                  <a:srgbClr val="FF0000"/>
                </a:solidFill>
              </a:rPr>
              <a:t>от </a:t>
            </a:r>
            <a:r>
              <a:rPr lang="ru-RU" sz="2400" b="1" i="1" dirty="0" err="1">
                <a:solidFill>
                  <a:srgbClr val="FF0000"/>
                </a:solidFill>
              </a:rPr>
              <a:t>широкоизвестных</a:t>
            </a:r>
            <a:r>
              <a:rPr lang="ru-RU" sz="2400" b="1" i="1" dirty="0">
                <a:solidFill>
                  <a:srgbClr val="FF0000"/>
                </a:solidFill>
              </a:rPr>
              <a:t>, общепринятых, банальных.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4</a:t>
            </a:r>
            <a:r>
              <a:rPr lang="ru-RU" sz="2400" b="1" i="1" dirty="0">
                <a:solidFill>
                  <a:srgbClr val="FF0000"/>
                </a:solidFill>
              </a:rPr>
              <a:t>. Разработанность. Творцы могут быть условно поделены на две большие группы: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одни </a:t>
            </a:r>
            <a:r>
              <a:rPr lang="ru-RU" sz="2400" b="1" i="1" dirty="0">
                <a:solidFill>
                  <a:srgbClr val="FF0000"/>
                </a:solidFill>
              </a:rPr>
              <a:t>умеют лучше всего продуцировать оригинальные идеи,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другие </a:t>
            </a:r>
            <a:r>
              <a:rPr lang="ru-RU" sz="2400" b="1" i="1" dirty="0">
                <a:solidFill>
                  <a:srgbClr val="FF0000"/>
                </a:solidFill>
              </a:rPr>
              <a:t>– детально, творчески разрабатывать существующие.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Эти </a:t>
            </a:r>
            <a:r>
              <a:rPr lang="ru-RU" sz="2400" b="1" i="1" dirty="0">
                <a:solidFill>
                  <a:srgbClr val="FF0000"/>
                </a:solidFill>
              </a:rPr>
              <a:t>варианты творческой деятельности специалистами не ранжируются, считается,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что </a:t>
            </a:r>
            <a:r>
              <a:rPr lang="ru-RU" sz="2400" b="1" i="1" dirty="0">
                <a:solidFill>
                  <a:srgbClr val="FF0000"/>
                </a:solidFill>
              </a:rPr>
              <a:t>это просто разные способы реализации творческой личности</a:t>
            </a:r>
            <a:r>
              <a:rPr lang="ru-RU" sz="2000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842" y="1310651"/>
            <a:ext cx="90450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3. Оригинальность – один из основных показателей креативности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Это способность выдвигать новые, неожиданные идеи,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отличающиеся </a:t>
            </a:r>
            <a:r>
              <a:rPr lang="ru-RU" sz="2400" b="1" i="1" dirty="0">
                <a:solidFill>
                  <a:srgbClr val="FF0000"/>
                </a:solidFill>
              </a:rPr>
              <a:t>от </a:t>
            </a:r>
            <a:r>
              <a:rPr lang="ru-RU" sz="2400" b="1" i="1" dirty="0" err="1">
                <a:solidFill>
                  <a:srgbClr val="FF0000"/>
                </a:solidFill>
              </a:rPr>
              <a:t>широкоизвестных</a:t>
            </a:r>
            <a:r>
              <a:rPr lang="ru-RU" sz="2400" b="1" i="1" dirty="0">
                <a:solidFill>
                  <a:srgbClr val="FF0000"/>
                </a:solidFill>
              </a:rPr>
              <a:t>, общепринятых, банальных.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4</a:t>
            </a:r>
            <a:r>
              <a:rPr lang="ru-RU" sz="2400" b="1" i="1" dirty="0">
                <a:solidFill>
                  <a:srgbClr val="FF0000"/>
                </a:solidFill>
              </a:rPr>
              <a:t>. Разработанность. Творцы могут быть условно поделены на две большие группы: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одни </a:t>
            </a:r>
            <a:r>
              <a:rPr lang="ru-RU" sz="2400" b="1" i="1" dirty="0">
                <a:solidFill>
                  <a:srgbClr val="FF0000"/>
                </a:solidFill>
              </a:rPr>
              <a:t>умеют лучше всего продуцировать оригинальные идеи</a:t>
            </a:r>
            <a:r>
              <a:rPr lang="ru-RU" sz="2400" b="1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другие – детально, творчески разрабатывать существующие.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Эти </a:t>
            </a:r>
            <a:r>
              <a:rPr lang="ru-RU" sz="2400" b="1" i="1" dirty="0">
                <a:solidFill>
                  <a:srgbClr val="FF0000"/>
                </a:solidFill>
              </a:rPr>
              <a:t>варианты творческой деятельности специалистами не ранжируются,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считается</a:t>
            </a:r>
            <a:r>
              <a:rPr lang="ru-RU" sz="2400" b="1" i="1" dirty="0">
                <a:solidFill>
                  <a:srgbClr val="FF0000"/>
                </a:solidFill>
              </a:rPr>
              <a:t>, что это просто разные способы реализации творческой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52482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9"/>
    </mc:Choice>
    <mc:Fallback xmlns="">
      <p:transition spd="slow" advTm="17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5844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Проблема разработки концепции одаренности интенсивно обсуждается в современной психологии. Различные варианты концептуальных решений предложены многими специалистами (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Асмолов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А.Г., Бабаева Ю.Д.,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Брюно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Ж., Богоявленская Д.Б., Дружинин В.Н., Дьяченко О.М., Ильясов И.И.,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Лейтес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Н.С., Матюшкин А.М.,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Монкс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Ф.,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Пажес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Р., Панов В.И., Попова Л.В.,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Рензулли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Дж.,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Танненбаум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А.,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Шадриков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В.Д., Шумакова Н.Б.,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Фельдхусен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Дж.,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Хеллер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К., Холодная М.А., Юркевич В.С., Яковлева Е.Л. И др.). Все существующие концепции акцентируют внимание на определенных аспектах этого сложного психического явления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6"/>
    </mc:Choice>
    <mc:Fallback xmlns="">
      <p:transition spd="slow" advTm="166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3568" y="1484784"/>
            <a:ext cx="82567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Одаренность</a:t>
            </a:r>
            <a:r>
              <a:rPr lang="ru-RU" sz="2800" b="1" i="1" dirty="0" smtClean="0">
                <a:solidFill>
                  <a:schemeClr val="bg1"/>
                </a:solidFill>
              </a:rPr>
              <a:t> – есть сочетание трех основных характеристик: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Интеллектуальных способностей (превышающих средний уровень),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Креативности и </a:t>
            </a:r>
          </a:p>
          <a:p>
            <a:r>
              <a:rPr lang="ru-RU" sz="2800" b="1" i="1" dirty="0" smtClean="0">
                <a:solidFill>
                  <a:schemeClr val="bg1"/>
                </a:solidFill>
              </a:rPr>
              <a:t>Настойчивости (мотивация, ориентированная на задачу)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5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16"/>
    </mc:Choice>
    <mc:Fallback xmlns="">
      <p:transition spd="slow" advTm="161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1412776"/>
            <a:ext cx="9120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Мотив (от французского </a:t>
            </a:r>
            <a:r>
              <a:rPr lang="en-US" sz="2000" b="1" i="1" dirty="0" smtClean="0">
                <a:solidFill>
                  <a:schemeClr val="bg1"/>
                </a:solidFill>
              </a:rPr>
              <a:t>motif – </a:t>
            </a:r>
            <a:r>
              <a:rPr lang="ru-RU" sz="2000" b="1" i="1" dirty="0" smtClean="0">
                <a:solidFill>
                  <a:schemeClr val="bg1"/>
                </a:solidFill>
              </a:rPr>
              <a:t>побудительная причина) –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 психическое явление, становящееся побуждением к деятельности.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 При решении педагогических задач важно не только то, 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что делает ребенок, но и то, зачем он это делает, что движет им, 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что заставляет его действовать.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3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9144000" cy="6844352"/>
          </a:xfrm>
        </p:spPr>
      </p:pic>
      <p:sp>
        <p:nvSpPr>
          <p:cNvPr id="5" name="TextBox 4"/>
          <p:cNvSpPr txBox="1"/>
          <p:nvPr/>
        </p:nvSpPr>
        <p:spPr>
          <a:xfrm>
            <a:off x="323528" y="692696"/>
            <a:ext cx="88484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 1. Мотивы, заложенные в самой учебной деятельности </a:t>
            </a:r>
            <a:r>
              <a:rPr lang="ru-RU" sz="2400" b="1" i="1" dirty="0" smtClean="0"/>
              <a:t>и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/>
              <a:t>связанные с ее прямым продуктом</a:t>
            </a:r>
            <a:r>
              <a:rPr lang="ru-RU" sz="2400" b="1" i="1" dirty="0" smtClean="0"/>
              <a:t>: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/>
              <a:t>"мотивация содержанием" – мотивы, связанные с содержанием учения </a:t>
            </a:r>
            <a:endParaRPr lang="ru-RU" sz="2400" b="1" i="1" dirty="0" smtClean="0"/>
          </a:p>
          <a:p>
            <a:r>
              <a:rPr lang="ru-RU" sz="2400" b="1" i="1" dirty="0" smtClean="0"/>
              <a:t>(</a:t>
            </a:r>
            <a:r>
              <a:rPr lang="ru-RU" sz="2400" b="1" i="1" dirty="0"/>
              <a:t>побуждает учиться стремление узнавать новые факты, </a:t>
            </a:r>
            <a:endParaRPr lang="ru-RU" sz="2400" b="1" i="1" dirty="0" smtClean="0"/>
          </a:p>
          <a:p>
            <a:r>
              <a:rPr lang="ru-RU" sz="2400" b="1" i="1" dirty="0" smtClean="0"/>
              <a:t>овладевать </a:t>
            </a:r>
            <a:r>
              <a:rPr lang="ru-RU" sz="2400" b="1" i="1" dirty="0"/>
              <a:t>знаниями, способами действий, проникать в суть явлений); </a:t>
            </a:r>
            <a:endParaRPr lang="ru-RU" sz="2400" b="1" i="1" dirty="0" smtClean="0"/>
          </a:p>
          <a:p>
            <a:r>
              <a:rPr lang="ru-RU" sz="2400" b="1" i="1" dirty="0" smtClean="0"/>
              <a:t>"</a:t>
            </a:r>
            <a:r>
              <a:rPr lang="ru-RU" sz="2400" b="1" i="1" dirty="0"/>
              <a:t>мотивация процессом" – мотивы, связанные с самим процессом учения </a:t>
            </a:r>
            <a:endParaRPr lang="ru-RU" sz="2400" b="1" i="1" dirty="0" smtClean="0"/>
          </a:p>
          <a:p>
            <a:r>
              <a:rPr lang="ru-RU" sz="2400" b="1" i="1" dirty="0" smtClean="0"/>
              <a:t>(</a:t>
            </a:r>
            <a:r>
              <a:rPr lang="ru-RU" sz="2400" b="1" i="1" dirty="0"/>
              <a:t>увлекает процесс общения с учителем и другими детьми в учебной деятельности, </a:t>
            </a:r>
            <a:endParaRPr lang="ru-RU" sz="2400" b="1" i="1" dirty="0" smtClean="0"/>
          </a:p>
          <a:p>
            <a:r>
              <a:rPr lang="ru-RU" sz="2400" b="1" i="1" dirty="0" smtClean="0"/>
              <a:t>процесс </a:t>
            </a:r>
            <a:r>
              <a:rPr lang="ru-RU" sz="2400" b="1" i="1" dirty="0"/>
              <a:t>учения насыщен игровыми приемами, техническими средствами и др.). </a:t>
            </a:r>
          </a:p>
        </p:txBody>
      </p:sp>
    </p:spTree>
    <p:extLst>
      <p:ext uri="{BB962C8B-B14F-4D97-AF65-F5344CB8AC3E}">
        <p14:creationId xmlns:p14="http://schemas.microsoft.com/office/powerpoint/2010/main" val="390893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44"/>
    </mc:Choice>
    <mc:Fallback xmlns="">
      <p:transition spd="slow" advTm="1474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908720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2. Мотивы, связанные с косвенным продуктом учения: </a:t>
            </a:r>
            <a:endParaRPr lang="ru-RU" sz="2400" b="1" i="1" dirty="0" smtClean="0"/>
          </a:p>
          <a:p>
            <a:r>
              <a:rPr lang="ru-RU" sz="2400" b="1" i="1" dirty="0" smtClean="0"/>
              <a:t>"</a:t>
            </a:r>
            <a:r>
              <a:rPr lang="ru-RU" sz="2400" b="1" i="1" dirty="0"/>
              <a:t>Широкие социальные </a:t>
            </a:r>
            <a:r>
              <a:rPr lang="ru-RU" sz="2400" b="1" i="1" dirty="0" smtClean="0"/>
              <a:t>мотивы«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/>
              <a:t>а) общественно ценные – мотивы долга, ответственности, </a:t>
            </a:r>
            <a:r>
              <a:rPr lang="ru-RU" sz="2400" b="1" i="1" dirty="0" smtClean="0"/>
              <a:t>чести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/>
              <a:t>(перед обществом, классом, учителем, родителями и др.); </a:t>
            </a:r>
            <a:endParaRPr lang="ru-RU" sz="2400" b="1" i="1" dirty="0" smtClean="0"/>
          </a:p>
          <a:p>
            <a:r>
              <a:rPr lang="ru-RU" sz="2400" b="1" i="1" dirty="0" smtClean="0"/>
              <a:t>б</a:t>
            </a:r>
            <a:r>
              <a:rPr lang="ru-RU" sz="2400" b="1" i="1" dirty="0"/>
              <a:t>) узколичные (престижная мотивация) </a:t>
            </a:r>
            <a:r>
              <a:rPr lang="ru-RU" sz="2400" b="1" i="1" dirty="0" smtClean="0"/>
              <a:t>–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/>
              <a:t>мотивы самоутверждения, самоопределения, самосовершенствования. </a:t>
            </a:r>
            <a:endParaRPr lang="ru-RU" sz="2400" b="1" i="1" dirty="0" smtClean="0"/>
          </a:p>
          <a:p>
            <a:r>
              <a:rPr lang="ru-RU" sz="2400" b="1" i="1" dirty="0" smtClean="0"/>
              <a:t>"</a:t>
            </a:r>
            <a:r>
              <a:rPr lang="ru-RU" sz="2400" b="1" i="1" dirty="0"/>
              <a:t>Мотивы избегания неприятностей" </a:t>
            </a:r>
            <a:r>
              <a:rPr lang="ru-RU" sz="2400" b="1" i="1" dirty="0" smtClean="0"/>
              <a:t>–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/>
              <a:t>учение на основе принуждения, страха быть "наказанным" и т. п. </a:t>
            </a:r>
          </a:p>
        </p:txBody>
      </p:sp>
    </p:spTree>
    <p:extLst>
      <p:ext uri="{BB962C8B-B14F-4D97-AF65-F5344CB8AC3E}">
        <p14:creationId xmlns:p14="http://schemas.microsoft.com/office/powerpoint/2010/main" val="22932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49"/>
    </mc:Choice>
    <mc:Fallback xmlns="">
      <p:transition spd="slow" advTm="1514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39551" y="404664"/>
            <a:ext cx="79208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Каждому </a:t>
            </a:r>
            <a:r>
              <a:rPr lang="ru-RU" sz="2400" b="1" dirty="0">
                <a:solidFill>
                  <a:srgbClr val="FF0000"/>
                </a:solidFill>
              </a:rPr>
              <a:t>ребенку свойственны чувства долга и ответственности,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стремления </a:t>
            </a:r>
            <a:r>
              <a:rPr lang="ru-RU" sz="2400" b="1" dirty="0">
                <a:solidFill>
                  <a:srgbClr val="FF0000"/>
                </a:solidFill>
              </a:rPr>
              <a:t>к самоутверждению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и </a:t>
            </a:r>
            <a:r>
              <a:rPr lang="ru-RU" sz="2400" b="1" dirty="0">
                <a:solidFill>
                  <a:srgbClr val="FF0000"/>
                </a:solidFill>
              </a:rPr>
              <a:t>самосовершенствованию,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в </a:t>
            </a:r>
            <a:r>
              <a:rPr lang="ru-RU" sz="2400" b="1" dirty="0">
                <a:solidFill>
                  <a:srgbClr val="FF0000"/>
                </a:solidFill>
              </a:rPr>
              <a:t>какой-то мере интересны содержание и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процесс </a:t>
            </a:r>
            <a:r>
              <a:rPr lang="ru-RU" sz="2400" b="1" dirty="0">
                <a:solidFill>
                  <a:srgbClr val="FF0000"/>
                </a:solidFill>
              </a:rPr>
              <a:t>учебной деятельности, свойственна боязнь неудачи.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Но </a:t>
            </a:r>
            <a:r>
              <a:rPr lang="ru-RU" sz="2400" b="1" dirty="0">
                <a:solidFill>
                  <a:srgbClr val="FF0000"/>
                </a:solidFill>
              </a:rPr>
              <a:t>следует говорить не о наличии или отсутствии каких-либо мотивов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а об их иерархии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То есть о том, какие мотивы преобладают, 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доминируют </a:t>
            </a:r>
            <a:r>
              <a:rPr lang="ru-RU" sz="2400" b="1" dirty="0">
                <a:solidFill>
                  <a:srgbClr val="FF0000"/>
                </a:solidFill>
              </a:rPr>
              <a:t>в мотивационно-</a:t>
            </a:r>
            <a:r>
              <a:rPr lang="ru-RU" sz="2400" b="1" dirty="0" err="1">
                <a:solidFill>
                  <a:srgbClr val="FF0000"/>
                </a:solidFill>
              </a:rPr>
              <a:t>потребностной</a:t>
            </a:r>
            <a:r>
              <a:rPr lang="ru-RU" sz="2400" b="1" dirty="0">
                <a:solidFill>
                  <a:srgbClr val="FF0000"/>
                </a:solidFill>
              </a:rPr>
              <a:t> сфере личности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а какие находятся в подчиненном положении. </a:t>
            </a:r>
          </a:p>
        </p:txBody>
      </p:sp>
    </p:spTree>
    <p:extLst>
      <p:ext uri="{BB962C8B-B14F-4D97-AF65-F5344CB8AC3E}">
        <p14:creationId xmlns:p14="http://schemas.microsoft.com/office/powerpoint/2010/main" val="47544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22"/>
    </mc:Choice>
    <mc:Fallback xmlns="">
      <p:transition spd="slow" advTm="146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5" name="TextBox 4"/>
          <p:cNvSpPr txBox="1"/>
          <p:nvPr/>
        </p:nvSpPr>
        <p:spPr>
          <a:xfrm>
            <a:off x="323528" y="1196752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Желательно, чтобы доминировали мотивы, связанные с содержанием учения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(</a:t>
            </a:r>
            <a:r>
              <a:rPr lang="ru-RU" sz="2400" b="1" i="1" dirty="0">
                <a:solidFill>
                  <a:schemeClr val="bg1"/>
                </a:solidFill>
              </a:rPr>
              <a:t>ориентация на овладение новыми знаниями, фактами, явлениями,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закономерностями</a:t>
            </a:r>
            <a:r>
              <a:rPr lang="ru-RU" sz="2400" b="1" i="1" dirty="0">
                <a:solidFill>
                  <a:schemeClr val="bg1"/>
                </a:solidFill>
              </a:rPr>
              <a:t>, на усвоение способов приобретения знаний и т.п</a:t>
            </a:r>
            <a:r>
              <a:rPr lang="ru-RU" sz="2400" b="1" i="1" dirty="0" smtClean="0">
                <a:solidFill>
                  <a:schemeClr val="bg1"/>
                </a:solidFill>
              </a:rPr>
              <a:t>.).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Доминирование этой группы мотивов характеризует одаренного ребенка. </a:t>
            </a:r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Это </a:t>
            </a:r>
            <a:r>
              <a:rPr lang="ru-RU" sz="2400" b="1" i="1" dirty="0">
                <a:solidFill>
                  <a:schemeClr val="bg1"/>
                </a:solidFill>
              </a:rPr>
              <a:t>одна из ведущих характеристик одаренности (</a:t>
            </a:r>
            <a:r>
              <a:rPr lang="ru-RU" sz="2400" b="1" i="1" dirty="0" err="1">
                <a:solidFill>
                  <a:schemeClr val="bg1"/>
                </a:solidFill>
              </a:rPr>
              <a:t>Дж.Рензулли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П.Торренс</a:t>
            </a:r>
            <a:r>
              <a:rPr lang="ru-RU" sz="2400" b="1" i="1" dirty="0">
                <a:solidFill>
                  <a:schemeClr val="bg1"/>
                </a:solidFill>
              </a:rPr>
              <a:t> и др.). </a:t>
            </a:r>
          </a:p>
        </p:txBody>
      </p:sp>
    </p:spTree>
    <p:extLst>
      <p:ext uri="{BB962C8B-B14F-4D97-AF65-F5344CB8AC3E}">
        <p14:creationId xmlns:p14="http://schemas.microsoft.com/office/powerpoint/2010/main" val="216014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4"/>
    </mc:Choice>
    <mc:Fallback xmlns="">
      <p:transition spd="slow" advTm="1219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527"/>
          </a:xfrm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b="1" i="1" dirty="0"/>
              <a:t>Многие отечественные ученые до сих пор отказываются признавать факт </a:t>
            </a:r>
            <a:r>
              <a:rPr lang="ru-RU" sz="2000" b="1" i="1" dirty="0" smtClean="0"/>
              <a:t>существования </a:t>
            </a:r>
            <a:r>
              <a:rPr lang="ru-RU" sz="2000" b="1" i="1" dirty="0"/>
              <a:t>креативности </a:t>
            </a:r>
            <a:endParaRPr lang="ru-RU" sz="2000" b="1" i="1" dirty="0" smtClean="0"/>
          </a:p>
          <a:p>
            <a:r>
              <a:rPr lang="ru-RU" sz="2000" b="1" i="1" dirty="0" smtClean="0"/>
              <a:t>как </a:t>
            </a:r>
            <a:r>
              <a:rPr lang="ru-RU" sz="2000" b="1" i="1" dirty="0"/>
              <a:t>некоей универсальной способности. </a:t>
            </a:r>
            <a:endParaRPr lang="ru-RU" sz="2000" b="1" i="1" dirty="0" smtClean="0"/>
          </a:p>
          <a:p>
            <a:r>
              <a:rPr lang="ru-RU" sz="2000" b="1" i="1" dirty="0" smtClean="0"/>
              <a:t>Они </a:t>
            </a:r>
            <a:r>
              <a:rPr lang="ru-RU" sz="2000" b="1" i="1" dirty="0"/>
              <a:t>считают, что творчество всегда жестко связано с определенным </a:t>
            </a:r>
            <a:endParaRPr lang="ru-RU" sz="2000" b="1" i="1" dirty="0" smtClean="0"/>
          </a:p>
          <a:p>
            <a:r>
              <a:rPr lang="ru-RU" sz="2000" b="1" i="1" dirty="0" smtClean="0"/>
              <a:t>видом </a:t>
            </a:r>
            <a:r>
              <a:rPr lang="ru-RU" sz="2000" b="1" i="1" dirty="0"/>
              <a:t>деятельности. </a:t>
            </a:r>
            <a:endParaRPr lang="ru-RU" sz="2000" b="1" i="1" dirty="0" smtClean="0"/>
          </a:p>
          <a:p>
            <a:r>
              <a:rPr lang="ru-RU" sz="2000" b="1" i="1" dirty="0" smtClean="0"/>
              <a:t>Большинство </a:t>
            </a:r>
            <a:r>
              <a:rPr lang="ru-RU" sz="2000" b="1" i="1" dirty="0"/>
              <a:t>ученых в мире склоняются к тому, </a:t>
            </a:r>
            <a:endParaRPr lang="ru-RU" sz="2000" b="1" i="1" dirty="0" smtClean="0"/>
          </a:p>
          <a:p>
            <a:r>
              <a:rPr lang="ru-RU" sz="2000" b="1" i="1" dirty="0" smtClean="0"/>
              <a:t>что </a:t>
            </a:r>
            <a:r>
              <a:rPr lang="ru-RU" sz="2000" b="1" i="1" dirty="0"/>
              <a:t>природа творчества едина, а потому и способность к творчеству универсальна. </a:t>
            </a:r>
            <a:endParaRPr lang="ru-RU" sz="2000" b="1" i="1" dirty="0" smtClean="0"/>
          </a:p>
          <a:p>
            <a:r>
              <a:rPr lang="ru-RU" sz="2000" b="1" i="1" dirty="0" smtClean="0"/>
              <a:t>Научившись </a:t>
            </a:r>
            <a:r>
              <a:rPr lang="ru-RU" sz="2000" b="1" i="1" dirty="0"/>
              <a:t>"творить" в сфере искусства, техники или других видах деятельности, </a:t>
            </a:r>
            <a:endParaRPr lang="ru-RU" sz="2000" b="1" i="1" dirty="0" smtClean="0"/>
          </a:p>
          <a:p>
            <a:r>
              <a:rPr lang="ru-RU" sz="2000" b="1" i="1" dirty="0" smtClean="0"/>
              <a:t>ребенок </a:t>
            </a:r>
            <a:r>
              <a:rPr lang="ru-RU" sz="2000" b="1" i="1" dirty="0"/>
              <a:t>без труда может перенести этот опыт в любую другую сферу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smtClean="0"/>
              <a:t> </a:t>
            </a:r>
            <a:r>
              <a:rPr lang="ru-RU" sz="2000" b="1" i="1" dirty="0"/>
              <a:t>Именно поэтому творчество рассматривается как относительно автономная, </a:t>
            </a:r>
            <a:endParaRPr lang="ru-RU" sz="2000" b="1" i="1" dirty="0" smtClean="0"/>
          </a:p>
          <a:p>
            <a:r>
              <a:rPr lang="ru-RU" sz="2000" b="1" i="1" dirty="0" smtClean="0"/>
              <a:t>самостоятельная</a:t>
            </a:r>
            <a:r>
              <a:rPr lang="ru-RU" sz="2000" b="1" i="1" dirty="0"/>
              <a:t>, универсальная способность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7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7"/>
    </mc:Choice>
    <mc:Fallback xmlns="">
      <p:transition spd="slow" advTm="1615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D185DD0-2D01-477A-90FD-2A5F64B6D7F8}"/>
</file>

<file path=customXml/itemProps2.xml><?xml version="1.0" encoding="utf-8"?>
<ds:datastoreItem xmlns:ds="http://schemas.openxmlformats.org/officeDocument/2006/customXml" ds:itemID="{958D05BA-5EAB-40DD-95F9-2D42E59B89C0}"/>
</file>

<file path=customXml/itemProps3.xml><?xml version="1.0" encoding="utf-8"?>
<ds:datastoreItem xmlns:ds="http://schemas.openxmlformats.org/officeDocument/2006/customXml" ds:itemID="{4358B305-5634-41E8-8236-CC614825DAC7}"/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1477</Words>
  <Application>Microsoft Office PowerPoint</Application>
  <PresentationFormat>Экран (4:3)</PresentationFormat>
  <Paragraphs>101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Masha</cp:lastModifiedBy>
  <cp:revision>20</cp:revision>
  <dcterms:created xsi:type="dcterms:W3CDTF">2014-02-04T18:36:06Z</dcterms:created>
  <dcterms:modified xsi:type="dcterms:W3CDTF">2014-02-05T08:56:13Z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