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7" r:id="rId6"/>
    <p:sldId id="274" r:id="rId7"/>
    <p:sldId id="265" r:id="rId8"/>
    <p:sldId id="260" r:id="rId9"/>
    <p:sldId id="261" r:id="rId10"/>
    <p:sldId id="262" r:id="rId11"/>
    <p:sldId id="263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5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16" autoAdjust="0"/>
    <p:restoredTop sz="94660"/>
  </p:normalViewPr>
  <p:slideViewPr>
    <p:cSldViewPr>
      <p:cViewPr varScale="1">
        <p:scale>
          <a:sx n="69" d="100"/>
          <a:sy n="69" d="100"/>
        </p:scale>
        <p:origin x="-8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EC41-008B-434A-8DDF-27E871F19A07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03A5-7672-4E1D-B575-9B9C7339F68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EC41-008B-434A-8DDF-27E871F19A07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03A5-7672-4E1D-B575-9B9C7339F6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EC41-008B-434A-8DDF-27E871F19A07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03A5-7672-4E1D-B575-9B9C7339F6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EC41-008B-434A-8DDF-27E871F19A07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03A5-7672-4E1D-B575-9B9C7339F68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EC41-008B-434A-8DDF-27E871F19A07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03A5-7672-4E1D-B575-9B9C7339F6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EC41-008B-434A-8DDF-27E871F19A07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03A5-7672-4E1D-B575-9B9C7339F68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EC41-008B-434A-8DDF-27E871F19A07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03A5-7672-4E1D-B575-9B9C7339F68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EC41-008B-434A-8DDF-27E871F19A07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03A5-7672-4E1D-B575-9B9C7339F6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EC41-008B-434A-8DDF-27E871F19A07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03A5-7672-4E1D-B575-9B9C7339F6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EC41-008B-434A-8DDF-27E871F19A07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03A5-7672-4E1D-B575-9B9C7339F6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EC41-008B-434A-8DDF-27E871F19A07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03A5-7672-4E1D-B575-9B9C7339F68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DE2EC41-008B-434A-8DDF-27E871F19A07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C5503A5-7672-4E1D-B575-9B9C7339F68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" name="Содержимое 3" descr="pic_995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941" y="4548"/>
            <a:ext cx="9144000" cy="6895476"/>
          </a:xfrm>
          <a:prstGeom prst="rect">
            <a:avLst/>
          </a:prstGeom>
        </p:spPr>
      </p:pic>
      <p:sp>
        <p:nvSpPr>
          <p:cNvPr id="13" name="Заголовок 9"/>
          <p:cNvSpPr>
            <a:spLocks noGrp="1"/>
          </p:cNvSpPr>
          <p:nvPr>
            <p:ph type="ctrTitle"/>
          </p:nvPr>
        </p:nvSpPr>
        <p:spPr>
          <a:xfrm>
            <a:off x="251521" y="332656"/>
            <a:ext cx="8424936" cy="6264696"/>
          </a:xfrm>
        </p:spPr>
        <p:txBody>
          <a:bodyPr>
            <a:normAutofit/>
          </a:bodyPr>
          <a:lstStyle/>
          <a:p>
            <a:pPr marL="182880" indent="0" algn="l">
              <a:buNone/>
            </a:pPr>
            <a:r>
              <a:rPr lang="ru-RU" sz="7800" b="1" i="1" spc="300" dirty="0" smtClean="0">
                <a:ln w="1143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800" b="1" i="1" spc="300" dirty="0" smtClean="0">
                <a:ln w="1143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7800" b="1" i="1" spc="300" dirty="0" smtClean="0">
                <a:ln w="1143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ВИДЫ </a:t>
            </a:r>
            <a:br>
              <a:rPr lang="ru-RU" sz="7800" b="1" i="1" spc="300" dirty="0" smtClean="0">
                <a:ln w="1143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7800" i="1" spc="300" dirty="0">
                <a:ln w="1143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800" i="1" spc="300" dirty="0">
                <a:ln w="1143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7800" i="1" spc="300" dirty="0" smtClean="0">
                <a:ln w="1143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800" i="1" spc="300" dirty="0" smtClean="0">
                <a:ln w="1143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7800" b="1" i="1" spc="300" dirty="0" smtClean="0">
                <a:ln w="1143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ОДАРЁННОСТИ</a:t>
            </a:r>
            <a:endParaRPr lang="ru-RU" sz="7800" b="1" i="1" spc="300" dirty="0">
              <a:ln w="11430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32189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74115" y="2348880"/>
            <a:ext cx="5522021" cy="410445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 учащиеся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с широкой способностью к обучению (они легко осваивают любую деятельность, проявляют заметные 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   успехи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во всех школьных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науках);</a:t>
            </a:r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 учащиеся, у которых повышенные</a:t>
            </a:r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способности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к усвоению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проявляются</a:t>
            </a:r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лишь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в одной или нескольких близких областях деятельности (дети с академическими способностями, </a:t>
            </a: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скажем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, к точным наукам или к гуманитарным).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07504" y="258060"/>
            <a:ext cx="8856984" cy="172819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None/>
            </a:pPr>
            <a: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      Академическая                       </a:t>
            </a:r>
            <a:b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                                  одарённость</a:t>
            </a:r>
            <a:b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                      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effectLst/>
                <a:latin typeface="Monotype Corsiva" pitchFamily="66" charset="0"/>
                <a:cs typeface="Times New Roman" pitchFamily="18" charset="0"/>
              </a:rPr>
              <a:t>(обучаемость)</a:t>
            </a:r>
            <a:endParaRPr lang="ru-RU" sz="28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/>
              <a:latin typeface="Monotype Corsiva" pitchFamily="66" charset="0"/>
              <a:cs typeface="Times New Roman" pitchFamily="18" charset="0"/>
            </a:endParaRPr>
          </a:p>
        </p:txBody>
      </p:sp>
      <p:pic>
        <p:nvPicPr>
          <p:cNvPr id="2050" name="Picture 2" descr="E: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636912"/>
            <a:ext cx="3528392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532140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860032" y="1628800"/>
            <a:ext cx="3744416" cy="5058896"/>
          </a:xfrm>
        </p:spPr>
        <p:txBody>
          <a:bodyPr/>
          <a:lstStyle/>
          <a:p>
            <a:pPr marL="45720" indent="0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Этот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вид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одаренности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подразумевает высокие достижения в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области: </a:t>
            </a:r>
          </a:p>
          <a:p>
            <a:pPr>
              <a:buFontTx/>
              <a:buChar char="-"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художественного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творчества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Tx/>
              <a:buChar char="-"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сполнительского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мастерства в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музыке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ивописи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Tx/>
              <a:buChar char="-"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кульптуре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Tx/>
              <a:buChar char="-"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актерские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способности. 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34260" y="258060"/>
            <a:ext cx="8856984" cy="172819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None/>
            </a:pPr>
            <a: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      </a:t>
            </a:r>
            <a:r>
              <a:rPr lang="ru-RU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Художественная</a:t>
            </a:r>
            <a: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                     </a:t>
            </a:r>
            <a:b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                                  одарённость</a:t>
            </a:r>
            <a:b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                     </a:t>
            </a:r>
            <a:endParaRPr lang="ru-RU" sz="28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/>
              <a:latin typeface="Monotype Corsiva" pitchFamily="66" charset="0"/>
              <a:cs typeface="Times New Roman" pitchFamily="18" charset="0"/>
            </a:endParaRPr>
          </a:p>
        </p:txBody>
      </p:sp>
      <p:pic>
        <p:nvPicPr>
          <p:cNvPr id="1026" name="Picture 2" descr="E: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12" y="1628800"/>
            <a:ext cx="4428492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0566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34260" y="258060"/>
            <a:ext cx="8856984" cy="172819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None/>
            </a:pPr>
            <a: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Лидерская или </a:t>
            </a:r>
          </a:p>
          <a:p>
            <a:pPr marL="0" indent="0" algn="l">
              <a:buNone/>
            </a:pPr>
            <a:r>
              <a:rPr lang="ru-RU" sz="36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                    социальная</a:t>
            </a:r>
            <a:b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                                        одарённость</a:t>
            </a:r>
            <a:b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                     </a:t>
            </a:r>
            <a:endParaRPr lang="ru-RU" sz="28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/>
              <a:latin typeface="Monotype Corsiva" pitchFamily="66" charset="0"/>
              <a:cs typeface="Times New Roman" pitchFamily="18" charset="0"/>
            </a:endParaRPr>
          </a:p>
        </p:txBody>
      </p:sp>
      <p:pic>
        <p:nvPicPr>
          <p:cNvPr id="4098" name="Picture 2" descr="E:\загруженное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285" y="1986252"/>
            <a:ext cx="3141595" cy="3747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бъект 2"/>
          <p:cNvSpPr txBox="1">
            <a:spLocks/>
          </p:cNvSpPr>
          <p:nvPr/>
        </p:nvSpPr>
        <p:spPr>
          <a:xfrm>
            <a:off x="4860032" y="1628800"/>
            <a:ext cx="3744416" cy="5058896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Georgia" pitchFamily="18" charset="0"/>
              <a:buNone/>
            </a:pP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3491880" y="2348880"/>
            <a:ext cx="5264968" cy="3960440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С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труктурные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элементы социальной одаренности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:</a:t>
            </a:r>
            <a:endParaRPr lang="ru-RU" b="1" dirty="0"/>
          </a:p>
          <a:p>
            <a:pPr>
              <a:buFontTx/>
              <a:buChar char="-"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социальная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перцепция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FontTx/>
              <a:buChar char="-"/>
            </a:pP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просоциальное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поведение, 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нравственные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суждения, 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организаторские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умения и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т. д.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64105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34260" y="258060"/>
            <a:ext cx="8856984" cy="172819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None/>
            </a:pPr>
            <a: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Психомоторная или </a:t>
            </a:r>
          </a:p>
          <a:p>
            <a:pPr marL="0" indent="0" algn="l">
              <a:buNone/>
            </a:pPr>
            <a:r>
              <a:rPr lang="ru-RU" sz="36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                       спортивная</a:t>
            </a:r>
            <a:b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                                        одарённость</a:t>
            </a:r>
            <a:b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                     </a:t>
            </a:r>
            <a:endParaRPr lang="ru-RU" sz="28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/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67544" y="1986252"/>
            <a:ext cx="8136904" cy="4701444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Georgia" pitchFamily="18" charset="0"/>
              <a:buNone/>
            </a:pP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E:\image1963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8437" y="2276872"/>
            <a:ext cx="3555148" cy="3891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55472" y="1986252"/>
            <a:ext cx="4572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Психомоторные акты человека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- это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сложно организованные познавательно-регуляторные системы, в которых в единстве представлены как мотивационные, функциональные, так и операционные компоненты, при этом, очевидно, что точность, интенсивность и эффективность управления движениями зависят и существенно определяются уровнем функционирования таких психических процессов, как ощущение и восприятие.</a:t>
            </a:r>
          </a:p>
        </p:txBody>
      </p:sp>
    </p:spTree>
    <p:extLst>
      <p:ext uri="{BB962C8B-B14F-4D97-AF65-F5344CB8AC3E}">
        <p14:creationId xmlns:p14="http://schemas.microsoft.com/office/powerpoint/2010/main" val="1210318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916832"/>
            <a:ext cx="8424936" cy="4464496"/>
          </a:xfrm>
        </p:spPr>
        <p:txBody>
          <a:bodyPr>
            <a:normAutofit/>
          </a:bodyPr>
          <a:lstStyle/>
          <a:p>
            <a:pPr marL="457200" indent="-457200" algn="l">
              <a:buFont typeface="Wingdings" pitchFamily="2" charset="2"/>
              <a:buChar char="ü"/>
            </a:pPr>
            <a:r>
              <a:rPr lang="ru-RU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Интеллектуальная (сенсомоторный, пространственно-визуальный, понятийно-логический уровни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l"/>
            <a:endParaRPr lang="ru-RU" sz="2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>
              <a:buFont typeface="Wingdings" pitchFamily="2" charset="2"/>
              <a:buChar char="ü"/>
            </a:pPr>
            <a:r>
              <a:rPr lang="ru-RU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Эмоциональная  (эмоциональное реагирование, эмоциональное переживание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457200" indent="-457200" algn="l">
              <a:buFont typeface="Wingdings" pitchFamily="2" charset="2"/>
              <a:buChar char="ü"/>
            </a:pPr>
            <a:endParaRPr lang="ru-RU" sz="2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>
              <a:buFont typeface="Wingdings" pitchFamily="2" charset="2"/>
              <a:buChar char="ü"/>
            </a:pPr>
            <a:r>
              <a:rPr lang="ru-RU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Мотивационно- волевая (уровни пробуждения, постановки целей, </a:t>
            </a:r>
            <a:r>
              <a:rPr lang="ru-RU" sz="28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смысло</a:t>
            </a:r>
            <a:r>
              <a:rPr lang="ru-RU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пробуждение)</a:t>
            </a:r>
          </a:p>
          <a:p>
            <a:pPr algn="l"/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476672"/>
            <a:ext cx="8496944" cy="950970"/>
          </a:xfrm>
        </p:spPr>
        <p:txBody>
          <a:bodyPr/>
          <a:lstStyle/>
          <a:p>
            <a:pPr marL="0" indent="0" algn="ctr">
              <a:buNone/>
            </a:pPr>
            <a:r>
              <a:rPr lang="ru-RU" sz="5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Сфера психики</a:t>
            </a:r>
            <a:endParaRPr lang="ru-RU" sz="52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72746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>
          <a:xfrm>
            <a:off x="467544" y="2132856"/>
            <a:ext cx="3888432" cy="439248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Актуальная</a:t>
            </a:r>
          </a:p>
          <a:p>
            <a:pPr>
              <a:buFont typeface="Wingdings" pitchFamily="2" charset="2"/>
              <a:buChar char="ü"/>
            </a:pPr>
            <a:r>
              <a:rPr lang="ru-RU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Достигнутые показатели психического развития, проявляющиеся в более высоком уровне выполнения деятельности</a:t>
            </a:r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323528" y="476672"/>
            <a:ext cx="8496944" cy="1584176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Степень формированности одарённости</a:t>
            </a:r>
            <a:endParaRPr lang="ru-RU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Объект 4"/>
          <p:cNvSpPr>
            <a:spLocks noGrp="1"/>
          </p:cNvSpPr>
          <p:nvPr>
            <p:ph sz="quarter" idx="14"/>
          </p:nvPr>
        </p:nvSpPr>
        <p:spPr>
          <a:xfrm>
            <a:off x="4572000" y="2132856"/>
            <a:ext cx="3888432" cy="4392488"/>
          </a:xfrm>
        </p:spPr>
        <p:txBody>
          <a:bodyPr/>
          <a:lstStyle/>
          <a:p>
            <a:pPr marL="45720" indent="0">
              <a:buNone/>
            </a:pPr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Потенциальная</a:t>
            </a:r>
          </a:p>
          <a:p>
            <a:pPr>
              <a:buFont typeface="Wingdings" pitchFamily="2" charset="2"/>
              <a:buChar char="ü"/>
            </a:pPr>
            <a:r>
              <a:rPr lang="ru-RU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Потенциальные психические возможности в том или ином виде деятельности, но с невозможностью их реализовать в данный момент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7264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  <p:bldP spid="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1772816"/>
            <a:ext cx="3456384" cy="410445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4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 Явная</a:t>
            </a:r>
          </a:p>
          <a:p>
            <a:pPr>
              <a:buFont typeface="Wingdings" pitchFamily="2" charset="2"/>
              <a:buChar char="Ø"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Обнаруживает </a:t>
            </a:r>
            <a:r>
              <a:rPr lang="ru-RU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себя в деятельности ребенка достаточно ярко и отчетливо (как бы «сама по себе»), в том числе и при неблагоприятных условиях</a:t>
            </a:r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932040" y="1844824"/>
            <a:ext cx="3672408" cy="3888432"/>
          </a:xfrm>
        </p:spPr>
        <p:txBody>
          <a:bodyPr/>
          <a:lstStyle/>
          <a:p>
            <a:pPr marL="45720" indent="0">
              <a:buNone/>
            </a:pPr>
            <a:r>
              <a:rPr lang="ru-RU" sz="4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Скрытая</a:t>
            </a:r>
          </a:p>
          <a:p>
            <a:pPr>
              <a:buFont typeface="Wingdings" pitchFamily="2" charset="2"/>
              <a:buChar char="Ø"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Проявляется </a:t>
            </a:r>
            <a:r>
              <a:rPr lang="ru-RU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атипичной, замаскированной форме, она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замечается </a:t>
            </a:r>
            <a:r>
              <a:rPr lang="ru-RU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окружающими</a:t>
            </a:r>
          </a:p>
          <a:p>
            <a:pPr marL="45720" indent="0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323528" y="476672"/>
            <a:ext cx="8496944" cy="108012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ru-RU" sz="5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Форма проявления</a:t>
            </a:r>
            <a:endParaRPr lang="ru-RU" sz="5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36291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2276872"/>
            <a:ext cx="3850760" cy="3978776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Ранняя</a:t>
            </a:r>
          </a:p>
          <a:p>
            <a:pPr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ребенок, как правило, дошкольного или младшего школьного возраста с чрезвычайными, блестящими успехами в каком-либо определенном виде деятельности - математике, поэзии, музыке, рисовании, танце, пении и т.д. </a:t>
            </a:r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5076056" y="2276872"/>
            <a:ext cx="3346704" cy="3978776"/>
          </a:xfrm>
        </p:spPr>
        <p:txBody>
          <a:bodyPr/>
          <a:lstStyle/>
          <a:p>
            <a:pPr marL="45720" indent="0">
              <a:buNone/>
            </a:pPr>
            <a:r>
              <a:rPr lang="ru-RU" sz="4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Поздняя</a:t>
            </a:r>
          </a:p>
          <a:p>
            <a:pPr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Люди</a:t>
            </a: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достигшие выдающихся результатов в зрелом возрасте</a:t>
            </a:r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5" name="Заголовок 3"/>
          <p:cNvSpPr txBox="1">
            <a:spLocks/>
          </p:cNvSpPr>
          <p:nvPr/>
        </p:nvSpPr>
        <p:spPr>
          <a:xfrm>
            <a:off x="323528" y="476672"/>
            <a:ext cx="8496944" cy="18002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ru-RU" sz="5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Особенности возрастного развития</a:t>
            </a:r>
            <a:endParaRPr lang="ru-RU" sz="5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78176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1844824"/>
            <a:ext cx="3634736" cy="4680520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ru-RU" sz="59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Общая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Связана </a:t>
            </a: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 специальными видами одаренности. Под влиянием общей одаренности (показателей эффективности познавательных процессов, </a:t>
            </a:r>
            <a:r>
              <a:rPr lang="ru-RU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т.д.) проявления специальной одаренности выходят на качественно более высокий уровень освоения конкретной деятельности (в области музыки, поэзии, спорта и т.д.).</a:t>
            </a:r>
            <a:endParaRPr lang="ru-RU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572000" y="1772816"/>
            <a:ext cx="3960440" cy="453650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50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Специальная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Оказывает </a:t>
            </a: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влияние на избирательную специализацию общих психологических ресурсов личности, усиливая тем самым индивидуальное своеобразие и самобытность одаренного человека.</a:t>
            </a:r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5" name="Заголовок 3"/>
          <p:cNvSpPr txBox="1">
            <a:spLocks/>
          </p:cNvSpPr>
          <p:nvPr/>
        </p:nvSpPr>
        <p:spPr>
          <a:xfrm>
            <a:off x="323528" y="476672"/>
            <a:ext cx="8496944" cy="18002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ru-RU" sz="5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Широта проявлений</a:t>
            </a:r>
            <a:endParaRPr lang="ru-RU" sz="5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09553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E:\images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5473" y="116632"/>
            <a:ext cx="4557980" cy="3505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375472" y="2967335"/>
            <a:ext cx="3930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107503" y="260648"/>
            <a:ext cx="8825949" cy="5976664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endParaRPr lang="ru-RU" sz="2800" b="1" i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endParaRPr lang="ru-RU" sz="2800" b="1" i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endParaRPr lang="ru-RU" sz="2800" b="1" i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ru-RU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Определенные </a:t>
            </a:r>
            <a:r>
              <a:rPr lang="ru-RU" sz="28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таким </a:t>
            </a:r>
            <a:endParaRPr lang="ru-RU" sz="2800" b="1" i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ru-RU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образом </a:t>
            </a:r>
            <a:r>
              <a:rPr lang="ru-RU" sz="28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виды </a:t>
            </a:r>
            <a:r>
              <a:rPr lang="ru-RU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одаренности 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ru-RU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могут </a:t>
            </a:r>
            <a:r>
              <a:rPr lang="ru-RU" sz="28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восприниматься </a:t>
            </a:r>
            <a:endParaRPr lang="ru-RU" sz="2800" b="1" i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ru-RU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как совершенно 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ru-RU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независимые, тогда </a:t>
            </a:r>
            <a:r>
              <a:rPr lang="ru-RU" sz="28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как </a:t>
            </a:r>
            <a:endParaRPr lang="ru-RU" sz="2800" b="1" i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ru-RU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действительности </a:t>
            </a:r>
            <a:endParaRPr lang="ru-RU" sz="2800" b="1" i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ru-RU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они </a:t>
            </a:r>
            <a:r>
              <a:rPr lang="ru-RU" sz="28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переплетаются. </a:t>
            </a:r>
            <a:endParaRPr lang="ru-RU" sz="2800" b="1" i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ru-RU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Так</a:t>
            </a:r>
            <a:r>
              <a:rPr lang="ru-RU" sz="28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, общая </a:t>
            </a:r>
            <a:r>
              <a:rPr lang="ru-RU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интеллектуальная одаренность</a:t>
            </a:r>
            <a:r>
              <a:rPr lang="ru-RU" sz="28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28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правило, </a:t>
            </a:r>
            <a:r>
              <a:rPr lang="ru-RU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входит </a:t>
            </a:r>
            <a:r>
              <a:rPr lang="ru-RU" sz="28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составной </a:t>
            </a:r>
            <a:r>
              <a:rPr lang="ru-RU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частью и </a:t>
            </a:r>
            <a:r>
              <a:rPr lang="ru-RU" sz="28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 лидерские </a:t>
            </a:r>
            <a:r>
              <a:rPr lang="ru-RU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способности и </a:t>
            </a:r>
            <a:r>
              <a:rPr lang="ru-RU" sz="28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 творческие.</a:t>
            </a:r>
          </a:p>
          <a:p>
            <a:pPr algn="l"/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19301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4788024" y="1340768"/>
            <a:ext cx="3920480" cy="4752528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..ребенок, который выделяется яркими, </a:t>
            </a:r>
            <a:b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очевидными, иногда выдающимися достижениями (или имеет внутренние предпосылки для таких достижений) в том или ином виде деятельности</a:t>
            </a:r>
            <a:endParaRPr lang="ru-RU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899592" y="260648"/>
            <a:ext cx="7416824" cy="1008112"/>
          </a:xfrm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Одаренный</a:t>
            </a:r>
            <a:r>
              <a:rPr lang="ru-RU" sz="4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ребенок – это…</a:t>
            </a:r>
            <a:b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Янка\Desktop\виды одаренности\einsteinbaby.jpg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520" y="1124744"/>
            <a:ext cx="4503738" cy="51117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524114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3" descr="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384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ru-RU" dirty="0" smtClean="0"/>
              <a:t>История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980728"/>
            <a:ext cx="8748464" cy="5616624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300" b="1" i="1" dirty="0" smtClean="0">
                <a:latin typeface="Times New Roman" pitchFamily="18" charset="0"/>
                <a:cs typeface="Times New Roman" pitchFamily="18" charset="0"/>
              </a:rPr>
              <a:t>1920 г. психологи </a:t>
            </a:r>
            <a:r>
              <a:rPr lang="ru-RU" sz="2300" b="1" i="1" dirty="0">
                <a:latin typeface="Times New Roman" pitchFamily="18" charset="0"/>
                <a:cs typeface="Times New Roman" pitchFamily="18" charset="0"/>
              </a:rPr>
              <a:t>выделяли так называемые специальные таланты. К </a:t>
            </a:r>
            <a:r>
              <a:rPr lang="ru-RU" sz="2300" b="1" i="1" dirty="0" smtClean="0">
                <a:latin typeface="Times New Roman" pitchFamily="18" charset="0"/>
                <a:cs typeface="Times New Roman" pitchFamily="18" charset="0"/>
              </a:rPr>
              <a:t>ним относили: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300" b="1" i="1" dirty="0" smtClean="0">
                <a:latin typeface="Times New Roman" pitchFamily="18" charset="0"/>
                <a:cs typeface="Times New Roman" pitchFamily="18" charset="0"/>
              </a:rPr>
              <a:t>    -технический</a:t>
            </a:r>
            <a:r>
              <a:rPr lang="ru-RU" sz="2300" b="1" i="1" dirty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23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300" b="1" i="1" dirty="0" smtClean="0">
                <a:latin typeface="Times New Roman" pitchFamily="18" charset="0"/>
                <a:cs typeface="Times New Roman" pitchFamily="18" charset="0"/>
              </a:rPr>
              <a:t>    -коммерческий</a:t>
            </a:r>
            <a:r>
              <a:rPr lang="ru-RU" sz="2300" b="1" i="1" dirty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23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300" b="1" i="1" dirty="0" smtClean="0">
                <a:latin typeface="Times New Roman" pitchFamily="18" charset="0"/>
                <a:cs typeface="Times New Roman" pitchFamily="18" charset="0"/>
              </a:rPr>
              <a:t>    -научно-академический,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300" b="1" i="1" dirty="0" smtClean="0">
                <a:latin typeface="Times New Roman" pitchFamily="18" charset="0"/>
                <a:cs typeface="Times New Roman" pitchFamily="18" charset="0"/>
              </a:rPr>
              <a:t>    -художественный</a:t>
            </a:r>
            <a:r>
              <a:rPr lang="ru-RU" sz="2300" b="1" i="1" dirty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23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300" b="1" i="1" dirty="0" smtClean="0">
                <a:latin typeface="Times New Roman" pitchFamily="18" charset="0"/>
                <a:cs typeface="Times New Roman" pitchFamily="18" charset="0"/>
              </a:rPr>
              <a:t>    -социальный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21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600" b="1" i="1" dirty="0">
                <a:latin typeface="Times New Roman" pitchFamily="18" charset="0"/>
                <a:cs typeface="Times New Roman" pitchFamily="18" charset="0"/>
              </a:rPr>
              <a:t>1930-е годы многие специалисты (</a:t>
            </a:r>
            <a:r>
              <a:rPr lang="ru-RU" sz="2600" b="1" i="1" dirty="0" err="1">
                <a:latin typeface="Times New Roman" pitchFamily="18" charset="0"/>
                <a:cs typeface="Times New Roman" pitchFamily="18" charset="0"/>
              </a:rPr>
              <a:t>Ревеш</a:t>
            </a:r>
            <a:r>
              <a:rPr lang="ru-RU" sz="2600" b="1" i="1" dirty="0">
                <a:latin typeface="Times New Roman" pitchFamily="18" charset="0"/>
                <a:cs typeface="Times New Roman" pitchFamily="18" charset="0"/>
              </a:rPr>
              <a:t> Г., Штерн В.) стали выступать </a:t>
            </a: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против исключительного использования </a:t>
            </a:r>
            <a:r>
              <a:rPr lang="ru-RU" sz="2600" b="1" i="1" dirty="0">
                <a:latin typeface="Times New Roman" pitchFamily="18" charset="0"/>
                <a:cs typeface="Times New Roman" pitchFamily="18" charset="0"/>
              </a:rPr>
              <a:t>тестов интеллекта для выявления одаренных детей. </a:t>
            </a:r>
            <a:endParaRPr lang="ru-RU" sz="2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3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600" b="1" i="1" dirty="0">
                <a:latin typeface="Times New Roman" pitchFamily="18" charset="0"/>
                <a:cs typeface="Times New Roman" pitchFamily="18" charset="0"/>
              </a:rPr>
              <a:t>1972 году в официальном докладе государственного отдела образования США конгрессу было </a:t>
            </a: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предложено следующее определение: «Одаренными и талантливыми детьми можно назвать тех, не, по оценке опытных специалистов, в силу выдающихся способностей демонстрируют высокие достижения. Перспективы таких детей определяются уровнем их достижений и потенциальными возможностями в одной или нескольких сферах: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- интеллектуальной;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- </a:t>
            </a:r>
            <a:r>
              <a:rPr lang="ru-RU" sz="2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академических достижений;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- </a:t>
            </a:r>
            <a:r>
              <a:rPr lang="ru-RU" sz="2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творческого или продуктивного мышления;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- </a:t>
            </a:r>
            <a:r>
              <a:rPr lang="ru-RU" sz="2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лидерства и общения;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- </a:t>
            </a:r>
            <a:r>
              <a:rPr lang="ru-RU" sz="2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художественной и двигательной деятельностях</a:t>
            </a:r>
            <a:r>
              <a:rPr lang="ru-RU" sz="2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».</a:t>
            </a:r>
            <a:endParaRPr lang="ru-RU" sz="26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3734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40960" cy="1800200"/>
          </a:xfrm>
        </p:spPr>
        <p:txBody>
          <a:bodyPr/>
          <a:lstStyle/>
          <a:p>
            <a:pPr marL="0" indent="0" algn="l">
              <a:buNone/>
            </a:pPr>
            <a:r>
              <a:rPr lang="ru-RU" sz="32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Н.С. </a:t>
            </a:r>
            <a:r>
              <a:rPr lang="ru-RU" sz="320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Лейтес</a:t>
            </a:r>
            <a:r>
              <a:rPr lang="ru-RU" sz="32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выделяет </a:t>
            </a:r>
            <a:r>
              <a:rPr lang="ru-RU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3-и </a:t>
            </a:r>
            <a:r>
              <a:rPr lang="ru-RU" sz="32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категории детей, которых принято обычно называть одаренными: </a:t>
            </a:r>
            <a:br>
              <a:rPr lang="ru-RU" sz="32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1916832"/>
            <a:ext cx="7344816" cy="3744416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 smtClean="0"/>
              <a:t> 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дети 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с высоким IQ; </a:t>
            </a:r>
            <a:endParaRPr lang="ru-RU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дети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, достигшие выдающихся успехов в каком-либо виде деятельности, </a:t>
            </a:r>
            <a:endParaRPr lang="ru-RU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" lvl="0" indent="0">
              <a:buNone/>
            </a:pP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 дети 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с высокой креативностью (способностью к творчеству). 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54324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412776"/>
            <a:ext cx="3922768" cy="4482832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sz="4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Качественный</a:t>
            </a:r>
          </a:p>
          <a:p>
            <a:pPr>
              <a:buFont typeface="Wingdings" pitchFamily="2" charset="2"/>
              <a:buChar char="ü"/>
            </a:pP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Качественные характеристики выражают специфику психических возможностей человека  и особенности их проявления в тех или иных видах деятельности</a:t>
            </a:r>
          </a:p>
          <a:p>
            <a:pPr marL="4572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788024" y="1484784"/>
            <a:ext cx="3943405" cy="4338816"/>
          </a:xfrm>
        </p:spPr>
        <p:txBody>
          <a:bodyPr/>
          <a:lstStyle/>
          <a:p>
            <a:pPr marL="45720" indent="0">
              <a:buNone/>
            </a:pPr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Количественный</a:t>
            </a:r>
          </a:p>
          <a:p>
            <a:pPr>
              <a:buFont typeface="Wingdings" pitchFamily="2" charset="2"/>
              <a:buChar char="ü"/>
            </a:pP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Количественные характеристики одаренности позволяют описать степень их </a:t>
            </a:r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выраженности</a:t>
            </a:r>
            <a:endParaRPr lang="ru-RU" sz="24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60543" y="266072"/>
            <a:ext cx="8856984" cy="1631258"/>
          </a:xfrm>
          <a:prstGeom prst="rect">
            <a:avLst/>
          </a:prstGeom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Аспекты одарённости</a:t>
            </a:r>
            <a:endParaRPr lang="ru-RU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89071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79512" y="188640"/>
            <a:ext cx="8856984" cy="1631258"/>
          </a:xfrm>
          <a:prstGeom prst="rect">
            <a:avLst/>
          </a:prstGeom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Критерии выделения видов одарённости</a:t>
            </a:r>
            <a:endParaRPr lang="ru-RU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3"/>
          <p:cNvSpPr txBox="1">
            <a:spLocks/>
          </p:cNvSpPr>
          <p:nvPr/>
        </p:nvSpPr>
        <p:spPr>
          <a:xfrm>
            <a:off x="323528" y="2060848"/>
            <a:ext cx="8424936" cy="4464496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  </a:t>
            </a:r>
            <a:r>
              <a:rPr lang="ru-RU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деятельности и обеспечивающие ее сферы психики</a:t>
            </a:r>
          </a:p>
          <a:p>
            <a:pPr>
              <a:buFont typeface="Wingdings" pitchFamily="2" charset="2"/>
              <a:buChar char="§"/>
            </a:pP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Степень </a:t>
            </a:r>
            <a:r>
              <a:rPr lang="ru-RU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сформированности</a:t>
            </a:r>
          </a:p>
          <a:p>
            <a:pPr>
              <a:buFont typeface="Wingdings" pitchFamily="2" charset="2"/>
              <a:buChar char="§"/>
            </a:pP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Форма </a:t>
            </a:r>
            <a:r>
              <a:rPr lang="ru-RU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проявлений</a:t>
            </a:r>
          </a:p>
          <a:p>
            <a:pPr>
              <a:buFont typeface="Wingdings" pitchFamily="2" charset="2"/>
              <a:buChar char="§"/>
            </a:pP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Широта </a:t>
            </a:r>
            <a:r>
              <a:rPr lang="ru-RU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проявлений в различных видах деятельности</a:t>
            </a:r>
          </a:p>
          <a:p>
            <a:pPr>
              <a:buFont typeface="Wingdings" pitchFamily="2" charset="2"/>
              <a:buChar char="§"/>
            </a:pP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Особенности </a:t>
            </a:r>
            <a:r>
              <a:rPr lang="ru-RU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возрастного развития</a:t>
            </a:r>
          </a:p>
          <a:p>
            <a:pPr>
              <a:buFont typeface="Wingdings" pitchFamily="2" charset="2"/>
              <a:buChar char="§"/>
            </a:pP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925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 noGrp="1"/>
          </p:cNvSpPr>
          <p:nvPr>
            <p:ph type="title"/>
          </p:nvPr>
        </p:nvSpPr>
        <p:spPr>
          <a:xfrm>
            <a:off x="179512" y="1124744"/>
            <a:ext cx="8784976" cy="3816424"/>
          </a:xfrm>
          <a:prstGeom prst="rect">
            <a:avLst/>
          </a:prstGeo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None/>
            </a:pPr>
            <a:r>
              <a:rPr lang="ru-RU" sz="60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Вид  </a:t>
            </a:r>
            <a:r>
              <a:rPr lang="ru-RU" sz="6000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деятельности и обеспечивающие ее сферы </a:t>
            </a:r>
            <a:r>
              <a:rPr lang="ru-RU" sz="60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психики</a:t>
            </a:r>
            <a:r>
              <a:rPr lang="ru-RU" sz="6000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endParaRPr lang="ru-RU" sz="6000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135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1728192"/>
          </a:xfrm>
        </p:spPr>
        <p:txBody>
          <a:bodyPr/>
          <a:lstStyle/>
          <a:p>
            <a:pPr marL="0" indent="0" algn="l">
              <a:buNone/>
            </a:pPr>
            <a: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      Интеллектуальная                            </a:t>
            </a:r>
            <a:b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ru-RU" sz="36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                                 одарённость</a:t>
            </a:r>
            <a:r>
              <a:rPr lang="ru-RU" sz="36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/>
            </a:r>
            <a:br>
              <a:rPr lang="ru-RU" sz="36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               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effectLst/>
                <a:latin typeface="Monotype Corsiva" pitchFamily="66" charset="0"/>
                <a:cs typeface="Times New Roman" pitchFamily="18" charset="0"/>
              </a:rPr>
              <a:t>(</a:t>
            </a:r>
            <a:r>
              <a:rPr lang="ru-RU" sz="2800" dirty="0" err="1" smtClean="0">
                <a:solidFill>
                  <a:schemeClr val="accent6">
                    <a:lumMod val="75000"/>
                  </a:schemeClr>
                </a:solidFill>
                <a:effectLst/>
                <a:latin typeface="Monotype Corsiva" pitchFamily="66" charset="0"/>
                <a:cs typeface="Times New Roman" pitchFamily="18" charset="0"/>
              </a:rPr>
              <a:t>концепциияХогварда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effectLst/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accent6">
                    <a:lumMod val="75000"/>
                  </a:schemeClr>
                </a:solidFill>
                <a:effectLst/>
                <a:latin typeface="Monotype Corsiva" pitchFamily="66" charset="0"/>
                <a:cs typeface="Times New Roman" pitchFamily="18" charset="0"/>
              </a:rPr>
              <a:t>Гарднера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effectLst/>
                <a:latin typeface="Monotype Corsiva" pitchFamily="66" charset="0"/>
                <a:cs typeface="Times New Roman" pitchFamily="18" charset="0"/>
              </a:rPr>
              <a:t>)</a:t>
            </a:r>
            <a:endParaRPr lang="ru-RU" sz="28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/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5" name="Объект 3"/>
          <p:cNvSpPr>
            <a:spLocks noGrp="1"/>
          </p:cNvSpPr>
          <p:nvPr>
            <p:ph sz="quarter" idx="13"/>
          </p:nvPr>
        </p:nvSpPr>
        <p:spPr>
          <a:xfrm>
            <a:off x="179512" y="1916113"/>
            <a:ext cx="8713663" cy="4752975"/>
          </a:xfrm>
        </p:spPr>
        <p:txBody>
          <a:bodyPr>
            <a:normAutofit fontScale="92500" lnSpcReduction="20000"/>
          </a:bodyPr>
          <a:lstStyle/>
          <a:p>
            <a:pPr marL="4572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</a:t>
            </a:r>
            <a:r>
              <a:rPr lang="ru-RU" sz="24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Лингвистический 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интеллект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</a:p>
          <a:p>
            <a:pPr marL="4572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способность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использовать язык для 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того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, чтобы создавать, 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стимулировать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в поиске или 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передавать информацию</a:t>
            </a:r>
          </a:p>
          <a:p>
            <a:pPr marL="4572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400" b="1" i="1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Музыкальный 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интеллект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– 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способности исполнять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, сочинять 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музыку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, который преобладает у музыкальных исполнителей и композиторов.</a:t>
            </a:r>
          </a:p>
          <a:p>
            <a:pPr marL="4572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400" b="1" i="1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Логико-математический 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интеллект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– способность исследовать категории, взаимоотношения и структуры путем манипулирования объектами или символами, знаками и экспериментировать упорядоченным образом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E: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88840"/>
            <a:ext cx="3672408" cy="2542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39075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251520" y="332656"/>
            <a:ext cx="8640960" cy="6048672"/>
          </a:xfrm>
        </p:spPr>
        <p:txBody>
          <a:bodyPr/>
          <a:lstStyle/>
          <a:p>
            <a:pPr marL="45720" indent="0">
              <a:buNone/>
            </a:pPr>
            <a:r>
              <a:rPr lang="ru-RU" b="1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Пространственный интеллект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– способность представлять, воспринимать объект и манипулировать им в уме, воспринимать и создавать зрительные или пространственные композиции.</a:t>
            </a:r>
          </a:p>
          <a:p>
            <a:pPr marL="45720" indent="0">
              <a:buNone/>
            </a:pPr>
            <a:r>
              <a:rPr lang="ru-RU" b="1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Телесно-</a:t>
            </a:r>
            <a:r>
              <a:rPr lang="ru-RU" b="1" i="1" dirty="0" err="1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кинестезический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интеллект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– способность формировать и использовать двигательные навыки в спорте, исполнительском искусстве, в ручном труде.</a:t>
            </a:r>
          </a:p>
          <a:p>
            <a:pPr marL="45720" indent="0">
              <a:buNone/>
            </a:pPr>
            <a:r>
              <a:rPr lang="ru-RU" b="1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Личностный интеллект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имеет две стороны, которые могут рассматриваться отдельно - это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интраличностный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интерличностный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интеллект. 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ru-RU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Интраличностный</a:t>
            </a:r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интеллект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- это способность управлять своими чувствами, различать, анализировать или использовать эту информацию в своей деятельности. 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ru-RU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Интерличностный</a:t>
            </a:r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интеллект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- способность замечать и понимать потребности и намерения других людей, управлять их настроениями, предвидеть поведение в разных ситуациях.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64550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B6A232A06C4C843B3F96C4DEC1B1186" ma:contentTypeVersion="0" ma:contentTypeDescription="Создание документа." ma:contentTypeScope="" ma:versionID="b102913e76cf3ae6b673986418760d1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92AE25B-F97E-49F3-81AD-4AADFAE0751E}"/>
</file>

<file path=customXml/itemProps2.xml><?xml version="1.0" encoding="utf-8"?>
<ds:datastoreItem xmlns:ds="http://schemas.openxmlformats.org/officeDocument/2006/customXml" ds:itemID="{C39FCB5C-7A0D-4392-B965-8473043CCCA2}"/>
</file>

<file path=customXml/itemProps3.xml><?xml version="1.0" encoding="utf-8"?>
<ds:datastoreItem xmlns:ds="http://schemas.openxmlformats.org/officeDocument/2006/customXml" ds:itemID="{EA4E2866-E087-4915-820D-6A4AFD7D92C5}"/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235</TotalTime>
  <Words>857</Words>
  <Application>Microsoft Office PowerPoint</Application>
  <PresentationFormat>Экран (4:3)</PresentationFormat>
  <Paragraphs>118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Воздушный поток</vt:lpstr>
      <vt:lpstr> ВИДЫ    ОДАРЁННОСТИ</vt:lpstr>
      <vt:lpstr>Одаренный ребенок – это… </vt:lpstr>
      <vt:lpstr>История</vt:lpstr>
      <vt:lpstr>Н.С. Лейтес выделяет 3-и категории детей, которых принято обычно называть одаренными:  </vt:lpstr>
      <vt:lpstr>Презентация PowerPoint</vt:lpstr>
      <vt:lpstr>Презентация PowerPoint</vt:lpstr>
      <vt:lpstr>Вид  деятельности и обеспечивающие ее сферы психики:</vt:lpstr>
      <vt:lpstr>       Интеллектуальная                                                                одарённость                 (концепциияХогварда Гарднера)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Сфера психики</vt:lpstr>
      <vt:lpstr>Степень формированности одарённости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Виды           одарённости</dc:title>
  <dc:creator>Анастасия</dc:creator>
  <cp:lastModifiedBy>Анастасия</cp:lastModifiedBy>
  <cp:revision>23</cp:revision>
  <dcterms:created xsi:type="dcterms:W3CDTF">2014-02-05T20:40:30Z</dcterms:created>
  <dcterms:modified xsi:type="dcterms:W3CDTF">2014-02-06T00:36:00Z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0x010100BB6A232A06C4C843B3F96C4DEC1B1186</vt:lpwstr>
  </property>
</Properties>
</file>