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25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0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2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13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3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9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29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8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5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32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7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E771-EDD6-45D4-A26A-BD9E3FE17A28}" type="datetimeFigureOut">
              <a:rPr lang="ru-RU" smtClean="0"/>
              <a:t>25.07.2016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D7A22-7187-4194-B08A-36F062D41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Лекция</a:t>
            </a:r>
            <a:r>
              <a:rPr lang="en-US" dirty="0" smtClean="0"/>
              <a:t> 3</a:t>
            </a:r>
            <a:br>
              <a:rPr lang="en-US" dirty="0" smtClean="0"/>
            </a:br>
            <a:r>
              <a:rPr lang="ru-RU" dirty="0" smtClean="0"/>
              <a:t>Социальная реклама как PR-технология в социальной сфере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9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рекламы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Явная </a:t>
            </a:r>
          </a:p>
          <a:p>
            <a:r>
              <a:rPr lang="ru-RU" dirty="0" smtClean="0"/>
              <a:t>Скрытая </a:t>
            </a:r>
          </a:p>
          <a:p>
            <a:r>
              <a:rPr lang="ru-RU" dirty="0" smtClean="0"/>
              <a:t>Косвенная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230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</a:t>
            </a:r>
            <a:r>
              <a:rPr lang="ru-RU" dirty="0"/>
              <a:t>	</a:t>
            </a:r>
            <a:r>
              <a:rPr lang="ru-RU" dirty="0" err="1"/>
              <a:t>Лысикова</a:t>
            </a:r>
            <a:r>
              <a:rPr lang="ru-RU" dirty="0"/>
              <a:t>, О.В. </a:t>
            </a:r>
            <a:r>
              <a:rPr lang="ru-RU" dirty="0" err="1"/>
              <a:t>Имиджелогия</a:t>
            </a:r>
            <a:r>
              <a:rPr lang="ru-RU" dirty="0"/>
              <a:t> и паблик </a:t>
            </a:r>
            <a:r>
              <a:rPr lang="ru-RU" dirty="0" err="1"/>
              <a:t>рилейшнз</a:t>
            </a:r>
            <a:r>
              <a:rPr lang="ru-RU" dirty="0"/>
              <a:t> в социальной сфере. Учебное пособие / О.В. </a:t>
            </a:r>
            <a:r>
              <a:rPr lang="ru-RU" dirty="0" err="1"/>
              <a:t>Лысикова</a:t>
            </a:r>
            <a:r>
              <a:rPr lang="ru-RU" dirty="0"/>
              <a:t>. – М.: Флинта,  2006. – 168 с.</a:t>
            </a:r>
          </a:p>
          <a:p>
            <a:r>
              <a:rPr lang="ru-RU" dirty="0" smtClean="0"/>
              <a:t>2. </a:t>
            </a:r>
            <a:r>
              <a:rPr lang="ru-RU" dirty="0" err="1"/>
              <a:t>Почепцов</a:t>
            </a:r>
            <a:r>
              <a:rPr lang="ru-RU" dirty="0"/>
              <a:t>, Г.Г. Паблик </a:t>
            </a:r>
            <a:r>
              <a:rPr lang="ru-RU" dirty="0" err="1"/>
              <a:t>рилейшнз</a:t>
            </a:r>
            <a:r>
              <a:rPr lang="ru-RU" dirty="0"/>
              <a:t> или как управлять общественным мнением / Г.Г. </a:t>
            </a:r>
            <a:r>
              <a:rPr lang="ru-RU" dirty="0" err="1"/>
              <a:t>Почепцов</a:t>
            </a:r>
            <a:r>
              <a:rPr lang="ru-RU" dirty="0"/>
              <a:t>. – М.: Центр, 2004. – 336 с.</a:t>
            </a:r>
          </a:p>
          <a:p>
            <a:r>
              <a:rPr lang="ru-RU" dirty="0" smtClean="0"/>
              <a:t>3.</a:t>
            </a:r>
            <a:r>
              <a:rPr lang="ru-RU" dirty="0"/>
              <a:t>	</a:t>
            </a:r>
            <a:r>
              <a:rPr lang="ru-RU" dirty="0" err="1"/>
              <a:t>Ромат</a:t>
            </a:r>
            <a:r>
              <a:rPr lang="ru-RU" dirty="0"/>
              <a:t>, Е.В. Реклама : учебник / Е. В. </a:t>
            </a:r>
            <a:r>
              <a:rPr lang="ru-RU" dirty="0" err="1"/>
              <a:t>Ромат</a:t>
            </a:r>
            <a:r>
              <a:rPr lang="ru-RU" dirty="0"/>
              <a:t>. – 7-е изд. – СПб.: Питер, 2008. – 506 с. </a:t>
            </a:r>
          </a:p>
          <a:p>
            <a:r>
              <a:rPr lang="ru-RU" dirty="0" smtClean="0"/>
              <a:t>4.</a:t>
            </a:r>
            <a:r>
              <a:rPr lang="ru-RU" dirty="0"/>
              <a:t>	Шишкина, М.А. Паблик </a:t>
            </a:r>
            <a:r>
              <a:rPr lang="ru-RU" dirty="0" err="1"/>
              <a:t>Рилейшнз</a:t>
            </a:r>
            <a:r>
              <a:rPr lang="ru-RU" dirty="0"/>
              <a:t> в системе управления / М. А. Шишкина.  – СПб.: Изд-во СПбГУ, 1999. – 444 с.</a:t>
            </a:r>
          </a:p>
          <a:p>
            <a:r>
              <a:rPr lang="ru-RU" dirty="0" smtClean="0"/>
              <a:t>5.</a:t>
            </a:r>
            <a:r>
              <a:rPr lang="ru-RU" dirty="0"/>
              <a:t>	Федотова, Л. Паблик </a:t>
            </a:r>
            <a:r>
              <a:rPr lang="ru-RU" dirty="0" err="1"/>
              <a:t>рилейшнз</a:t>
            </a:r>
            <a:r>
              <a:rPr lang="ru-RU" dirty="0"/>
              <a:t> и общественное мнение / Л. Федотова. – СПб.: Питер, 2003. – 352с. </a:t>
            </a:r>
          </a:p>
          <a:p>
            <a:r>
              <a:rPr lang="ru-RU" dirty="0" smtClean="0"/>
              <a:t>6.</a:t>
            </a:r>
            <a:r>
              <a:rPr lang="ru-RU" dirty="0"/>
              <a:t>	</a:t>
            </a:r>
            <a:r>
              <a:rPr lang="ru-RU" dirty="0" err="1"/>
              <a:t>Цаллер</a:t>
            </a:r>
            <a:r>
              <a:rPr lang="ru-RU" dirty="0"/>
              <a:t>, Дж. Происхождение и природа общественного мнения / Дж. </a:t>
            </a:r>
            <a:r>
              <a:rPr lang="ru-RU" dirty="0" err="1"/>
              <a:t>Цаллер</a:t>
            </a:r>
            <a:r>
              <a:rPr lang="ru-RU" dirty="0"/>
              <a:t>. – М.: Институт Фонда «Общественное мнение», 2004. – 560с.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46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 в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Прикладные исследования </a:t>
            </a:r>
            <a:r>
              <a:rPr lang="ru-RU" dirty="0" smtClean="0"/>
              <a:t>бывают либо стратегическими, либо оценочными. </a:t>
            </a:r>
          </a:p>
          <a:p>
            <a:r>
              <a:rPr lang="ru-RU" u="sng" dirty="0" smtClean="0"/>
              <a:t>Стратегические</a:t>
            </a:r>
            <a:r>
              <a:rPr lang="ru-RU" dirty="0" smtClean="0"/>
              <a:t> исследования проводятся в основном на стадии разработки PR-программы. С их помощью определяют инструменты или методы PR-воздействия. </a:t>
            </a:r>
          </a:p>
          <a:p>
            <a:r>
              <a:rPr lang="ru-RU" u="sng" dirty="0" smtClean="0"/>
              <a:t>Оценочное исследование</a:t>
            </a:r>
            <a:r>
              <a:rPr lang="ru-RU" dirty="0" smtClean="0"/>
              <a:t> проводится на завершающем этапе PR-акции с целью выяснить, достигнуты ли в процессе выполнения PR-программы поставленные цели или нет.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3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Теоретические исследования </a:t>
            </a:r>
            <a:r>
              <a:rPr lang="ru-RU" dirty="0" smtClean="0"/>
              <a:t>более абстрактны, чем прикладные. Они позволяют разрабатывать теории PR-деятельности, связанные, например, с вопросом о формировании общественного мнения или с вопросом об образовании различных групп общественности.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72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 PR-исследований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Обзоры </a:t>
            </a:r>
          </a:p>
          <a:p>
            <a:r>
              <a:rPr lang="ru-RU" dirty="0" smtClean="0"/>
              <a:t>Коммуникационный аудит </a:t>
            </a:r>
          </a:p>
          <a:p>
            <a:r>
              <a:rPr lang="ru-RU" dirty="0" smtClean="0"/>
              <a:t>Ненавязчивые методы, к которым относятся поиск фактов, анализ содержания (контент-анализ) и определение доступности источников информации.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18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Обзоры обычно состоят из четырёх элементов: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1)выборочного наблюдения; 2)анкетирования; </a:t>
            </a:r>
          </a:p>
          <a:p>
            <a:r>
              <a:rPr lang="ru-RU" dirty="0" smtClean="0"/>
              <a:t>3)интервью; </a:t>
            </a:r>
          </a:p>
          <a:p>
            <a:r>
              <a:rPr lang="ru-RU" dirty="0" smtClean="0"/>
              <a:t>4)анализа результатов. </a:t>
            </a:r>
          </a:p>
          <a:p>
            <a:r>
              <a:rPr lang="ru-RU" dirty="0" smtClean="0"/>
              <a:t>Понятно, что обзоры, проводимые через почтовую рассылку, не включают стадию интервью.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0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r>
              <a:rPr lang="en-US" dirty="0" smtClean="0"/>
              <a:t>PR-</a:t>
            </a:r>
            <a:r>
              <a:rPr lang="ru-RU" dirty="0" smtClean="0"/>
              <a:t>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Белый </a:t>
            </a:r>
            <a:r>
              <a:rPr lang="en-US" dirty="0" smtClean="0"/>
              <a:t>PR</a:t>
            </a:r>
          </a:p>
          <a:p>
            <a:r>
              <a:rPr lang="ru-RU" dirty="0" smtClean="0"/>
              <a:t>Черный </a:t>
            </a:r>
            <a:r>
              <a:rPr lang="en-US" dirty="0" smtClean="0"/>
              <a:t>PR</a:t>
            </a:r>
            <a:endParaRPr lang="ru-RU" dirty="0" smtClean="0"/>
          </a:p>
          <a:p>
            <a:r>
              <a:rPr lang="ru-RU" dirty="0" smtClean="0"/>
              <a:t>Серый </a:t>
            </a:r>
            <a:r>
              <a:rPr lang="en-US" dirty="0" smtClean="0"/>
              <a:t>PR</a:t>
            </a:r>
            <a:endParaRPr lang="ru-RU" dirty="0" smtClean="0"/>
          </a:p>
          <a:p>
            <a:r>
              <a:rPr lang="ru-RU" dirty="0" smtClean="0"/>
              <a:t>Кровавый </a:t>
            </a:r>
            <a:r>
              <a:rPr lang="en-US" dirty="0" smtClean="0"/>
              <a:t>PR</a:t>
            </a:r>
            <a:endParaRPr lang="ru-RU" dirty="0" smtClean="0"/>
          </a:p>
          <a:p>
            <a:r>
              <a:rPr lang="en-US" dirty="0" smtClean="0"/>
              <a:t>PR </a:t>
            </a:r>
            <a:r>
              <a:rPr lang="ru-RU" dirty="0" smtClean="0"/>
              <a:t>цвета хаки</a:t>
            </a:r>
          </a:p>
          <a:p>
            <a:r>
              <a:rPr lang="ru-RU" dirty="0" smtClean="0"/>
              <a:t>Желтый </a:t>
            </a:r>
            <a:r>
              <a:rPr lang="en-US" dirty="0" smtClean="0"/>
              <a:t>PR</a:t>
            </a:r>
            <a:endParaRPr lang="ru-RU" dirty="0" smtClean="0"/>
          </a:p>
          <a:p>
            <a:r>
              <a:rPr lang="ru-RU" dirty="0" smtClean="0"/>
              <a:t>Зеленый </a:t>
            </a:r>
            <a:r>
              <a:rPr lang="en-US" dirty="0" smtClean="0"/>
              <a:t>PR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804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Процесс управления PR включает четыре шага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Первый – определение проблемы или возможности. </a:t>
            </a:r>
          </a:p>
          <a:p>
            <a:r>
              <a:rPr lang="ru-RU" dirty="0" smtClean="0"/>
              <a:t>Второй шаг – разработка программы действий. </a:t>
            </a:r>
          </a:p>
          <a:p>
            <a:r>
              <a:rPr lang="ru-RU" dirty="0" smtClean="0"/>
              <a:t>Третий шаг – сами действия. </a:t>
            </a:r>
          </a:p>
          <a:p>
            <a:r>
              <a:rPr lang="ru-RU" dirty="0"/>
              <a:t>Ч</a:t>
            </a:r>
            <a:r>
              <a:rPr lang="ru-RU" dirty="0" smtClean="0"/>
              <a:t>етвёртый шаг – оценка проведённой работы.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30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 типов </a:t>
            </a:r>
            <a:r>
              <a:rPr lang="en-US" dirty="0" smtClean="0"/>
              <a:t>PR-</a:t>
            </a:r>
            <a:r>
              <a:rPr lang="ru-RU" dirty="0" smtClean="0"/>
              <a:t>кампаний: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1)кампании по уведомлению общественности, организуемые с целью просто проинформировать людей о чём-либо. </a:t>
            </a:r>
          </a:p>
          <a:p>
            <a:r>
              <a:rPr lang="ru-RU" dirty="0" smtClean="0"/>
              <a:t>2)кампании по повышению общественной информированности. </a:t>
            </a:r>
          </a:p>
          <a:p>
            <a:r>
              <a:rPr lang="ru-RU" dirty="0" smtClean="0"/>
              <a:t>3)кампании общественного обучения. </a:t>
            </a:r>
          </a:p>
          <a:p>
            <a:r>
              <a:rPr lang="ru-RU" dirty="0" smtClean="0"/>
              <a:t>4)кампании по усилению позиции и поведения сторонников. </a:t>
            </a:r>
          </a:p>
          <a:p>
            <a:r>
              <a:rPr lang="ru-RU" dirty="0" smtClean="0"/>
              <a:t>5)кампании по изменению мнения несогласных. </a:t>
            </a:r>
          </a:p>
          <a:p>
            <a:r>
              <a:rPr lang="ru-RU" dirty="0" smtClean="0"/>
              <a:t>6)кампании по изменению поведения представителей общественности.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62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Публичные акции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Церемонии открытия</a:t>
            </a:r>
          </a:p>
          <a:p>
            <a:r>
              <a:rPr lang="ru-RU" dirty="0" smtClean="0"/>
              <a:t>Конференции</a:t>
            </a:r>
          </a:p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День открытых дверей</a:t>
            </a:r>
          </a:p>
          <a:p>
            <a:r>
              <a:rPr lang="ru-RU" dirty="0" smtClean="0"/>
              <a:t>Выставка </a:t>
            </a:r>
          </a:p>
          <a:p>
            <a:r>
              <a:rPr lang="ru-RU" dirty="0" smtClean="0"/>
              <a:t>Прием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6717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7D6EEB-5B4D-4DB9-967C-6A490E878BDF}"/>
</file>

<file path=customXml/itemProps2.xml><?xml version="1.0" encoding="utf-8"?>
<ds:datastoreItem xmlns:ds="http://schemas.openxmlformats.org/officeDocument/2006/customXml" ds:itemID="{37399A23-BB7B-4D6C-8A9C-35AF98B37886}"/>
</file>

<file path=customXml/itemProps3.xml><?xml version="1.0" encoding="utf-8"?>
<ds:datastoreItem xmlns:ds="http://schemas.openxmlformats.org/officeDocument/2006/customXml" ds:itemID="{24AC6D8A-47DE-4F51-9B6A-774BD7D657B7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267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Лекция 3 Социальная реклама как PR-технология в социальной сфере</vt:lpstr>
      <vt:lpstr>Исследования в PR</vt:lpstr>
      <vt:lpstr>Презентация PowerPoint</vt:lpstr>
      <vt:lpstr>Основные методы PR-исследований</vt:lpstr>
      <vt:lpstr>Обзоры обычно состоят из четырёх элементов: </vt:lpstr>
      <vt:lpstr>Классификация PR-технологий</vt:lpstr>
      <vt:lpstr>Процесс управления PR включает четыре шага</vt:lpstr>
      <vt:lpstr>6 типов PR-кампаний: </vt:lpstr>
      <vt:lpstr>Публичные акции </vt:lpstr>
      <vt:lpstr>Виды рекламы </vt:lpstr>
      <vt:lpstr>Литература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Социальная реклама как PR-технология в социальной сфере</dc:title>
  <dc:creator>FALCON</dc:creator>
  <cp:lastModifiedBy>FALCON</cp:lastModifiedBy>
  <cp:revision>3</cp:revision>
  <dcterms:created xsi:type="dcterms:W3CDTF">2016-07-25T20:05:15Z</dcterms:created>
  <dcterms:modified xsi:type="dcterms:W3CDTF">2016-07-25T20:40:19Z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