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3937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395592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404173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323162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245835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A49B0E-FB7D-4627-9000-CBFA97EACC18}" type="datetimeFigureOut">
              <a:rPr lang="ru-RU" smtClean="0"/>
              <a:t>24.07.2016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110432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A49B0E-FB7D-4627-9000-CBFA97EACC18}" type="datetimeFigureOut">
              <a:rPr lang="ru-RU" smtClean="0"/>
              <a:t>24.07.2016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62145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A49B0E-FB7D-4627-9000-CBFA97EACC18}" type="datetimeFigureOut">
              <a:rPr lang="ru-RU" smtClean="0"/>
              <a:t>24.07.2016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359197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A49B0E-FB7D-4627-9000-CBFA97EACC18}" type="datetimeFigureOut">
              <a:rPr lang="ru-RU" smtClean="0"/>
              <a:t>24.07.2016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1854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A49B0E-FB7D-4627-9000-CBFA97EACC18}" type="datetimeFigureOut">
              <a:rPr lang="ru-RU" smtClean="0"/>
              <a:t>24.07.2016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17267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A49B0E-FB7D-4627-9000-CBFA97EACC18}" type="datetimeFigureOut">
              <a:rPr lang="ru-RU" smtClean="0"/>
              <a:t>24.07.2016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75A439-DA84-4C9C-990A-2A40A4B22A7D}" type="slidenum">
              <a:rPr lang="ru-RU" smtClean="0"/>
              <a:t>‹#›</a:t>
            </a:fld>
            <a:endParaRPr lang="ru-RU"/>
          </a:p>
        </p:txBody>
      </p:sp>
    </p:spTree>
    <p:extLst>
      <p:ext uri="{BB962C8B-B14F-4D97-AF65-F5344CB8AC3E}">
        <p14:creationId xmlns:p14="http://schemas.microsoft.com/office/powerpoint/2010/main" val="48455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49B0E-FB7D-4627-9000-CBFA97EACC18}" type="datetimeFigureOut">
              <a:rPr lang="ru-RU" smtClean="0"/>
              <a:t>24.07.2016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5A439-DA84-4C9C-990A-2A40A4B22A7D}" type="slidenum">
              <a:rPr lang="ru-RU" smtClean="0"/>
              <a:t>‹#›</a:t>
            </a:fld>
            <a:endParaRPr lang="ru-RU"/>
          </a:p>
        </p:txBody>
      </p:sp>
    </p:spTree>
    <p:extLst>
      <p:ext uri="{BB962C8B-B14F-4D97-AF65-F5344CB8AC3E}">
        <p14:creationId xmlns:p14="http://schemas.microsoft.com/office/powerpoint/2010/main" val="123167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Лекция 2 </a:t>
            </a:r>
            <a:br>
              <a:rPr lang="ru-RU" dirty="0" smtClean="0"/>
            </a:br>
            <a:r>
              <a:rPr lang="ru-RU" dirty="0" smtClean="0"/>
              <a:t>Связи с общественностью в социальной сфере</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4839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smtClean="0"/>
              <a:t>Важным моментом системы управления является организация работы по стимулированию роста производительности труда. Для решения этой проблемы используются следующие теории:</a:t>
            </a:r>
          </a:p>
          <a:p>
            <a:r>
              <a:rPr lang="ru-RU" dirty="0" smtClean="0"/>
              <a:t>1) теория выбора руководителей, владеющих социально-психологическими методами управления. Теория основана на учете того, что определенная часть персонала не любит организовывать свой труд. Таким людям нужны требовательные, властные, жесткие руководители. Теория также учитывает, что коллектив включает людей, обладающих большим творческим потенциалом, инициативой, чувством собственного достоинства. Руководитель должен быть демократичным и обладать тактом и гибкостью;</a:t>
            </a:r>
          </a:p>
          <a:p>
            <a:r>
              <a:rPr lang="ru-RU" dirty="0" smtClean="0"/>
              <a:t>2) теория организации целей основана на том, что в коллективе есть люди, которые будут хорошо работать только в том случае, если поставленные руководителем цели будут достигаться;</a:t>
            </a:r>
          </a:p>
          <a:p>
            <a:r>
              <a:rPr lang="ru-RU" dirty="0" smtClean="0"/>
              <a:t>3) теория потребностей основана на том, что стимулирование работников осуществляется путем удовлетворения их потребностей и интересов; 4) теория справедливости основана на ожидании каждым работником поощрения за его работу.</a:t>
            </a:r>
            <a:endParaRPr lang="ru-RU" dirty="0"/>
          </a:p>
        </p:txBody>
      </p:sp>
    </p:spTree>
    <p:extLst>
      <p:ext uri="{BB962C8B-B14F-4D97-AF65-F5344CB8AC3E}">
        <p14:creationId xmlns:p14="http://schemas.microsoft.com/office/powerpoint/2010/main" val="124410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Служба </a:t>
            </a:r>
            <a:r>
              <a:rPr lang="en-US" dirty="0" smtClean="0"/>
              <a:t>PR</a:t>
            </a:r>
            <a:endParaRPr lang="ru-RU" dirty="0"/>
          </a:p>
        </p:txBody>
      </p:sp>
      <p:sp>
        <p:nvSpPr>
          <p:cNvPr id="3" name="Объект 2"/>
          <p:cNvSpPr>
            <a:spLocks noGrp="1"/>
          </p:cNvSpPr>
          <p:nvPr>
            <p:ph idx="1"/>
          </p:nvPr>
        </p:nvSpPr>
        <p:spPr/>
        <p:txBody>
          <a:bodyPr>
            <a:normAutofit fontScale="62500" lnSpcReduction="20000"/>
          </a:bodyPr>
          <a:lstStyle/>
          <a:p>
            <a:r>
              <a:rPr lang="ru-RU" dirty="0" smtClean="0"/>
              <a:t>Служба по связям с общественностью —</a:t>
            </a:r>
          </a:p>
          <a:p>
            <a:r>
              <a:rPr lang="ru-RU" dirty="0" smtClean="0"/>
              <a:t>    это специализированное структурное подразделение предприятия (обязательная система управления), способствующая взаимодействию внутренней и внешней общественности с политикой и реальной практикой деятельности организации.</a:t>
            </a:r>
          </a:p>
          <a:p>
            <a:r>
              <a:rPr lang="ru-RU" dirty="0" smtClean="0"/>
              <a:t>    В своей деятельности служба по связям с общественностью стремится к решению определенных задач, как то:</a:t>
            </a:r>
          </a:p>
          <a:p>
            <a:r>
              <a:rPr lang="ru-RU" dirty="0" smtClean="0"/>
              <a:t>    1) предоставление руководству организации информационных материалов, содержащих сведения о мнении общественности по различным направлениям деятельности организации, а также информирование о реакции общественности на проводимые акции и различные мероприятия;</a:t>
            </a:r>
          </a:p>
          <a:p>
            <a:r>
              <a:rPr lang="ru-RU" dirty="0" smtClean="0"/>
              <a:t>    2) поддержка доверия общественности к организации;</a:t>
            </a:r>
          </a:p>
          <a:p>
            <a:r>
              <a:rPr lang="ru-RU" dirty="0" smtClean="0"/>
              <a:t>    3) улучшение взаимоотношений между организацией и общественностью определенной целевой группы.</a:t>
            </a:r>
            <a:endParaRPr lang="ru-RU" dirty="0"/>
          </a:p>
        </p:txBody>
      </p:sp>
    </p:spTree>
    <p:extLst>
      <p:ext uri="{BB962C8B-B14F-4D97-AF65-F5344CB8AC3E}">
        <p14:creationId xmlns:p14="http://schemas.microsoft.com/office/powerpoint/2010/main" val="347217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 </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1.</a:t>
            </a:r>
            <a:r>
              <a:rPr lang="ru-RU" dirty="0"/>
              <a:t>	</a:t>
            </a:r>
            <a:r>
              <a:rPr lang="ru-RU" dirty="0" err="1"/>
              <a:t>Лысикова</a:t>
            </a:r>
            <a:r>
              <a:rPr lang="ru-RU" dirty="0"/>
              <a:t>, О.В. </a:t>
            </a:r>
            <a:r>
              <a:rPr lang="ru-RU" dirty="0" err="1"/>
              <a:t>Имиджелогия</a:t>
            </a:r>
            <a:r>
              <a:rPr lang="ru-RU" dirty="0"/>
              <a:t> и паблик </a:t>
            </a:r>
            <a:r>
              <a:rPr lang="ru-RU" dirty="0" err="1"/>
              <a:t>рилейшнз</a:t>
            </a:r>
            <a:r>
              <a:rPr lang="ru-RU" dirty="0"/>
              <a:t> в социальной сфере. Учебное пособие / О.В. </a:t>
            </a:r>
            <a:r>
              <a:rPr lang="ru-RU" dirty="0" err="1"/>
              <a:t>Лысикова</a:t>
            </a:r>
            <a:r>
              <a:rPr lang="ru-RU" dirty="0"/>
              <a:t>. – М.: Флинта,  2006. – 168 с.</a:t>
            </a:r>
          </a:p>
          <a:p>
            <a:r>
              <a:rPr lang="ru-RU" dirty="0" smtClean="0"/>
              <a:t>2. </a:t>
            </a:r>
            <a:r>
              <a:rPr lang="ru-RU" dirty="0" err="1"/>
              <a:t>Почепцов</a:t>
            </a:r>
            <a:r>
              <a:rPr lang="ru-RU" dirty="0"/>
              <a:t>, Г.Г. Паблик </a:t>
            </a:r>
            <a:r>
              <a:rPr lang="ru-RU" dirty="0" err="1"/>
              <a:t>рилейшнз</a:t>
            </a:r>
            <a:r>
              <a:rPr lang="ru-RU" dirty="0"/>
              <a:t> или как управлять общественным мнением / Г.Г. </a:t>
            </a:r>
            <a:r>
              <a:rPr lang="ru-RU" dirty="0" err="1"/>
              <a:t>Почепцов</a:t>
            </a:r>
            <a:r>
              <a:rPr lang="ru-RU" dirty="0"/>
              <a:t>. – М.: Центр, 2004. – 336 с.</a:t>
            </a:r>
          </a:p>
          <a:p>
            <a:r>
              <a:rPr lang="ru-RU" dirty="0" smtClean="0"/>
              <a:t>3.</a:t>
            </a:r>
            <a:r>
              <a:rPr lang="ru-RU" dirty="0"/>
              <a:t>	</a:t>
            </a:r>
            <a:r>
              <a:rPr lang="ru-RU" dirty="0" err="1"/>
              <a:t>Ромат</a:t>
            </a:r>
            <a:r>
              <a:rPr lang="ru-RU" dirty="0"/>
              <a:t>, Е.В. Реклама : учебник / Е. В. </a:t>
            </a:r>
            <a:r>
              <a:rPr lang="ru-RU" dirty="0" err="1"/>
              <a:t>Ромат</a:t>
            </a:r>
            <a:r>
              <a:rPr lang="ru-RU" dirty="0"/>
              <a:t>. – 7-е изд. – СПб.: Питер, 2008. – 506 с. </a:t>
            </a:r>
          </a:p>
          <a:p>
            <a:r>
              <a:rPr lang="ru-RU" dirty="0" smtClean="0"/>
              <a:t>4.</a:t>
            </a:r>
            <a:r>
              <a:rPr lang="ru-RU" dirty="0"/>
              <a:t>	Шишкина, М.А. Паблик </a:t>
            </a:r>
            <a:r>
              <a:rPr lang="ru-RU" dirty="0" err="1"/>
              <a:t>Рилейшнз</a:t>
            </a:r>
            <a:r>
              <a:rPr lang="ru-RU" dirty="0"/>
              <a:t> в системе управления / М. А. Шишкина.  – СПб.: Изд-во СПбГУ, 1999. – 444 с.</a:t>
            </a:r>
          </a:p>
          <a:p>
            <a:r>
              <a:rPr lang="ru-RU" dirty="0" smtClean="0"/>
              <a:t>5.</a:t>
            </a:r>
            <a:r>
              <a:rPr lang="ru-RU" dirty="0"/>
              <a:t>	Федотова, Л. Паблик </a:t>
            </a:r>
            <a:r>
              <a:rPr lang="ru-RU" dirty="0" err="1"/>
              <a:t>рилейшнз</a:t>
            </a:r>
            <a:r>
              <a:rPr lang="ru-RU" dirty="0"/>
              <a:t> и общественное мнение / Л. Федотова. – СПб.: Питер, 2003. – 352с. </a:t>
            </a:r>
          </a:p>
          <a:p>
            <a:r>
              <a:rPr lang="ru-RU" dirty="0" smtClean="0"/>
              <a:t>6.</a:t>
            </a:r>
            <a:r>
              <a:rPr lang="ru-RU" dirty="0"/>
              <a:t>	</a:t>
            </a:r>
            <a:r>
              <a:rPr lang="ru-RU" dirty="0" err="1"/>
              <a:t>Цаллер</a:t>
            </a:r>
            <a:r>
              <a:rPr lang="ru-RU" dirty="0"/>
              <a:t>, Дж. Происхождение и природа общественного мнения / Дж. </a:t>
            </a:r>
            <a:r>
              <a:rPr lang="ru-RU" dirty="0" err="1"/>
              <a:t>Цаллер</a:t>
            </a:r>
            <a:r>
              <a:rPr lang="ru-RU" dirty="0"/>
              <a:t>. – М.: Институт Фонда «Общественное мнение», 2004. – 560с.</a:t>
            </a:r>
          </a:p>
          <a:p>
            <a:endParaRPr lang="ru-RU" dirty="0"/>
          </a:p>
        </p:txBody>
      </p:sp>
    </p:spTree>
    <p:extLst>
      <p:ext uri="{BB962C8B-B14F-4D97-AF65-F5344CB8AC3E}">
        <p14:creationId xmlns:p14="http://schemas.microsoft.com/office/powerpoint/2010/main" val="302915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u="sng" dirty="0" smtClean="0"/>
              <a:t>Социальные институты </a:t>
            </a:r>
            <a:r>
              <a:rPr lang="ru-RU" dirty="0" smtClean="0"/>
              <a:t>(от лат. </a:t>
            </a:r>
            <a:r>
              <a:rPr lang="ru-RU" dirty="0" err="1" smtClean="0"/>
              <a:t>institutum</a:t>
            </a:r>
            <a:r>
              <a:rPr lang="ru-RU" dirty="0" smtClean="0"/>
              <a:t> - установление, учреждение) - это исторически сложившиеся устойчивые формы организации совместной деятельности людей.</a:t>
            </a:r>
            <a:endParaRPr lang="ru-RU" dirty="0"/>
          </a:p>
        </p:txBody>
      </p:sp>
    </p:spTree>
    <p:extLst>
      <p:ext uri="{BB962C8B-B14F-4D97-AF65-F5344CB8AC3E}">
        <p14:creationId xmlns:p14="http://schemas.microsoft.com/office/powerpoint/2010/main" val="78096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С </a:t>
            </a:r>
            <a:r>
              <a:rPr lang="ru-RU" u="sng" dirty="0" smtClean="0"/>
              <a:t>внешней</a:t>
            </a:r>
            <a:r>
              <a:rPr lang="ru-RU" dirty="0" smtClean="0"/>
              <a:t> стороны (формальной) социальный институт выглядит как совокупность лиц, учреждений, снабженных определенными материальными средствами и осуществляющих конкретную социальную функцию. </a:t>
            </a:r>
          </a:p>
          <a:p>
            <a:r>
              <a:rPr lang="ru-RU" dirty="0" smtClean="0"/>
              <a:t>С </a:t>
            </a:r>
            <a:r>
              <a:rPr lang="ru-RU" u="sng" dirty="0" smtClean="0"/>
              <a:t>внутренней</a:t>
            </a:r>
            <a:r>
              <a:rPr lang="ru-RU" dirty="0" smtClean="0"/>
              <a:t> (содержательной) стороны - это определенный набор норм, ценностей, целесообразно ориентированных стандартов поведения определенных лиц в определенных ситуациях. </a:t>
            </a:r>
            <a:endParaRPr lang="ru-RU" dirty="0"/>
          </a:p>
        </p:txBody>
      </p:sp>
    </p:spTree>
    <p:extLst>
      <p:ext uri="{BB962C8B-B14F-4D97-AF65-F5344CB8AC3E}">
        <p14:creationId xmlns:p14="http://schemas.microsoft.com/office/powerpoint/2010/main" val="2318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Структура социального института:</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Набор социальных позиций и ролей.</a:t>
            </a:r>
          </a:p>
          <a:p>
            <a:r>
              <a:rPr lang="ru-RU" dirty="0" smtClean="0"/>
              <a:t>Социальные нормы и санкции, регулирующие функционирование данной социальной области.</a:t>
            </a:r>
          </a:p>
          <a:p>
            <a:r>
              <a:rPr lang="ru-RU" dirty="0" smtClean="0"/>
              <a:t>Группа лиц, профессионально занятых в данной области.</a:t>
            </a:r>
          </a:p>
          <a:p>
            <a:r>
              <a:rPr lang="ru-RU" dirty="0" smtClean="0"/>
              <a:t>Совокупность организаций и учреждений, функционирующих в данной сфере.</a:t>
            </a:r>
          </a:p>
          <a:p>
            <a:r>
              <a:rPr lang="ru-RU" dirty="0" smtClean="0"/>
              <a:t>Материальные средства и ресурсы, обеспечивающие функционирование сферы</a:t>
            </a:r>
          </a:p>
          <a:p>
            <a:endParaRPr lang="ru-RU" dirty="0"/>
          </a:p>
        </p:txBody>
      </p:sp>
    </p:spTree>
    <p:extLst>
      <p:ext uri="{BB962C8B-B14F-4D97-AF65-F5344CB8AC3E}">
        <p14:creationId xmlns:p14="http://schemas.microsoft.com/office/powerpoint/2010/main" val="71842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социальных институтов</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Экономические, которые занимаются производством, обменом и распределением материальных благ и услуг (собственность, деньги, банки, хозяйственные объединения разного типа).</a:t>
            </a:r>
          </a:p>
          <a:p>
            <a:r>
              <a:rPr lang="ru-RU" dirty="0" smtClean="0"/>
              <a:t>Политические, связанные с установлением, поддержанием и исполнением власти (государство, политические партии, прокуратура).</a:t>
            </a:r>
          </a:p>
          <a:p>
            <a:r>
              <a:rPr lang="ru-RU" dirty="0" smtClean="0"/>
              <a:t>Воспитательные и культурные, которые созданы для укрепления культуры, социализации молодого поколения (образование, наука, семья).</a:t>
            </a:r>
          </a:p>
          <a:p>
            <a:r>
              <a:rPr lang="ru-RU" dirty="0" smtClean="0"/>
              <a:t>Социальные, которые организовывают добровольные объединения, регулируют взаимодействия общностей, межличностные отношения (общественное мнение, моральные нормы).</a:t>
            </a:r>
          </a:p>
          <a:p>
            <a:r>
              <a:rPr lang="ru-RU" dirty="0" smtClean="0"/>
              <a:t>Религиозные.</a:t>
            </a:r>
          </a:p>
          <a:p>
            <a:endParaRPr lang="ru-RU" dirty="0"/>
          </a:p>
        </p:txBody>
      </p:sp>
    </p:spTree>
    <p:extLst>
      <p:ext uri="{BB962C8B-B14F-4D97-AF65-F5344CB8AC3E}">
        <p14:creationId xmlns:p14="http://schemas.microsoft.com/office/powerpoint/2010/main" val="312469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функции социального института </a:t>
            </a:r>
            <a:endParaRPr lang="ru-RU" dirty="0"/>
          </a:p>
        </p:txBody>
      </p:sp>
      <p:sp>
        <p:nvSpPr>
          <p:cNvPr id="3" name="Объект 2"/>
          <p:cNvSpPr>
            <a:spLocks noGrp="1"/>
          </p:cNvSpPr>
          <p:nvPr>
            <p:ph idx="1"/>
          </p:nvPr>
        </p:nvSpPr>
        <p:spPr/>
        <p:txBody>
          <a:bodyPr/>
          <a:lstStyle/>
          <a:p>
            <a:r>
              <a:rPr lang="ru-RU" dirty="0" smtClean="0"/>
              <a:t>Функция закрепления и воспроизводства общественных отношений в определенной области.</a:t>
            </a:r>
          </a:p>
          <a:p>
            <a:r>
              <a:rPr lang="ru-RU" dirty="0" smtClean="0"/>
              <a:t>Функция интеграции и сплочения общества.</a:t>
            </a:r>
          </a:p>
          <a:p>
            <a:r>
              <a:rPr lang="ru-RU" dirty="0" smtClean="0"/>
              <a:t>Функция регулирования и социального контроля.</a:t>
            </a:r>
          </a:p>
          <a:p>
            <a:r>
              <a:rPr lang="ru-RU" dirty="0" smtClean="0"/>
              <a:t>Коммуникативная функция или включение людей в деятельность.</a:t>
            </a:r>
          </a:p>
          <a:p>
            <a:endParaRPr lang="ru-RU" dirty="0" smtClean="0"/>
          </a:p>
          <a:p>
            <a:endParaRPr lang="ru-RU" dirty="0"/>
          </a:p>
          <a:p>
            <a:endParaRPr lang="ru-RU" dirty="0"/>
          </a:p>
        </p:txBody>
      </p:sp>
    </p:spTree>
    <p:extLst>
      <p:ext uri="{BB962C8B-B14F-4D97-AF65-F5344CB8AC3E}">
        <p14:creationId xmlns:p14="http://schemas.microsoft.com/office/powerpoint/2010/main" val="1963098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u="sng" dirty="0" smtClean="0"/>
              <a:t>Явные функции </a:t>
            </a:r>
            <a:r>
              <a:rPr lang="ru-RU" dirty="0" smtClean="0"/>
              <a:t>социального института - те функции, для выполнения которых и создавался данный социальный институт, то есть функции, соответствующие его цели. (Так, явная функция социального института семьи - воспроизводство потомства, его воспитание и приобщение к социальной жизни).</a:t>
            </a:r>
          </a:p>
          <a:p>
            <a:r>
              <a:rPr lang="ru-RU" u="sng" dirty="0" smtClean="0"/>
              <a:t>Латентные (скрытые) </a:t>
            </a:r>
            <a:r>
              <a:rPr lang="ru-RU" dirty="0" smtClean="0"/>
              <a:t>функции социального института - положительные следствия выполнения явных функций, которые возникают в процессе жизнедеятельности социального института, не обусловлены целью данного института. (Так, латентная функция института семьи - социально-статусная, или передача определенного социального статуса от одного поколения другому в рамках семьи).</a:t>
            </a:r>
          </a:p>
          <a:p>
            <a:r>
              <a:rPr lang="ru-RU" u="sng" dirty="0" smtClean="0"/>
              <a:t>Дисфункции социального института </a:t>
            </a:r>
            <a:r>
              <a:rPr lang="ru-RU" dirty="0" smtClean="0"/>
              <a:t>- явления несоответствия деятельности социального института имеющимся социальным потребностям.</a:t>
            </a:r>
          </a:p>
          <a:p>
            <a:endParaRPr lang="ru-RU" dirty="0"/>
          </a:p>
        </p:txBody>
      </p:sp>
    </p:spTree>
    <p:extLst>
      <p:ext uri="{BB962C8B-B14F-4D97-AF65-F5344CB8AC3E}">
        <p14:creationId xmlns:p14="http://schemas.microsoft.com/office/powerpoint/2010/main" val="145386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Институционализация</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Институционализация представляет собой процесс придания различным типам социальной деятельности формы социальных институтов или, другими словами, процесс упорядочения, формализации и стандартизации социальных связей.</a:t>
            </a:r>
          </a:p>
          <a:p>
            <a:r>
              <a:rPr lang="ru-RU" dirty="0" smtClean="0"/>
              <a:t>Процесс институционализации включает в себя несколько моментов:</a:t>
            </a:r>
          </a:p>
          <a:p>
            <a:r>
              <a:rPr lang="ru-RU" dirty="0" smtClean="0"/>
              <a:t>1). Возникновение определенных общественных потребностей в новых типах социальной деятельности и соответствующих им социально-экономических и политических условий.</a:t>
            </a:r>
          </a:p>
          <a:p>
            <a:r>
              <a:rPr lang="ru-RU" dirty="0" smtClean="0"/>
              <a:t>2). Развитие необходимых организационных структур и связанных с ними социальных норм и регуляторов поведения.</a:t>
            </a:r>
          </a:p>
          <a:p>
            <a:r>
              <a:rPr lang="ru-RU" dirty="0" smtClean="0"/>
              <a:t>3). </a:t>
            </a:r>
            <a:r>
              <a:rPr lang="ru-RU" dirty="0" err="1" smtClean="0"/>
              <a:t>Интернализация</a:t>
            </a:r>
            <a:r>
              <a:rPr lang="ru-RU" dirty="0" smtClean="0"/>
              <a:t> индивидами новых социальных норм и ценностей, формирование на их основе системы потребностей личности, ценностных ориентаций и ожиданий.</a:t>
            </a:r>
          </a:p>
          <a:p>
            <a:endParaRPr lang="ru-RU" dirty="0"/>
          </a:p>
        </p:txBody>
      </p:sp>
    </p:spTree>
    <p:extLst>
      <p:ext uri="{BB962C8B-B14F-4D97-AF65-F5344CB8AC3E}">
        <p14:creationId xmlns:p14="http://schemas.microsoft.com/office/powerpoint/2010/main" val="211161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Управление организацией – непрерывный процесс влияния на производительность труда работника, группы или организации в целом для достижения поставленной цели. Система управления организацией включает в себя совокупность всех служб организации, всех подсистем и коммуникаций между ними, а также процессов, обеспечивающих заданное функционирование организации. В любой организации выделяют управляющую часть и управляемую часть.</a:t>
            </a:r>
          </a:p>
          <a:p>
            <a:endParaRPr lang="ru-RU" dirty="0"/>
          </a:p>
        </p:txBody>
      </p:sp>
    </p:spTree>
    <p:extLst>
      <p:ext uri="{BB962C8B-B14F-4D97-AF65-F5344CB8AC3E}">
        <p14:creationId xmlns:p14="http://schemas.microsoft.com/office/powerpoint/2010/main" val="25451818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B2240A-5B53-4ED6-96FA-140EAB79B0A6}"/>
</file>

<file path=customXml/itemProps2.xml><?xml version="1.0" encoding="utf-8"?>
<ds:datastoreItem xmlns:ds="http://schemas.openxmlformats.org/officeDocument/2006/customXml" ds:itemID="{0CA32B0E-C991-4476-AAF5-CA8E1C6030F7}"/>
</file>

<file path=customXml/itemProps3.xml><?xml version="1.0" encoding="utf-8"?>
<ds:datastoreItem xmlns:ds="http://schemas.openxmlformats.org/officeDocument/2006/customXml" ds:itemID="{B3D925F4-E998-45E5-A1CC-00B3808717E4}"/>
</file>

<file path=docProps/app.xml><?xml version="1.0" encoding="utf-8"?>
<Properties xmlns="http://schemas.openxmlformats.org/officeDocument/2006/extended-properties" xmlns:vt="http://schemas.openxmlformats.org/officeDocument/2006/docPropsVTypes">
  <TotalTime>26</TotalTime>
  <Words>765</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Лекция 2  Связи с общественностью в социальной сфере</vt:lpstr>
      <vt:lpstr>Презентация PowerPoint</vt:lpstr>
      <vt:lpstr>Презентация PowerPoint</vt:lpstr>
      <vt:lpstr>Структура социального института:</vt:lpstr>
      <vt:lpstr>типы социальных институтов</vt:lpstr>
      <vt:lpstr>Основные функции социального института </vt:lpstr>
      <vt:lpstr>Презентация PowerPoint</vt:lpstr>
      <vt:lpstr>Институционализация</vt:lpstr>
      <vt:lpstr>Презентация PowerPoint</vt:lpstr>
      <vt:lpstr>Презентация PowerPoint</vt:lpstr>
      <vt:lpstr>Служба PR</vt:lpstr>
      <vt:lpstr>Литература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  Связи с общественностью в социальной сфере</dc:title>
  <dc:creator>FALCON</dc:creator>
  <cp:lastModifiedBy>FALCON</cp:lastModifiedBy>
  <cp:revision>3</cp:revision>
  <dcterms:created xsi:type="dcterms:W3CDTF">2016-07-24T20:27:52Z</dcterms:created>
  <dcterms:modified xsi:type="dcterms:W3CDTF">2016-07-24T20:54:04Z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