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EA"/>
    <a:srgbClr val="FF2121"/>
    <a:srgbClr val="F39191"/>
    <a:srgbClr val="BFFA8A"/>
    <a:srgbClr val="9DF74B"/>
    <a:srgbClr val="6666FF"/>
    <a:srgbClr val="2727F9"/>
    <a:srgbClr val="4C4CFA"/>
    <a:srgbClr val="1CF0F0"/>
    <a:srgbClr val="A64A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0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6000">
              <a:srgbClr val="7030A0"/>
            </a:gs>
            <a:gs pos="47000">
              <a:schemeClr val="accent6">
                <a:lumMod val="50000"/>
              </a:scheme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CF02F3-1523-4468-BDF2-2E208D3C98E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CF157A-5274-4DC4-9124-E5D8535B4E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edg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53596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сложное психическое образование, неотделимо связанное с общей одаренностью субъекта </a:t>
            </a:r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071547"/>
            <a:ext cx="7772400" cy="1428759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2121"/>
                </a:solidFill>
                <a:latin typeface="Times New Roman" pitchFamily="18" charset="0"/>
                <a:cs typeface="Times New Roman" pitchFamily="18" charset="0"/>
              </a:rPr>
              <a:t>Техническая одаренность - </a:t>
            </a:r>
            <a:endParaRPr lang="ru-RU" sz="5400" dirty="0">
              <a:solidFill>
                <a:srgbClr val="FF21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359134"/>
          </a:xfrm>
        </p:spPr>
        <p:txBody>
          <a:bodyPr/>
          <a:lstStyle/>
          <a:p>
            <a:r>
              <a:rPr lang="ru-RU" dirty="0" smtClean="0">
                <a:solidFill>
                  <a:srgbClr val="E5490B"/>
                </a:solidFill>
              </a:rPr>
              <a:t>Для диагностики технических способностей применяются:</a:t>
            </a:r>
            <a:endParaRPr lang="ru-RU" dirty="0">
              <a:solidFill>
                <a:srgbClr val="E5490B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4500594"/>
          </a:xfrm>
        </p:spPr>
        <p:txBody>
          <a:bodyPr>
            <a:normAutofit/>
          </a:bodyPr>
          <a:lstStyle/>
          <a:p>
            <a:pPr algn="l">
              <a:buSzPct val="75000"/>
              <a:buFont typeface="Courier New" pitchFamily="49" charset="0"/>
              <a:buChar char="o"/>
            </a:pPr>
            <a:r>
              <a:rPr lang="ru-RU" sz="3600" dirty="0" smtClean="0"/>
              <a:t>Тест </a:t>
            </a:r>
            <a:r>
              <a:rPr lang="ru-RU" sz="3600" dirty="0" err="1" smtClean="0"/>
              <a:t>Беннета</a:t>
            </a:r>
            <a:r>
              <a:rPr lang="ru-RU" sz="3600" dirty="0" smtClean="0"/>
              <a:t> на техническое понимание,</a:t>
            </a:r>
          </a:p>
          <a:p>
            <a:pPr algn="l">
              <a:buSzPct val="75000"/>
              <a:buFont typeface="Courier New" pitchFamily="49" charset="0"/>
              <a:buChar char="o"/>
            </a:pPr>
            <a:r>
              <a:rPr lang="ru-RU" sz="3600" dirty="0" smtClean="0"/>
              <a:t>Тест технического понимания </a:t>
            </a:r>
            <a:r>
              <a:rPr lang="ru-RU" sz="3600" dirty="0" err="1" smtClean="0"/>
              <a:t>Пурдье</a:t>
            </a:r>
            <a:r>
              <a:rPr lang="ru-RU" sz="3600" dirty="0" smtClean="0"/>
              <a:t>,</a:t>
            </a:r>
          </a:p>
          <a:p>
            <a:pPr algn="l">
              <a:buSzPct val="75000"/>
              <a:buFont typeface="Courier New" pitchFamily="49" charset="0"/>
              <a:buChar char="o"/>
            </a:pPr>
            <a:r>
              <a:rPr lang="ru-RU" sz="3600" dirty="0" smtClean="0"/>
              <a:t>Миннесотский тест на восприятие пространства,</a:t>
            </a:r>
          </a:p>
          <a:p>
            <a:pPr algn="l">
              <a:buSzPct val="75000"/>
              <a:buFont typeface="Courier New" pitchFamily="49" charset="0"/>
              <a:buChar char="o"/>
            </a:pPr>
            <a:r>
              <a:rPr lang="ru-RU" sz="3600" dirty="0" smtClean="0"/>
              <a:t>Тест пространственных взаимосвязей</a:t>
            </a: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606EA"/>
                </a:solidFill>
                <a:latin typeface="Times New Roman" pitchFamily="18" charset="0"/>
                <a:cs typeface="Times New Roman" pitchFamily="18" charset="0"/>
              </a:rPr>
              <a:t>Техническая одаренность характеризуется общими компонентами:</a:t>
            </a:r>
            <a:endParaRPr lang="ru-RU" sz="6600" dirty="0">
              <a:solidFill>
                <a:srgbClr val="0606E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304800"/>
            <a:ext cx="8037832" cy="1123936"/>
          </a:xfrm>
        </p:spPr>
        <p:txBody>
          <a:bodyPr>
            <a:noAutofit/>
          </a:bodyPr>
          <a:lstStyle/>
          <a:p>
            <a:pPr algn="ctr"/>
            <a:r>
              <a:rPr lang="ru-RU" sz="5400" i="1" u="sng" dirty="0" smtClean="0">
                <a:solidFill>
                  <a:srgbClr val="1CF0F0"/>
                </a:solidFill>
              </a:rPr>
              <a:t>Интерес к технике</a:t>
            </a:r>
            <a:endParaRPr lang="ru-RU" sz="5400" dirty="0">
              <a:solidFill>
                <a:srgbClr val="1CF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14810" y="1785926"/>
            <a:ext cx="4680246" cy="4357718"/>
          </a:xfrm>
        </p:spPr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Характеризуется постоянной направленностью на ознакомление с техническими устройствами, приборами, машинами, их устройством, функционированием, другими параметрами и качествами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0,,5494755_4,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3500440" cy="364333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4800"/>
            <a:ext cx="8180708" cy="1338250"/>
          </a:xfrm>
        </p:spPr>
        <p:txBody>
          <a:bodyPr>
            <a:noAutofit/>
          </a:bodyPr>
          <a:lstStyle/>
          <a:p>
            <a:pPr algn="ctr"/>
            <a:r>
              <a:rPr lang="ru-RU" sz="4000" i="1" u="sng" dirty="0" smtClean="0">
                <a:solidFill>
                  <a:srgbClr val="1CF0F0"/>
                </a:solidFill>
              </a:rPr>
              <a:t>Творческий конструкторский ум</a:t>
            </a:r>
            <a:endParaRPr lang="ru-RU" sz="4000" dirty="0">
              <a:solidFill>
                <a:srgbClr val="1CF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643050"/>
            <a:ext cx="3931920" cy="435771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действия в соответствии со стратегиями поиска аналогов, комбинирования, </a:t>
            </a:r>
            <a:r>
              <a:rPr lang="ru-RU" sz="2800" dirty="0" err="1" smtClean="0"/>
              <a:t>реконструирования</a:t>
            </a:r>
            <a:r>
              <a:rPr lang="ru-RU" sz="2800" dirty="0" smtClean="0"/>
              <a:t>, сочетания этих тенденций или же целенаправленного перебора вариантов </a:t>
            </a:r>
            <a:endParaRPr lang="ru-RU" sz="2800" dirty="0"/>
          </a:p>
        </p:txBody>
      </p:sp>
      <p:pic>
        <p:nvPicPr>
          <p:cNvPr id="5" name="Содержимое 4" descr="1331833941_a0e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857364"/>
            <a:ext cx="3643338" cy="400052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4800"/>
            <a:ext cx="8323584" cy="762000"/>
          </a:xfrm>
        </p:spPr>
        <p:txBody>
          <a:bodyPr>
            <a:normAutofit/>
          </a:bodyPr>
          <a:lstStyle/>
          <a:p>
            <a:pPr algn="ctr"/>
            <a:r>
              <a:rPr lang="ru-RU" sz="4000" i="1" u="sng" dirty="0" smtClean="0">
                <a:solidFill>
                  <a:srgbClr val="1CF0F0"/>
                </a:solidFill>
              </a:rPr>
              <a:t>Техническая находчивость</a:t>
            </a:r>
            <a:endParaRPr lang="ru-RU" sz="4000" dirty="0">
              <a:solidFill>
                <a:srgbClr val="1CF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489320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Умение сопоставлять, противопоставлять, оценивать, схватывать основное, наиболее важное, выделять существенное в системе и в ее деталях, прогнозировать эффект от сочетания технических структур, качеств, функций </a:t>
            </a:r>
            <a:endParaRPr lang="ru-RU" sz="2800" dirty="0"/>
          </a:p>
        </p:txBody>
      </p:sp>
      <p:pic>
        <p:nvPicPr>
          <p:cNvPr id="5" name="Содержимое 4" descr="e-voloimgp2409-450x24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4286250" cy="457203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4800"/>
            <a:ext cx="8252146" cy="1123936"/>
          </a:xfrm>
        </p:spPr>
        <p:txBody>
          <a:bodyPr>
            <a:normAutofit/>
          </a:bodyPr>
          <a:lstStyle/>
          <a:p>
            <a:pPr algn="ctr"/>
            <a:r>
              <a:rPr lang="ru-RU" sz="4400" i="1" u="sng" dirty="0" smtClean="0">
                <a:solidFill>
                  <a:srgbClr val="1CF0F0"/>
                </a:solidFill>
              </a:rPr>
              <a:t>Высокоразвитые умения</a:t>
            </a:r>
            <a:endParaRPr lang="ru-RU" sz="4400" dirty="0">
              <a:solidFill>
                <a:srgbClr val="1CF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500174"/>
            <a:ext cx="3931920" cy="471490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использование логических принципов, закономерностей, характеризующие объективные требования к технике в целом, к машинам и механизмам.</a:t>
            </a:r>
            <a:endParaRPr lang="ru-RU" sz="3200" dirty="0"/>
          </a:p>
        </p:txBody>
      </p:sp>
      <p:pic>
        <p:nvPicPr>
          <p:cNvPr id="5" name="Содержимое 4" descr="117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3" y="2000241"/>
            <a:ext cx="4000528" cy="3429024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4800"/>
            <a:ext cx="8395022" cy="1123936"/>
          </a:xfrm>
        </p:spPr>
        <p:txBody>
          <a:bodyPr>
            <a:noAutofit/>
          </a:bodyPr>
          <a:lstStyle/>
          <a:p>
            <a:pPr algn="ctr"/>
            <a:r>
              <a:rPr lang="ru-RU" sz="4000" i="1" u="sng" dirty="0" smtClean="0">
                <a:solidFill>
                  <a:srgbClr val="1CF0F0"/>
                </a:solidFill>
              </a:rPr>
              <a:t>Предрасположенность к накоплению технических знаний</a:t>
            </a:r>
            <a:endParaRPr lang="ru-RU" sz="4000" dirty="0">
              <a:solidFill>
                <a:srgbClr val="1CF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643050"/>
            <a:ext cx="3931920" cy="4214842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/>
              <a:t>представления о машинах, устройствах, узлах, деталях и их функционировании</a:t>
            </a:r>
            <a:endParaRPr lang="ru-RU" sz="4000" dirty="0"/>
          </a:p>
        </p:txBody>
      </p:sp>
      <p:pic>
        <p:nvPicPr>
          <p:cNvPr id="5" name="Содержимое 4" descr="childrens-interest-in-technology-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3786214" cy="457203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4800"/>
            <a:ext cx="8609336" cy="1552564"/>
          </a:xfrm>
        </p:spPr>
        <p:txBody>
          <a:bodyPr>
            <a:noAutofit/>
          </a:bodyPr>
          <a:lstStyle/>
          <a:p>
            <a:pPr algn="ctr"/>
            <a:r>
              <a:rPr lang="ru-RU" sz="3600" i="1" u="sng" dirty="0" smtClean="0">
                <a:solidFill>
                  <a:srgbClr val="1CF0F0"/>
                </a:solidFill>
              </a:rPr>
              <a:t>Умения кодировать технические образы и понятия при помощи чертежей</a:t>
            </a:r>
            <a:endParaRPr lang="ru-RU" sz="3600" dirty="0">
              <a:solidFill>
                <a:srgbClr val="1CF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29058" y="1928802"/>
            <a:ext cx="4965998" cy="428628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умения перекодировать графические изображения в четко представляемые детали, устройства. Эти умения предопределяются точностью глазомера, практическими моторными навыками, зрительной памятью</a:t>
            </a:r>
            <a:endParaRPr lang="ru-RU" sz="2800" dirty="0"/>
          </a:p>
        </p:txBody>
      </p:sp>
      <p:pic>
        <p:nvPicPr>
          <p:cNvPr id="5" name="Содержимое 4" descr="17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143116"/>
            <a:ext cx="3357586" cy="428628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76" y="642918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Техническую одаренность характеризуют три основные способности: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642910" y="1714488"/>
            <a:ext cx="7986714" cy="4499005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ценивать, выделять и проектировать структурно-функциональные технические системы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- </a:t>
            </a:r>
            <a:r>
              <a:rPr lang="ru-RU" sz="3200" dirty="0" smtClean="0">
                <a:solidFill>
                  <a:srgbClr val="BFFA8A"/>
                </a:solidFill>
              </a:rPr>
              <a:t>к</a:t>
            </a:r>
            <a:r>
              <a:rPr lang="ru-RU" sz="2800" dirty="0" smtClean="0">
                <a:solidFill>
                  <a:srgbClr val="BFFA8A"/>
                </a:solidFill>
              </a:rPr>
              <a:t>омбинировать пространственные зрительные образы технических деталей и устройств на основании аналогий и контрастов</a:t>
            </a: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3200" dirty="0" smtClean="0">
                <a:solidFill>
                  <a:srgbClr val="F39191"/>
                </a:solidFill>
              </a:rPr>
              <a:t>л</a:t>
            </a:r>
            <a:r>
              <a:rPr lang="ru-RU" sz="2800" dirty="0" smtClean="0">
                <a:solidFill>
                  <a:srgbClr val="F39191"/>
                </a:solidFill>
              </a:rPr>
              <a:t>огически обрабатывать технические продукты фантазии и воображения, приспосабливая новое техническое устройство к предусмотренным условиями задания параметрам</a:t>
            </a:r>
            <a:endParaRPr lang="ru-RU" sz="2800" dirty="0">
              <a:solidFill>
                <a:srgbClr val="F3919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32DDEF5-5DF9-4A67-869E-9DF27F120D03}"/>
</file>

<file path=customXml/itemProps2.xml><?xml version="1.0" encoding="utf-8"?>
<ds:datastoreItem xmlns:ds="http://schemas.openxmlformats.org/officeDocument/2006/customXml" ds:itemID="{224AA25F-B44B-44CE-B875-021524BE67DF}"/>
</file>

<file path=customXml/itemProps3.xml><?xml version="1.0" encoding="utf-8"?>
<ds:datastoreItem xmlns:ds="http://schemas.openxmlformats.org/officeDocument/2006/customXml" ds:itemID="{F9C54631-7A9D-49F8-AF36-58D320885BEE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</TotalTime>
  <Words>247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сложное психическое образование, неотделимо связанное с общей одаренностью субъекта  </vt:lpstr>
      <vt:lpstr>Техническая одаренность характеризуется общими компонентами:</vt:lpstr>
      <vt:lpstr>Интерес к технике</vt:lpstr>
      <vt:lpstr>Творческий конструкторский ум</vt:lpstr>
      <vt:lpstr>Техническая находчивость</vt:lpstr>
      <vt:lpstr>Высокоразвитые умения</vt:lpstr>
      <vt:lpstr>Предрасположенность к накоплению технических знаний</vt:lpstr>
      <vt:lpstr>Умения кодировать технические образы и понятия при помощи чертежей</vt:lpstr>
      <vt:lpstr>Техническую одаренность характеризуют три основные способности:</vt:lpstr>
      <vt:lpstr>Для диагностики технических способностей применяются: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Техническая одаренность-сложное психическое образование, неотделимо связанное с общей одаренностью субъекта </dc:title>
  <dc:creator>1</dc:creator>
  <cp:lastModifiedBy>1</cp:lastModifiedBy>
  <cp:revision>11</cp:revision>
  <dcterms:created xsi:type="dcterms:W3CDTF">2012-10-30T19:32:51Z</dcterms:created>
  <dcterms:modified xsi:type="dcterms:W3CDTF">2012-10-30T21:11:14Z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