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7" r:id="rId2"/>
    <p:sldId id="259" r:id="rId3"/>
    <p:sldId id="258" r:id="rId4"/>
    <p:sldId id="260" r:id="rId5"/>
    <p:sldId id="271" r:id="rId6"/>
    <p:sldId id="262" r:id="rId7"/>
    <p:sldId id="264" r:id="rId8"/>
    <p:sldId id="270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1138"/>
    <a:srgbClr val="3C10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8075C3-44C9-4F11-8CCB-A40215E7DB31}" type="datetimeFigureOut">
              <a:rPr lang="ru-RU" smtClean="0"/>
              <a:pPr/>
              <a:t>04.12.2012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B27554-6F9E-41BC-8A54-3CA66216B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s10839.vkontakte.ru/u8620368/130475401/x_c890880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143380"/>
            <a:ext cx="8301038" cy="2428892"/>
          </a:xfrm>
        </p:spPr>
        <p:txBody>
          <a:bodyPr>
            <a:noAutofit/>
          </a:bodyPr>
          <a:lstStyle/>
          <a:p>
            <a:pPr algn="r"/>
            <a:r>
              <a:rPr lang="ru-RU" sz="6700" dirty="0" smtClean="0">
                <a:solidFill>
                  <a:srgbClr val="FFFF00"/>
                </a:solidFill>
                <a:latin typeface="Monotype Corsiva" pitchFamily="66" charset="0"/>
              </a:rPr>
              <a:t>Социальная одарённость</a:t>
            </a:r>
            <a:br>
              <a:rPr lang="ru-RU" sz="6700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Подготовила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: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Приходько 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Людмила</a:t>
            </a:r>
            <a:b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3200" dirty="0" err="1" smtClean="0">
                <a:solidFill>
                  <a:schemeClr val="bg1"/>
                </a:solidFill>
                <a:latin typeface="Monotype Corsiva" pitchFamily="66" charset="0"/>
              </a:rPr>
              <a:t>Рябченко</a:t>
            </a:r>
            <a:r>
              <a:rPr lang="ru-RU" sz="3200" dirty="0" smtClean="0">
                <a:solidFill>
                  <a:schemeClr val="bg1"/>
                </a:solidFill>
                <a:latin typeface="Monotype Corsiva" pitchFamily="66" charset="0"/>
              </a:rPr>
              <a:t> Елена</a:t>
            </a:r>
            <a:endParaRPr lang="ru-RU" sz="67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572560" cy="5572164"/>
          </a:xfrm>
        </p:spPr>
        <p:txBody>
          <a:bodyPr>
            <a:normAutofit fontScale="90000"/>
          </a:bodyPr>
          <a:lstStyle/>
          <a:p>
            <a:r>
              <a:rPr lang="ru-RU" sz="2700" dirty="0">
                <a:latin typeface="Candara" pitchFamily="34" charset="0"/>
              </a:rPr>
              <a:t>·   </a:t>
            </a: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  Интеллект выше среднего;</a:t>
            </a:r>
            <a:b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</a:b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·     Умение принимать решение;</a:t>
            </a:r>
            <a:b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</a:b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·     Способность иметь дело с абстрактными понятиями, с планированием будущего, с временными ограничениями;</a:t>
            </a:r>
            <a:b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</a:b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·     Ощущение цели, направления движения;</a:t>
            </a:r>
            <a:b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</a:b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·     </a:t>
            </a:r>
            <a:r>
              <a:rPr lang="ru-RU" sz="2700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Гибкость, </a:t>
            </a:r>
            <a:r>
              <a:rPr lang="ru-RU" sz="2700" dirty="0" err="1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приспосабливаемость</a:t>
            </a: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;</a:t>
            </a:r>
            <a:b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</a:b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·     Чувство ответственности;</a:t>
            </a:r>
            <a:b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</a:b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·     Уверенность в себе и знание себя;</a:t>
            </a:r>
            <a:b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</a:b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·     Настойчивость;</a:t>
            </a:r>
            <a:b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</a:b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·     Энтузиазм;</a:t>
            </a:r>
            <a:b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</a:br>
            <a:r>
              <a:rPr lang="ru-RU" sz="2700" dirty="0">
                <a:solidFill>
                  <a:schemeClr val="bg1">
                    <a:lumMod val="85000"/>
                    <a:lumOff val="15000"/>
                  </a:schemeClr>
                </a:solidFill>
                <a:latin typeface="Candara" pitchFamily="34" charset="0"/>
              </a:rPr>
              <a:t>·     Умение ясно выражать мысли;</a:t>
            </a:r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/>
            </a:r>
            <a:b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</a:br>
            <a:endParaRPr lang="ru-RU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142908" y="428604"/>
            <a:ext cx="7772400" cy="1500187"/>
          </a:xfrm>
          <a:noFill/>
          <a:ln>
            <a:noFill/>
          </a:ln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Общее черты</a:t>
            </a:r>
            <a:r>
              <a:rPr lang="ru-RU" sz="3600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 определений лидерской одаренности </a:t>
            </a:r>
            <a:r>
              <a:rPr lang="ru-RU" sz="3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:</a:t>
            </a:r>
            <a:endParaRPr lang="ru-RU" sz="3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 descr="http://img-fotki.yandex.ru/get/4611/92761864.5d/0_61f08_68f6e818_X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50" y="-1"/>
            <a:ext cx="7524481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7762" y="1857364"/>
            <a:ext cx="4186238" cy="114300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Конец</a:t>
            </a:r>
            <a:r>
              <a:rPr lang="ru-RU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…</a:t>
            </a:r>
            <a:endParaRPr lang="ru-RU" sz="6600" b="1" dirty="0">
              <a:solidFill>
                <a:schemeClr val="tx1">
                  <a:lumMod val="95000"/>
                  <a:lumOff val="5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329642" cy="3643338"/>
          </a:xfrm>
        </p:spPr>
        <p:txBody>
          <a:bodyPr>
            <a:normAutofit fontScale="90000"/>
          </a:bodyPr>
          <a:lstStyle/>
          <a:p>
            <a:r>
              <a:rPr lang="ru-RU" sz="6100" dirty="0" smtClean="0">
                <a:solidFill>
                  <a:schemeClr val="tx1"/>
                </a:solidFill>
                <a:latin typeface="Monotype Corsiva" pitchFamily="66" charset="0"/>
              </a:rPr>
              <a:t>Социальная одарённость ― </a:t>
            </a:r>
            <a:r>
              <a:rPr lang="ru-RU" dirty="0" smtClean="0">
                <a:solidFill>
                  <a:schemeClr val="tx1"/>
                </a:solidFill>
                <a:latin typeface="Monotype Corsiva" pitchFamily="66" charset="0"/>
              </a:rPr>
              <a:t>это </a:t>
            </a:r>
            <a:r>
              <a:rPr lang="ru-RU" dirty="0">
                <a:solidFill>
                  <a:schemeClr val="tx1"/>
                </a:solidFill>
                <a:latin typeface="Monotype Corsiva" pitchFamily="66" charset="0"/>
              </a:rPr>
              <a:t>исключительная способность устанавливать зрелые, конструктивные взаимоотношения с другими людьми. </a:t>
            </a:r>
          </a:p>
        </p:txBody>
      </p:sp>
      <p:pic>
        <p:nvPicPr>
          <p:cNvPr id="4" name="Picture 6" descr="http://www.vrn-nlp-trening.ru/images/img_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143380"/>
            <a:ext cx="3000396" cy="237187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29600" cy="1797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Социальная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одарённость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↓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     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↓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          </a:t>
            </a:r>
            <a:r>
              <a:rPr lang="ru-RU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↓</a:t>
            </a: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786190"/>
            <a:ext cx="8729634" cy="271464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лидерская одаренность</a:t>
            </a:r>
          </a:p>
          <a:p>
            <a:pPr algn="ctr"/>
            <a:r>
              <a:rPr lang="ru-RU" sz="4000" dirty="0" smtClean="0"/>
              <a:t>организаторские способности</a:t>
            </a:r>
          </a:p>
          <a:p>
            <a:pPr algn="ctr"/>
            <a:r>
              <a:rPr lang="ru-RU" sz="4000" dirty="0" smtClean="0"/>
              <a:t>социальный интеллект</a:t>
            </a:r>
          </a:p>
        </p:txBody>
      </p:sp>
      <p:pic>
        <p:nvPicPr>
          <p:cNvPr id="21506" name="Picture 2" descr="http://i.vigoda.ru/img/offer/pictures/013/675/13675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0"/>
            <a:ext cx="2474753" cy="1643074"/>
          </a:xfrm>
          <a:prstGeom prst="rect">
            <a:avLst/>
          </a:prstGeom>
          <a:noFill/>
        </p:spPr>
      </p:pic>
      <p:pic>
        <p:nvPicPr>
          <p:cNvPr id="21508" name="Picture 4" descr="http://5psy.ru/images/stories/Articles/obscheni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0"/>
            <a:ext cx="2786050" cy="1652050"/>
          </a:xfrm>
          <a:prstGeom prst="rect">
            <a:avLst/>
          </a:prstGeom>
          <a:noFill/>
        </p:spPr>
      </p:pic>
      <p:pic>
        <p:nvPicPr>
          <p:cNvPr id="21512" name="Picture 8" descr="http://www.prokadra.pl/rest/old_site/img/zdj/kra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0"/>
            <a:ext cx="2214578" cy="169868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структурные элементы социальной одаренности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2428868"/>
            <a:ext cx="7772400" cy="4214841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•социальная </a:t>
            </a:r>
            <a:r>
              <a:rPr lang="ru-RU" sz="4800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перцепция, </a:t>
            </a:r>
            <a:endParaRPr lang="ru-RU" sz="4800" i="1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•</a:t>
            </a:r>
            <a:r>
              <a:rPr lang="ru-RU" sz="4800" i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просоциальное</a:t>
            </a:r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4800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поведение, </a:t>
            </a:r>
            <a:endParaRPr lang="ru-RU" sz="4800" i="1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•нравственные </a:t>
            </a:r>
            <a:r>
              <a:rPr lang="ru-RU" sz="4800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суждения, </a:t>
            </a:r>
            <a:endParaRPr lang="ru-RU" sz="4800" i="1" dirty="0" smtClean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  <a:p>
            <a:r>
              <a:rPr lang="ru-RU" sz="4800" i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•организаторские </a:t>
            </a:r>
            <a:r>
              <a:rPr lang="ru-RU" sz="4800" i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умения и т.д.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785794"/>
            <a:ext cx="2714644" cy="55721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Социальная одаренность предполагает способности понимать, любить, сопереживать, ладить с другими, что позволяет быть хорошим педагогом, психологом, социальным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работником.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</a:br>
            <a:endParaRPr lang="ru-RU" sz="2400" dirty="0"/>
          </a:p>
        </p:txBody>
      </p:sp>
      <p:pic>
        <p:nvPicPr>
          <p:cNvPr id="5" name="Picture 2" descr="http://www.geniusmaster.name/wp-content/uploads/2010/08/c64fadec3017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2370" r="2370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3116"/>
            <a:ext cx="8643997" cy="442915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>– занятость в различных общественных мероприятиях,</a:t>
            </a:r>
            <a:b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</a:b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/>
            </a:r>
            <a:b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</a:b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> – восприятие их как арбитров или как "определителей политики" в группе, </a:t>
            </a:r>
            <a:b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</a:b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/>
            </a:r>
            <a:b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</a:b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> – отношение к сверстникам </a:t>
            </a:r>
            <a:r>
              <a:rPr lang="ru-RU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>и к старшим как к равным, 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/>
            </a:r>
            <a:b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</a:b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/>
            </a:r>
            <a:b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</a:b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> – сопротивление </a:t>
            </a:r>
            <a:r>
              <a:rPr lang="ru-RU" sz="2800" i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MingLiU" pitchFamily="49" charset="-120"/>
              </a:rPr>
              <a:t>неискренним, искусственным или покровительственным отношениям и т.п.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428604"/>
            <a:ext cx="7772400" cy="1500187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Характерные </a:t>
            </a:r>
            <a:r>
              <a:rPr lang="ru-RU" sz="4000" dirty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черты, присущие людям, одаренным в социальном </a:t>
            </a:r>
            <a:r>
              <a:rPr lang="ru-RU" sz="40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itchFamily="66" charset="0"/>
              </a:rPr>
              <a:t>отношении: </a:t>
            </a:r>
            <a:endParaRPr lang="ru-RU" sz="4000" dirty="0">
              <a:solidFill>
                <a:schemeClr val="accent2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714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По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определению, лидерские умения являются в основном межличностными и включают </a:t>
            </a:r>
            <a:r>
              <a:rPr lang="ru-RU" sz="2900" i="1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гибкость, открытость, организационные умения</a:t>
            </a:r>
            <a:r>
              <a:rPr lang="ru-RU" sz="2900" i="1" dirty="0" smtClean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r>
              <a:rPr lang="ru-RU" sz="2900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Лидерство 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требует наличия таких личностных черт, как </a:t>
            </a:r>
            <a:r>
              <a:rPr lang="ru-RU" sz="2900" i="1" dirty="0">
                <a:solidFill>
                  <a:schemeClr val="bg2">
                    <a:lumMod val="10000"/>
                  </a:schemeClr>
                </a:solidFill>
                <a:latin typeface="Cambria Math" pitchFamily="18" charset="0"/>
                <a:ea typeface="Cambria Math" pitchFamily="18" charset="0"/>
              </a:rPr>
              <a:t>самоуважение, высокие нравственные качества, зрелое эмоциональное развитие</a:t>
            </a:r>
            <a:r>
              <a:rPr lang="ru-RU" sz="2900" i="1" dirty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.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ru-RU" i="1" dirty="0" smtClean="0">
                <a:solidFill>
                  <a:schemeClr val="accent2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</a:br>
            <a:endParaRPr lang="ru-RU" i="1" dirty="0">
              <a:solidFill>
                <a:schemeClr val="accent2">
                  <a:lumMod val="75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6386" name="Picture 2" descr="http://vecmir.ru/images/hekimablog/blogimages/476/th-------------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286124"/>
            <a:ext cx="5386382" cy="3366489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8399366" cy="5326974"/>
          </a:xfrm>
        </p:spPr>
        <p:txBody>
          <a:bodyPr/>
          <a:lstStyle/>
          <a:p>
            <a:r>
              <a:rPr lang="ru-RU" sz="5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Исследователями отмечается, что проявления и черты лидерства можно заметить уже у дошкольников и младших школьников.</a:t>
            </a:r>
            <a:r>
              <a:rPr lang="ru-RU" sz="6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32" name="Picture 8" descr="http://cs4583.userapi.com/u26567878/106005642/x_34353b5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786314" cy="3857628"/>
          </a:xfrm>
          <a:prstGeom prst="rect">
            <a:avLst/>
          </a:prstGeom>
          <a:noFill/>
        </p:spPr>
      </p:pic>
      <p:pic>
        <p:nvPicPr>
          <p:cNvPr id="129030" name="Picture 6" descr="http://abone.e-haberajansi.com/client/upload/200911231726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0"/>
            <a:ext cx="6500818" cy="3305156"/>
          </a:xfrm>
          <a:prstGeom prst="rect">
            <a:avLst/>
          </a:prstGeom>
          <a:noFill/>
        </p:spPr>
      </p:pic>
      <p:pic>
        <p:nvPicPr>
          <p:cNvPr id="129028" name="Picture 4" descr="http://img-fotki.yandex.ru/get/5607/156300449.0/0_5da8e_86b5d308_X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282" y="3286124"/>
            <a:ext cx="4357718" cy="3571876"/>
          </a:xfrm>
          <a:prstGeom prst="rect">
            <a:avLst/>
          </a:prstGeom>
          <a:noFill/>
        </p:spPr>
      </p:pic>
      <p:pic>
        <p:nvPicPr>
          <p:cNvPr id="129026" name="Picture 2" descr="http://www.chastnik.ru/wp-content/uploads/2011/05/0108-1024x76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857629"/>
            <a:ext cx="4786314" cy="30003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91EF54-E2BC-4CA7-9AF4-6C0F6B997AD1}"/>
</file>

<file path=customXml/itemProps2.xml><?xml version="1.0" encoding="utf-8"?>
<ds:datastoreItem xmlns:ds="http://schemas.openxmlformats.org/officeDocument/2006/customXml" ds:itemID="{1F00CA07-949B-4ECC-8979-6640E46CD1B4}"/>
</file>

<file path=customXml/itemProps3.xml><?xml version="1.0" encoding="utf-8"?>
<ds:datastoreItem xmlns:ds="http://schemas.openxmlformats.org/officeDocument/2006/customXml" ds:itemID="{B81F81F3-51CB-4400-8012-BCB79F4EA0B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275</TotalTime>
  <Words>113</Words>
  <Application>Microsoft Office PowerPoint</Application>
  <PresentationFormat>Экран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Социальная одарённость Подготовила:  Приходько Людмила Рябченко Елена</vt:lpstr>
      <vt:lpstr>Социальная одарённость ― это исключительная способность устанавливать зрелые, конструктивные взаимоотношения с другими людьми. </vt:lpstr>
      <vt:lpstr>           Социальная одарённость ↓             ↓           ↓ </vt:lpstr>
      <vt:lpstr>структурные элементы социальной одаренности</vt:lpstr>
      <vt:lpstr>Слайд 5</vt:lpstr>
      <vt:lpstr> – занятость в различных общественных мероприятиях,   – восприятие их как арбитров или как "определителей политики" в группе,    – отношение к сверстникам и к старшим как к равным,    – сопротивление неискренним, искусственным или покровительственным отношениям и т.п.</vt:lpstr>
      <vt:lpstr> По определению, лидерские умения являются в основном межличностными и включают гибкость, открытость, организационные умения.  Лидерство требует наличия таких личностных черт, как самоуважение, высокие нравственные качества, зрелое эмоциональное развитие. </vt:lpstr>
      <vt:lpstr>Исследователями отмечается, что проявления и черты лидерства можно заметить уже у дошкольников и младших школьников.  </vt:lpstr>
      <vt:lpstr>Слайд 9</vt:lpstr>
      <vt:lpstr>·     Интеллект выше среднего; ·     Умение принимать решение; ·     Способность иметь дело с абстрактными понятиями, с планированием будущего, с временными ограничениями; ·     Ощущение цели, направления движения; ·     Гибкость, приспосабливаемость; ·     Чувство ответственности; ·     Уверенность в себе и знание себя; ·     Настойчивость; ·     Энтузиазм; ·     Умение ясно выражать мысли; </vt:lpstr>
      <vt:lpstr>Конец…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одарённость</dc:title>
  <dc:creator>Admin</dc:creator>
  <cp:lastModifiedBy>Алёна</cp:lastModifiedBy>
  <cp:revision>32</cp:revision>
  <dcterms:created xsi:type="dcterms:W3CDTF">2012-10-30T16:50:12Z</dcterms:created>
  <dcterms:modified xsi:type="dcterms:W3CDTF">2012-12-04T21:29:58Z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