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13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57" r:id="rId4"/>
    <p:sldId id="270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1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customXml" Target="../customXml/item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24.10.2012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  <p:transition spd="slow">
    <p:cover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cover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cove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cover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cover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cover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24.10.2012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cover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24.10.2012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cover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cover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cover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cover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24.10.2012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cover/>
  </p:transition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07504" y="1"/>
            <a:ext cx="8928992" cy="2348879"/>
          </a:xfrm>
        </p:spPr>
        <p:txBody>
          <a:bodyPr>
            <a:normAutofit/>
          </a:bodyPr>
          <a:lstStyle/>
          <a:p>
            <a:r>
              <a:rPr lang="ru-RU" sz="6000" dirty="0" smtClean="0">
                <a:solidFill>
                  <a:srgbClr val="C00000"/>
                </a:solidFill>
              </a:rPr>
              <a:t>Общая одаренность, талант, гениальность</a:t>
            </a:r>
            <a:endParaRPr lang="ru-RU" sz="6000" dirty="0">
              <a:solidFill>
                <a:srgbClr val="C0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479627" y="2967335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endParaRPr lang="ru-RU" sz="54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2348880"/>
            <a:ext cx="8928992" cy="4320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186688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82 0.01967 C 0.00781 -0.04723 -0.04219 -0.10533 -0.1092 -0.10926 C -0.17326 -0.11436 -0.23316 -0.06922 -0.23715 -0.0044 C -0.24219 0.05578 -0.20017 0.11157 -0.1401 0.11574 C -0.08524 0.11875 -0.03316 0.08148 -0.02917 0.02523 C -0.02517 -0.02524 -0.06024 -0.07338 -0.11111 -0.07732 C -0.15816 -0.08033 -0.20226 -0.04931 -0.20521 -0.00232 C -0.20816 0.03958 -0.18021 0.08078 -0.13819 0.08264 C -0.10017 0.08564 -0.06424 0.06111 -0.06111 0.02361 C -0.0592 -0.01042 -0.08021 -0.04352 -0.11319 -0.04537 C -0.14219 -0.04723 -0.17118 -0.0294 -0.17326 -0.00024 C -0.17517 0.02476 -0.16024 0.04861 -0.13611 0.05069 C -0.11615 0.05277 -0.09514 0.04166 -0.0941 0.02176 C -0.09219 0.00578 -0.10017 -0.01135 -0.1151 -0.01343 C -0.12726 -0.01343 -0.13924 -0.00926 -0.14115 0.00162 C -0.14219 0.00856 -0.1401 0.01574 -0.1342 0.01851 C -0.13125 0.01967 -0.12917 0.01967 -0.12622 0.01851 " pathEditMode="relative" rAng="0" ptsTypes="fffffffffffffffff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101" y="-175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784976" cy="6336704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rgbClr val="C00000"/>
                </a:solidFill>
                <a:effectLst/>
              </a:rPr>
              <a:t>Гениальность -  наивысшая степень проявления творческих сил человека. Термин </a:t>
            </a:r>
            <a:r>
              <a:rPr lang="ru-RU" dirty="0" smtClean="0">
                <a:solidFill>
                  <a:srgbClr val="C00000"/>
                </a:solidFill>
                <a:effectLst/>
              </a:rPr>
              <a:t>гениальность </a:t>
            </a:r>
            <a:r>
              <a:rPr lang="ru-RU" dirty="0">
                <a:solidFill>
                  <a:srgbClr val="C00000"/>
                </a:solidFill>
                <a:effectLst/>
              </a:rPr>
              <a:t>употребляется как для обозначения способности человека к творчеству, так и для оценки результатов его деятельности. </a:t>
            </a:r>
            <a:endParaRPr lang="ru-RU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350243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928992" cy="6394722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rgbClr val="C00000"/>
                </a:solidFill>
                <a:effectLst/>
              </a:rPr>
              <a:t>Предполагая врождённую способность к продуктивной деятельности в той или иной области, гений, в отличие от таланта, представляет собой не просто высшую степень одарённости, а связан с созданием качественно новых творений, открытием ранее неизведанных путей творчества. </a:t>
            </a:r>
            <a:endParaRPr lang="ru-RU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5133319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88640"/>
            <a:ext cx="8856984" cy="6480720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rgbClr val="C00000"/>
                </a:solidFill>
                <a:effectLst/>
              </a:rPr>
              <a:t>Деятельность гения реализуется в определённом историческом контексте жизни человеческого общества, из которой гений черпает материал для своего творчества.</a:t>
            </a:r>
            <a:br>
              <a:rPr lang="ru-RU" dirty="0">
                <a:solidFill>
                  <a:srgbClr val="C00000"/>
                </a:solidFill>
                <a:effectLst/>
              </a:rPr>
            </a:br>
            <a:r>
              <a:rPr lang="ru-RU" dirty="0">
                <a:solidFill>
                  <a:srgbClr val="C00000"/>
                </a:solidFill>
                <a:effectLst/>
              </a:rPr>
              <a:t> </a:t>
            </a:r>
            <a:br>
              <a:rPr lang="ru-RU" dirty="0">
                <a:solidFill>
                  <a:srgbClr val="C00000"/>
                </a:solidFill>
                <a:effectLst/>
              </a:rPr>
            </a:br>
            <a:r>
              <a:rPr lang="ru-RU" dirty="0">
                <a:solidFill>
                  <a:srgbClr val="C00000"/>
                </a:solidFill>
                <a:effectLst/>
              </a:rPr>
              <a:t> </a:t>
            </a:r>
            <a:br>
              <a:rPr lang="ru-RU" dirty="0">
                <a:solidFill>
                  <a:srgbClr val="C00000"/>
                </a:solidFill>
                <a:effectLst/>
              </a:rPr>
            </a:br>
            <a:r>
              <a:rPr lang="ru-RU" dirty="0">
                <a:solidFill>
                  <a:srgbClr val="C00000"/>
                </a:solidFill>
                <a:effectLst/>
              </a:rPr>
              <a:t> </a:t>
            </a:r>
            <a:br>
              <a:rPr lang="ru-RU" dirty="0">
                <a:solidFill>
                  <a:srgbClr val="C00000"/>
                </a:solidFill>
                <a:effectLst/>
              </a:rPr>
            </a:br>
            <a:r>
              <a:rPr lang="ru-RU" dirty="0">
                <a:solidFill>
                  <a:srgbClr val="C00000"/>
                </a:solidFill>
                <a:effectLst/>
              </a:rPr>
              <a:t> </a:t>
            </a:r>
            <a:br>
              <a:rPr lang="ru-RU" dirty="0">
                <a:solidFill>
                  <a:srgbClr val="C00000"/>
                </a:solidFill>
                <a:effectLst/>
              </a:rPr>
            </a:br>
            <a:endParaRPr lang="ru-RU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505870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3968" y="188640"/>
            <a:ext cx="4860032" cy="640871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Примером гениев </a:t>
            </a:r>
            <a:r>
              <a:rPr lang="ru-RU" dirty="0">
                <a:solidFill>
                  <a:srgbClr val="C00000"/>
                </a:solidFill>
              </a:rPr>
              <a:t>можно привести </a:t>
            </a:r>
            <a:r>
              <a:rPr lang="ru-RU" dirty="0" smtClean="0">
                <a:solidFill>
                  <a:srgbClr val="C00000"/>
                </a:solidFill>
              </a:rPr>
              <a:t>Григория Яковлевича Перельмана которому в </a:t>
            </a:r>
            <a:r>
              <a:rPr lang="ru-RU" dirty="0">
                <a:solidFill>
                  <a:srgbClr val="C00000"/>
                </a:solidFill>
              </a:rPr>
              <a:t>2006 году присуждена </a:t>
            </a:r>
            <a:r>
              <a:rPr lang="ru-RU" dirty="0" err="1" smtClean="0">
                <a:solidFill>
                  <a:srgbClr val="C00000"/>
                </a:solidFill>
              </a:rPr>
              <a:t>Филдсовская</a:t>
            </a:r>
            <a:r>
              <a:rPr lang="ru-RU" dirty="0" smtClean="0">
                <a:solidFill>
                  <a:srgbClr val="C00000"/>
                </a:solidFill>
              </a:rPr>
              <a:t> премия, за </a:t>
            </a:r>
            <a:r>
              <a:rPr lang="ru-RU" dirty="0">
                <a:solidFill>
                  <a:srgbClr val="C00000"/>
                </a:solidFill>
              </a:rPr>
              <a:t>решение одной из Проблем тысячелетия – гипотезы Пуанкаре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50" y="116632"/>
            <a:ext cx="4264018" cy="6741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9860251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2592288"/>
          </a:xfrm>
        </p:spPr>
        <p:txBody>
          <a:bodyPr>
            <a:normAutofit fontScale="90000"/>
          </a:bodyPr>
          <a:lstStyle/>
          <a:p>
            <a:r>
              <a:rPr lang="ru-RU" sz="9600" dirty="0" smtClean="0">
                <a:solidFill>
                  <a:srgbClr val="C00000"/>
                </a:solidFill>
              </a:rPr>
              <a:t>Общая одаренность</a:t>
            </a:r>
            <a:endParaRPr lang="ru-RU" sz="9600" dirty="0">
              <a:solidFill>
                <a:srgbClr val="C00000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2780928"/>
            <a:ext cx="8784976" cy="3888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0794788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02630"/>
            <a:ext cx="8712968" cy="6394722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rgbClr val="C00000"/>
                </a:solidFill>
                <a:effectLst/>
              </a:rPr>
              <a:t>Общая одаренность - </a:t>
            </a:r>
            <a:r>
              <a:rPr lang="ru-RU" dirty="0" smtClean="0">
                <a:solidFill>
                  <a:srgbClr val="C00000"/>
                </a:solidFill>
                <a:effectLst/>
              </a:rPr>
              <a:t> </a:t>
            </a:r>
            <a:r>
              <a:rPr lang="ru-RU" dirty="0">
                <a:solidFill>
                  <a:srgbClr val="C00000"/>
                </a:solidFill>
                <a:effectLst/>
              </a:rPr>
              <a:t>Часто используется как синоним общих способностей, т. е. способностей, определяющих предельный уровень достижений в широком диапазоне </a:t>
            </a:r>
            <a:r>
              <a:rPr lang="ru-RU" dirty="0" smtClean="0">
                <a:solidFill>
                  <a:srgbClr val="C00000"/>
                </a:solidFill>
                <a:effectLst/>
              </a:rPr>
              <a:t>деятельностей</a:t>
            </a:r>
            <a:r>
              <a:rPr lang="ru-RU" dirty="0">
                <a:solidFill>
                  <a:srgbClr val="C00000"/>
                </a:solidFill>
                <a:effectLst/>
              </a:rPr>
              <a:t> </a:t>
            </a:r>
            <a:r>
              <a:rPr lang="ru-RU" dirty="0" smtClean="0">
                <a:solidFill>
                  <a:srgbClr val="C00000"/>
                </a:solidFill>
                <a:effectLst/>
              </a:rPr>
              <a:t>она </a:t>
            </a:r>
            <a:r>
              <a:rPr lang="ru-RU" dirty="0">
                <a:solidFill>
                  <a:srgbClr val="C00000"/>
                </a:solidFill>
                <a:effectLst/>
              </a:rPr>
              <a:t>является основой развития специальных способностей, но сама представляет собой независимый от них фактор. </a:t>
            </a:r>
            <a:r>
              <a:rPr lang="ru-RU" dirty="0">
                <a:solidFill>
                  <a:srgbClr val="C00000"/>
                </a:solidFill>
                <a:effectLst/>
              </a:rPr>
              <a:t/>
            </a:r>
            <a:br>
              <a:rPr lang="ru-RU" dirty="0">
                <a:solidFill>
                  <a:srgbClr val="C00000"/>
                </a:solidFill>
                <a:effectLst/>
              </a:rPr>
            </a:br>
            <a:endParaRPr lang="ru-RU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6661628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856984" cy="6552728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rgbClr val="C00000"/>
                </a:solidFill>
                <a:effectLst/>
              </a:rPr>
              <a:t>Высокий уровень развития общих способностей, определяющий широкий диапазон деятельностей, в которых человек может достичь больших успехов.</a:t>
            </a: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endParaRPr lang="ru-RU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9983411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9600" dirty="0" smtClean="0">
                <a:solidFill>
                  <a:srgbClr val="C00000"/>
                </a:solidFill>
              </a:rPr>
              <a:t>Талант</a:t>
            </a:r>
            <a:endParaRPr lang="ru-RU" sz="9600" dirty="0">
              <a:solidFill>
                <a:srgbClr val="C00000"/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628800"/>
            <a:ext cx="8856984" cy="5112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301131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640960" cy="6394722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rgbClr val="C00000"/>
                </a:solidFill>
                <a:effectLst/>
              </a:rPr>
              <a:t>Талант - высокий уровень развития способностей, проявляемых в творческих достижениях, важных в контексте развития культуры, прежде всего </a:t>
            </a:r>
            <a:r>
              <a:rPr lang="ru-RU" dirty="0" smtClean="0">
                <a:solidFill>
                  <a:srgbClr val="C00000"/>
                </a:solidFill>
                <a:effectLst/>
              </a:rPr>
              <a:t>- способностей </a:t>
            </a:r>
            <a:r>
              <a:rPr lang="ru-RU" dirty="0">
                <a:solidFill>
                  <a:srgbClr val="C00000"/>
                </a:solidFill>
                <a:effectLst/>
              </a:rPr>
              <a:t>специальных. О наличии таланта следует судить по результатам деятельности, кои должны отличаться принципиальной новизной, оригинальностью подхода.</a:t>
            </a:r>
            <a:br>
              <a:rPr lang="ru-RU" dirty="0">
                <a:solidFill>
                  <a:srgbClr val="C00000"/>
                </a:solidFill>
                <a:effectLst/>
              </a:rPr>
            </a:br>
            <a:endParaRPr lang="ru-RU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454724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640960" cy="6250706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rgbClr val="C00000"/>
                </a:solidFill>
                <a:effectLst/>
              </a:rPr>
              <a:t>В различных областях талант может проявляться в разное время. Так, в музыке, рисовании, математике, лингвистике, технике обычно он проявляется в раннем возрасте; а талант в литературной, научной или организаторской сферах обнаруживаются в более позднем возрасте. </a:t>
            </a:r>
            <a:endParaRPr lang="ru-RU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4733918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640960" cy="4234482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rgbClr val="C00000"/>
                </a:solidFill>
                <a:effectLst/>
              </a:rPr>
              <a:t>Максимальная продуктивность талантливых людей тоже проявляется в разных возрастах: в науке в 35 -- 40 лет; в поэзии в 24 -- 30 и т.д. </a:t>
            </a:r>
            <a:br>
              <a:rPr lang="ru-RU" dirty="0">
                <a:solidFill>
                  <a:srgbClr val="C00000"/>
                </a:solidFill>
                <a:effectLst/>
              </a:rPr>
            </a:br>
            <a:endParaRPr lang="ru-RU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4195038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8800" dirty="0" smtClean="0">
                <a:solidFill>
                  <a:srgbClr val="C00000"/>
                </a:solidFill>
              </a:rPr>
              <a:t>Гениальность</a:t>
            </a:r>
            <a:endParaRPr lang="ru-RU" sz="8800" dirty="0">
              <a:solidFill>
                <a:srgbClr val="C00000"/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700808"/>
            <a:ext cx="8784976" cy="5040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78785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BB6A232A06C4C843B3F96C4DEC1B1186" ma:contentTypeVersion="0" ma:contentTypeDescription="Создание документа." ma:contentTypeScope="" ma:versionID="b102913e76cf3ae6b673986418760d10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19FDAAB6-48C0-48D6-988D-C7957EA08B25}"/>
</file>

<file path=customXml/itemProps2.xml><?xml version="1.0" encoding="utf-8"?>
<ds:datastoreItem xmlns:ds="http://schemas.openxmlformats.org/officeDocument/2006/customXml" ds:itemID="{96B81693-C8EB-4728-B75A-BAAA35663219}"/>
</file>

<file path=customXml/itemProps3.xml><?xml version="1.0" encoding="utf-8"?>
<ds:datastoreItem xmlns:ds="http://schemas.openxmlformats.org/officeDocument/2006/customXml" ds:itemID="{80C7304D-81DA-46BF-8462-53FAB660BA21}"/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120</TotalTime>
  <Words>295</Words>
  <Application>Microsoft Office PowerPoint</Application>
  <PresentationFormat>Экран (4:3)</PresentationFormat>
  <Paragraphs>13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Апекс</vt:lpstr>
      <vt:lpstr>Общая одаренность, талант, гениальность</vt:lpstr>
      <vt:lpstr>Общая одаренность</vt:lpstr>
      <vt:lpstr>Общая одаренность -  Часто используется как синоним общих способностей, т. е. способностей, определяющих предельный уровень достижений в широком диапазоне деятельностей она является основой развития специальных способностей, но сама представляет собой независимый от них фактор.  </vt:lpstr>
      <vt:lpstr>Высокий уровень развития общих способностей, определяющий широкий диапазон деятельностей, в которых человек может достичь больших успехов. </vt:lpstr>
      <vt:lpstr>Талант</vt:lpstr>
      <vt:lpstr>Талант - высокий уровень развития способностей, проявляемых в творческих достижениях, важных в контексте развития культуры, прежде всего - способностей специальных. О наличии таланта следует судить по результатам деятельности, кои должны отличаться принципиальной новизной, оригинальностью подхода. </vt:lpstr>
      <vt:lpstr>В различных областях талант может проявляться в разное время. Так, в музыке, рисовании, математике, лингвистике, технике обычно он проявляется в раннем возрасте; а талант в литературной, научной или организаторской сферах обнаруживаются в более позднем возрасте. </vt:lpstr>
      <vt:lpstr>Максимальная продуктивность талантливых людей тоже проявляется в разных возрастах: в науке в 35 -- 40 лет; в поэзии в 24 -- 30 и т.д.  </vt:lpstr>
      <vt:lpstr>Гениальность</vt:lpstr>
      <vt:lpstr>Гениальность -  наивысшая степень проявления творческих сил человека. Термин гениальность употребляется как для обозначения способности человека к творчеству, так и для оценки результатов его деятельности. </vt:lpstr>
      <vt:lpstr>Предполагая врождённую способность к продуктивной деятельности в той или иной области, гений, в отличие от таланта, представляет собой не просто высшую степень одарённости, а связан с созданием качественно новых творений, открытием ранее неизведанных путей творчества. </vt:lpstr>
      <vt:lpstr>Деятельность гения реализуется в определённом историческом контексте жизни человеческого общества, из которой гений черпает материал для своего творчества.         </vt:lpstr>
      <vt:lpstr>Примером гениев можно привести Григория Яковлевича Перельмана которому в 2006 году присуждена Филдсовская премия, за решение одной из Проблем тысячелетия – гипотезы Пуанкаре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Admin</cp:lastModifiedBy>
  <cp:revision>11</cp:revision>
  <dcterms:modified xsi:type="dcterms:W3CDTF">2012-10-24T19:19:05Z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0x010100BB6A232A06C4C843B3F96C4DEC1B1186</vt:lpwstr>
  </property>
</Properties>
</file>