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9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8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99FF">
                <a:lumMod val="91000"/>
                <a:lumOff val="9000"/>
              </a:srgbClr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7894" y="2967335"/>
            <a:ext cx="8708217" cy="203132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МАТЕМАТИЧЕСКАЯ ОДАРЁННОСТЬ И ТИПЫ </a:t>
            </a:r>
          </a:p>
          <a:p>
            <a:pPr algn="ctr"/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МАТЕМАТИЧЕСКИХ СПОСОБНОСТЕЙ </a:t>
            </a:r>
          </a:p>
          <a:p>
            <a:pPr algn="ctr"/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 В. А. КРУТЕЦКОМУ</a:t>
            </a:r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8452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148064" y="5231239"/>
            <a:ext cx="33783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>
                <a:solidFill>
                  <a:schemeClr val="bg1"/>
                </a:solidFill>
              </a:rPr>
              <a:t>Подготовила Е. А. Гриб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801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2551837"/>
            <a:ext cx="7488832" cy="34163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chemeClr val="bg1"/>
                </a:solidFill>
              </a:rPr>
              <a:t>Математическая </a:t>
            </a:r>
            <a:r>
              <a:rPr lang="ru-RU" sz="3600" dirty="0">
                <a:solidFill>
                  <a:schemeClr val="bg1"/>
                </a:solidFill>
              </a:rPr>
              <a:t>одаренность характеризуется обобщенным, свернутым и гибким мышлением в сфере математических отношений, числовой и знаковой символики и математическим складом ума. </a:t>
            </a:r>
          </a:p>
        </p:txBody>
      </p:sp>
    </p:spTree>
    <p:extLst>
      <p:ext uri="{BB962C8B-B14F-4D97-AF65-F5344CB8AC3E}">
        <p14:creationId xmlns:p14="http://schemas.microsoft.com/office/powerpoint/2010/main" val="111865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136339"/>
            <a:ext cx="885698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     </a:t>
            </a:r>
            <a:r>
              <a:rPr lang="ru-RU" sz="2800" dirty="0" smtClean="0">
                <a:solidFill>
                  <a:schemeClr val="bg1"/>
                </a:solidFill>
              </a:rPr>
              <a:t>Общая </a:t>
            </a:r>
            <a:r>
              <a:rPr lang="ru-RU" sz="2800" dirty="0">
                <a:solidFill>
                  <a:schemeClr val="bg1"/>
                </a:solidFill>
              </a:rPr>
              <a:t>схема структуры математических способностей в школьном возрасте по В</a:t>
            </a:r>
            <a:r>
              <a:rPr lang="ru-RU" sz="2800" dirty="0" smtClean="0">
                <a:solidFill>
                  <a:schemeClr val="bg1"/>
                </a:solidFill>
              </a:rPr>
              <a:t>. А. </a:t>
            </a:r>
            <a:r>
              <a:rPr lang="ru-RU" sz="2800" dirty="0" err="1" smtClean="0">
                <a:solidFill>
                  <a:schemeClr val="bg1"/>
                </a:solidFill>
              </a:rPr>
              <a:t>Крутецкому</a:t>
            </a:r>
            <a:endParaRPr lang="ru-RU" sz="2800" dirty="0">
              <a:solidFill>
                <a:schemeClr val="bg1"/>
              </a:solidFill>
            </a:endParaRPr>
          </a:p>
          <a:p>
            <a:r>
              <a:rPr lang="ru-RU" sz="2800" dirty="0">
                <a:solidFill>
                  <a:schemeClr val="bg1"/>
                </a:solidFill>
              </a:rPr>
              <a:t>                             </a:t>
            </a:r>
          </a:p>
          <a:p>
            <a:endParaRPr lang="ru-RU" sz="2800" dirty="0" smtClean="0">
              <a:solidFill>
                <a:schemeClr val="bg1"/>
              </a:solidFill>
            </a:endParaRPr>
          </a:p>
          <a:p>
            <a:r>
              <a:rPr lang="ru-RU" sz="2800" dirty="0" smtClean="0">
                <a:solidFill>
                  <a:schemeClr val="bg1"/>
                </a:solidFill>
              </a:rPr>
              <a:t>     Получение </a:t>
            </a:r>
            <a:r>
              <a:rPr lang="ru-RU" sz="2800" dirty="0">
                <a:solidFill>
                  <a:schemeClr val="bg1"/>
                </a:solidFill>
              </a:rPr>
              <a:t>математической информации.</a:t>
            </a:r>
          </a:p>
          <a:p>
            <a:r>
              <a:rPr lang="ru-RU" sz="2800" dirty="0">
                <a:solidFill>
                  <a:schemeClr val="bg1"/>
                </a:solidFill>
              </a:rPr>
              <a:t> </a:t>
            </a:r>
          </a:p>
          <a:p>
            <a:r>
              <a:rPr lang="ru-RU" sz="2800" dirty="0">
                <a:solidFill>
                  <a:schemeClr val="bg1"/>
                </a:solidFill>
              </a:rPr>
              <a:t>        1)  Способность  к  формализованному   </a:t>
            </a:r>
            <a:r>
              <a:rPr lang="ru-RU" sz="2800" dirty="0" smtClean="0">
                <a:solidFill>
                  <a:schemeClr val="bg1"/>
                </a:solidFill>
              </a:rPr>
              <a:t>восприятию математического материала</a:t>
            </a:r>
            <a:r>
              <a:rPr lang="ru-RU" sz="2800" dirty="0">
                <a:solidFill>
                  <a:schemeClr val="bg1"/>
                </a:solidFill>
              </a:rPr>
              <a:t>, схватыванию формальной структуры задачи.</a:t>
            </a:r>
          </a:p>
        </p:txBody>
      </p:sp>
    </p:spTree>
    <p:extLst>
      <p:ext uri="{BB962C8B-B14F-4D97-AF65-F5344CB8AC3E}">
        <p14:creationId xmlns:p14="http://schemas.microsoft.com/office/powerpoint/2010/main" val="246599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274838"/>
            <a:ext cx="806489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sz="3200" dirty="0">
                <a:solidFill>
                  <a:schemeClr val="bg1"/>
                </a:solidFill>
              </a:rPr>
              <a:t>Переработка математической информации.</a:t>
            </a:r>
          </a:p>
          <a:p>
            <a:r>
              <a:rPr lang="ru-RU" sz="3200" dirty="0">
                <a:solidFill>
                  <a:schemeClr val="bg1"/>
                </a:solidFill>
              </a:rPr>
              <a:t> </a:t>
            </a:r>
          </a:p>
          <a:p>
            <a:r>
              <a:rPr lang="ru-RU" sz="3200" dirty="0">
                <a:solidFill>
                  <a:schemeClr val="bg1"/>
                </a:solidFill>
              </a:rPr>
              <a:t>        2) Способность к логическому  мышлению  в  сфере  количественных  </a:t>
            </a:r>
            <a:r>
              <a:rPr lang="ru-RU" sz="3200" dirty="0" smtClean="0">
                <a:solidFill>
                  <a:schemeClr val="bg1"/>
                </a:solidFill>
              </a:rPr>
              <a:t>и пространственных  </a:t>
            </a:r>
            <a:r>
              <a:rPr lang="ru-RU" sz="3200" dirty="0">
                <a:solidFill>
                  <a:schemeClr val="bg1"/>
                </a:solidFill>
              </a:rPr>
              <a:t>отношений,  числовой  и  знаковой   </a:t>
            </a:r>
            <a:r>
              <a:rPr lang="ru-RU" sz="3200" dirty="0" smtClean="0">
                <a:solidFill>
                  <a:schemeClr val="bg1"/>
                </a:solidFill>
              </a:rPr>
              <a:t>символики. Способность </a:t>
            </a:r>
            <a:r>
              <a:rPr lang="ru-RU" sz="3200" dirty="0">
                <a:solidFill>
                  <a:schemeClr val="bg1"/>
                </a:solidFill>
              </a:rPr>
              <a:t>мыслить математическими символами.</a:t>
            </a:r>
          </a:p>
        </p:txBody>
      </p:sp>
    </p:spTree>
    <p:extLst>
      <p:ext uri="{BB962C8B-B14F-4D97-AF65-F5344CB8AC3E}">
        <p14:creationId xmlns:p14="http://schemas.microsoft.com/office/powerpoint/2010/main" val="3170807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274838"/>
            <a:ext cx="849694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chemeClr val="bg1"/>
                </a:solidFill>
              </a:rPr>
              <a:t> </a:t>
            </a:r>
            <a:r>
              <a:rPr lang="ru-RU" sz="3200" dirty="0" smtClean="0">
                <a:solidFill>
                  <a:schemeClr val="bg1"/>
                </a:solidFill>
              </a:rPr>
              <a:t>   3</a:t>
            </a:r>
            <a:r>
              <a:rPr lang="ru-RU" sz="3200" dirty="0">
                <a:solidFill>
                  <a:schemeClr val="bg1"/>
                </a:solidFill>
              </a:rPr>
              <a:t>) Способность  к  быстрому  и  широкому  обобщению  </a:t>
            </a:r>
            <a:r>
              <a:rPr lang="ru-RU" sz="3200" dirty="0" smtClean="0">
                <a:solidFill>
                  <a:schemeClr val="bg1"/>
                </a:solidFill>
              </a:rPr>
              <a:t>математических объектов</a:t>
            </a:r>
            <a:r>
              <a:rPr lang="ru-RU" sz="3200" dirty="0">
                <a:solidFill>
                  <a:schemeClr val="bg1"/>
                </a:solidFill>
              </a:rPr>
              <a:t>, отношений и действий.</a:t>
            </a:r>
          </a:p>
          <a:p>
            <a:r>
              <a:rPr lang="ru-RU" sz="3200">
                <a:solidFill>
                  <a:schemeClr val="bg1"/>
                </a:solidFill>
              </a:rPr>
              <a:t> </a:t>
            </a:r>
            <a:r>
              <a:rPr lang="ru-RU" sz="3200" smtClean="0">
                <a:solidFill>
                  <a:schemeClr val="bg1"/>
                </a:solidFill>
              </a:rPr>
              <a:t>   4</a:t>
            </a:r>
            <a:r>
              <a:rPr lang="ru-RU" sz="3200" dirty="0">
                <a:solidFill>
                  <a:schemeClr val="bg1"/>
                </a:solidFill>
              </a:rPr>
              <a:t>) Способность к свертыванию процесса математического рассуждения </a:t>
            </a:r>
            <a:r>
              <a:rPr lang="ru-RU" sz="3200" dirty="0" smtClean="0">
                <a:solidFill>
                  <a:schemeClr val="bg1"/>
                </a:solidFill>
              </a:rPr>
              <a:t>и системы </a:t>
            </a:r>
            <a:r>
              <a:rPr lang="ru-RU" sz="3200" dirty="0">
                <a:solidFill>
                  <a:schemeClr val="bg1"/>
                </a:solidFill>
              </a:rPr>
              <a:t>соответствующих действий. Способность мыслить </a:t>
            </a:r>
            <a:r>
              <a:rPr lang="ru-RU" sz="3200" dirty="0" smtClean="0">
                <a:solidFill>
                  <a:schemeClr val="bg1"/>
                </a:solidFill>
              </a:rPr>
              <a:t>свернутыми структурами</a:t>
            </a:r>
            <a:r>
              <a:rPr lang="ru-RU" sz="3200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36459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72084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en-US" dirty="0" smtClean="0"/>
              <a:t>      </a:t>
            </a:r>
            <a:r>
              <a:rPr lang="en-US" sz="3200" dirty="0" smtClean="0"/>
              <a:t>    </a:t>
            </a:r>
            <a:r>
              <a:rPr lang="ru-RU" sz="3200" dirty="0" smtClean="0">
                <a:solidFill>
                  <a:schemeClr val="bg1"/>
                </a:solidFill>
              </a:rPr>
              <a:t>5</a:t>
            </a:r>
            <a:r>
              <a:rPr lang="ru-RU" sz="3200" dirty="0">
                <a:solidFill>
                  <a:schemeClr val="bg1"/>
                </a:solidFill>
              </a:rPr>
              <a:t>) Гибкость мыслительных процессов в математической деятельности.</a:t>
            </a:r>
          </a:p>
          <a:p>
            <a:r>
              <a:rPr lang="ru-RU" sz="3200" dirty="0">
                <a:solidFill>
                  <a:schemeClr val="bg1"/>
                </a:solidFill>
              </a:rPr>
              <a:t>        6) Стремление к ясности,  простоте,  экономности  и  </a:t>
            </a:r>
            <a:r>
              <a:rPr lang="ru-RU" sz="3200" dirty="0" smtClean="0">
                <a:solidFill>
                  <a:schemeClr val="bg1"/>
                </a:solidFill>
              </a:rPr>
              <a:t>рациональности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smtClean="0">
                <a:solidFill>
                  <a:schemeClr val="bg1"/>
                </a:solidFill>
              </a:rPr>
              <a:t>решений</a:t>
            </a:r>
            <a:r>
              <a:rPr lang="ru-RU" sz="3200" dirty="0">
                <a:solidFill>
                  <a:schemeClr val="bg1"/>
                </a:solidFill>
              </a:rPr>
              <a:t>.</a:t>
            </a:r>
          </a:p>
          <a:p>
            <a:r>
              <a:rPr lang="ru-RU" sz="3200" dirty="0">
                <a:solidFill>
                  <a:schemeClr val="bg1"/>
                </a:solidFill>
              </a:rPr>
              <a:t>        7) Способность к быстрой  и  свободной  перестройке  </a:t>
            </a:r>
            <a:r>
              <a:rPr lang="ru-RU" sz="3200" dirty="0" smtClean="0">
                <a:solidFill>
                  <a:schemeClr val="bg1"/>
                </a:solidFill>
              </a:rPr>
              <a:t>направленности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smtClean="0">
                <a:solidFill>
                  <a:schemeClr val="bg1"/>
                </a:solidFill>
              </a:rPr>
              <a:t>мыслительного </a:t>
            </a:r>
            <a:r>
              <a:rPr lang="ru-RU" sz="3200" dirty="0">
                <a:solidFill>
                  <a:schemeClr val="bg1"/>
                </a:solidFill>
              </a:rPr>
              <a:t>процесса, переключению с прямого на  обратный  </a:t>
            </a:r>
            <a:r>
              <a:rPr lang="ru-RU" sz="3200" dirty="0" smtClean="0">
                <a:solidFill>
                  <a:schemeClr val="bg1"/>
                </a:solidFill>
              </a:rPr>
              <a:t>ход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smtClean="0">
                <a:solidFill>
                  <a:schemeClr val="bg1"/>
                </a:solidFill>
              </a:rPr>
              <a:t>мысли </a:t>
            </a:r>
            <a:r>
              <a:rPr lang="ru-RU" sz="3200" dirty="0">
                <a:solidFill>
                  <a:schemeClr val="bg1"/>
                </a:solidFill>
              </a:rPr>
              <a:t>(обратимость  мыслительного  процесса  при  </a:t>
            </a:r>
            <a:r>
              <a:rPr lang="ru-RU" sz="3200" dirty="0" smtClean="0">
                <a:solidFill>
                  <a:schemeClr val="bg1"/>
                </a:solidFill>
              </a:rPr>
              <a:t>математическом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smtClean="0">
                <a:solidFill>
                  <a:schemeClr val="bg1"/>
                </a:solidFill>
              </a:rPr>
              <a:t>рассуждении</a:t>
            </a:r>
            <a:r>
              <a:rPr lang="ru-RU" sz="3200" dirty="0">
                <a:solidFill>
                  <a:schemeClr val="bg1"/>
                </a:solidFill>
              </a:rPr>
              <a:t>).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215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582341"/>
            <a:ext cx="914400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en-US" dirty="0" smtClean="0"/>
              <a:t>             </a:t>
            </a:r>
            <a:r>
              <a:rPr lang="ru-RU" sz="3200" dirty="0" smtClean="0">
                <a:solidFill>
                  <a:schemeClr val="bg1"/>
                </a:solidFill>
              </a:rPr>
              <a:t>Хранение </a:t>
            </a:r>
            <a:r>
              <a:rPr lang="ru-RU" sz="3200" dirty="0">
                <a:solidFill>
                  <a:schemeClr val="bg1"/>
                </a:solidFill>
              </a:rPr>
              <a:t>математической информации</a:t>
            </a:r>
            <a:r>
              <a:rPr lang="ru-RU" sz="3200" dirty="0" smtClean="0">
                <a:solidFill>
                  <a:schemeClr val="bg1"/>
                </a:solidFill>
              </a:rPr>
              <a:t>.</a:t>
            </a:r>
            <a:endParaRPr lang="en-US" sz="3200" dirty="0" smtClean="0">
              <a:solidFill>
                <a:schemeClr val="bg1"/>
              </a:solidFill>
            </a:endParaRPr>
          </a:p>
          <a:p>
            <a:endParaRPr lang="ru-RU" sz="3200" dirty="0">
              <a:solidFill>
                <a:schemeClr val="bg1"/>
              </a:solidFill>
            </a:endParaRPr>
          </a:p>
          <a:p>
            <a:r>
              <a:rPr lang="ru-RU" sz="3200" dirty="0">
                <a:solidFill>
                  <a:schemeClr val="bg1"/>
                </a:solidFill>
              </a:rPr>
              <a:t>        8)  Математическая  память  (обобщенная  память  на  </a:t>
            </a:r>
            <a:r>
              <a:rPr lang="ru-RU" sz="3200" dirty="0" smtClean="0">
                <a:solidFill>
                  <a:schemeClr val="bg1"/>
                </a:solidFill>
              </a:rPr>
              <a:t>математические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smtClean="0">
                <a:solidFill>
                  <a:schemeClr val="bg1"/>
                </a:solidFill>
              </a:rPr>
              <a:t>отношения</a:t>
            </a:r>
            <a:r>
              <a:rPr lang="ru-RU" sz="3200" dirty="0">
                <a:solidFill>
                  <a:schemeClr val="bg1"/>
                </a:solidFill>
              </a:rPr>
              <a:t>,   типовые   характеристики,   схемы   рассуждений   </a:t>
            </a:r>
            <a:r>
              <a:rPr lang="ru-RU" sz="3200" dirty="0" smtClean="0">
                <a:solidFill>
                  <a:schemeClr val="bg1"/>
                </a:solidFill>
              </a:rPr>
              <a:t>и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smtClean="0">
                <a:solidFill>
                  <a:schemeClr val="bg1"/>
                </a:solidFill>
              </a:rPr>
              <a:t>доказательств</a:t>
            </a:r>
            <a:r>
              <a:rPr lang="ru-RU" sz="3200" dirty="0">
                <a:solidFill>
                  <a:schemeClr val="bg1"/>
                </a:solidFill>
              </a:rPr>
              <a:t>, методы решения задач и принципы подхода к ним</a:t>
            </a:r>
            <a:r>
              <a:rPr lang="ru-RU" sz="3200" dirty="0" smtClean="0">
                <a:solidFill>
                  <a:schemeClr val="bg1"/>
                </a:solidFill>
              </a:rPr>
              <a:t>).</a:t>
            </a:r>
            <a:endParaRPr lang="ru-RU" sz="3200" dirty="0">
              <a:solidFill>
                <a:schemeClr val="bg1"/>
              </a:solidFill>
            </a:endParaRPr>
          </a:p>
          <a:p>
            <a:r>
              <a:rPr lang="ru-RU" sz="3200" dirty="0">
                <a:solidFill>
                  <a:schemeClr val="bg1"/>
                </a:solidFill>
              </a:rPr>
              <a:t>      </a:t>
            </a:r>
            <a:r>
              <a:rPr lang="en-US" sz="3200" dirty="0" smtClean="0">
                <a:solidFill>
                  <a:schemeClr val="bg1"/>
                </a:solidFill>
              </a:rPr>
              <a:t>  </a:t>
            </a:r>
            <a:r>
              <a:rPr lang="ru-RU" sz="3200" dirty="0" smtClean="0">
                <a:solidFill>
                  <a:schemeClr val="bg1"/>
                </a:solidFill>
              </a:rPr>
              <a:t>Общий </a:t>
            </a:r>
            <a:r>
              <a:rPr lang="ru-RU" sz="3200" dirty="0">
                <a:solidFill>
                  <a:schemeClr val="bg1"/>
                </a:solidFill>
              </a:rPr>
              <a:t>синтетический компонент.</a:t>
            </a:r>
          </a:p>
          <a:p>
            <a:r>
              <a:rPr lang="ru-RU" sz="3200" dirty="0">
                <a:solidFill>
                  <a:schemeClr val="bg1"/>
                </a:solidFill>
              </a:rPr>
              <a:t> </a:t>
            </a:r>
          </a:p>
          <a:p>
            <a:r>
              <a:rPr lang="ru-RU" sz="3200" dirty="0">
                <a:solidFill>
                  <a:schemeClr val="bg1"/>
                </a:solidFill>
              </a:rPr>
              <a:t>        9) Математическая направленность ума.</a:t>
            </a:r>
          </a:p>
          <a:p>
            <a:r>
              <a:rPr lang="ru-RU" dirty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7768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59340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     </a:t>
            </a:r>
            <a:r>
              <a:rPr lang="ru-RU" sz="2800" dirty="0" smtClean="0">
                <a:solidFill>
                  <a:schemeClr val="bg1"/>
                </a:solidFill>
              </a:rPr>
              <a:t>Указанные </a:t>
            </a:r>
            <a:r>
              <a:rPr lang="ru-RU" sz="2800" dirty="0">
                <a:solidFill>
                  <a:schemeClr val="bg1"/>
                </a:solidFill>
              </a:rPr>
              <a:t>способности в разной степени выражены у способных, средних и неспособных учеников. У способных при некоторых условиях такие ассоциации образуются «с места», при минимальном количестве упражнений. У неспособных же они образуются с чрезвычайным трудом. Для средних же учащихся необходимым условием постепенного образования таких ассоциаций является </a:t>
            </a:r>
            <a:r>
              <a:rPr lang="ru-RU" sz="2800" dirty="0" smtClean="0">
                <a:solidFill>
                  <a:schemeClr val="bg1"/>
                </a:solidFill>
              </a:rPr>
              <a:t>систем</a:t>
            </a:r>
            <a:r>
              <a:rPr lang="ru-RU" sz="2800" dirty="0">
                <a:solidFill>
                  <a:schemeClr val="bg1"/>
                </a:solidFill>
              </a:rPr>
              <a:t>а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>
                <a:solidFill>
                  <a:schemeClr val="bg1"/>
                </a:solidFill>
              </a:rPr>
              <a:t>специально организованных упражнений, тренировка.</a:t>
            </a:r>
          </a:p>
        </p:txBody>
      </p:sp>
    </p:spTree>
    <p:extLst>
      <p:ext uri="{BB962C8B-B14F-4D97-AF65-F5344CB8AC3E}">
        <p14:creationId xmlns:p14="http://schemas.microsoft.com/office/powerpoint/2010/main" val="2269449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828836"/>
            <a:ext cx="842493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sz="3200" dirty="0">
                <a:solidFill>
                  <a:schemeClr val="bg1"/>
                </a:solidFill>
              </a:rPr>
              <a:t>Список литературы:</a:t>
            </a:r>
          </a:p>
          <a:p>
            <a:r>
              <a:rPr lang="ru-RU" sz="3200" dirty="0">
                <a:solidFill>
                  <a:schemeClr val="bg1"/>
                </a:solidFill>
              </a:rPr>
              <a:t> </a:t>
            </a:r>
          </a:p>
          <a:p>
            <a:r>
              <a:rPr lang="ru-RU" sz="3200" dirty="0" err="1">
                <a:solidFill>
                  <a:schemeClr val="bg1"/>
                </a:solidFill>
              </a:rPr>
              <a:t>Крутецкий</a:t>
            </a:r>
            <a:r>
              <a:rPr lang="ru-RU" sz="3200" dirty="0">
                <a:solidFill>
                  <a:schemeClr val="bg1"/>
                </a:solidFill>
              </a:rPr>
              <a:t> В.А. Психология математических способностей школьников. М., 1968.</a:t>
            </a:r>
          </a:p>
        </p:txBody>
      </p:sp>
    </p:spTree>
    <p:extLst>
      <p:ext uri="{BB962C8B-B14F-4D97-AF65-F5344CB8AC3E}">
        <p14:creationId xmlns:p14="http://schemas.microsoft.com/office/powerpoint/2010/main" val="357563213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BB6A232A06C4C843B3F96C4DEC1B1186" ma:contentTypeVersion="0" ma:contentTypeDescription="Создание документа." ma:contentTypeScope="" ma:versionID="b102913e76cf3ae6b673986418760d1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AC48BBEF-869E-49C0-AB4D-882CA93D8AC6}"/>
</file>

<file path=customXml/itemProps2.xml><?xml version="1.0" encoding="utf-8"?>
<ds:datastoreItem xmlns:ds="http://schemas.openxmlformats.org/officeDocument/2006/customXml" ds:itemID="{3FCC96B9-EA29-43AF-8E09-4C99A0B9AAA5}"/>
</file>

<file path=customXml/itemProps3.xml><?xml version="1.0" encoding="utf-8"?>
<ds:datastoreItem xmlns:ds="http://schemas.openxmlformats.org/officeDocument/2006/customXml" ds:itemID="{0E56DA04-4071-42B0-A7FF-3A8C96E54C3A}"/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256</Words>
  <Application>Microsoft Office PowerPoint</Application>
  <PresentationFormat>Экран (4:3)</PresentationFormat>
  <Paragraphs>30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Admin</cp:lastModifiedBy>
  <cp:revision>11</cp:revision>
  <dcterms:modified xsi:type="dcterms:W3CDTF">2012-10-29T18:52:12Z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0x010100BB6A232A06C4C843B3F96C4DEC1B1186</vt:lpwstr>
  </property>
</Properties>
</file>