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Default Extension="wdp" ContentType="image/vnd.ms-photo"/>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Лист1!$B$1</c:f>
              <c:strCache>
                <c:ptCount val="1"/>
                <c:pt idx="0">
                  <c:v>Зона конфликтности</c:v>
                </c:pt>
              </c:strCache>
            </c:strRef>
          </c:tx>
          <c:cat>
            <c:strRef>
              <c:f>Лист1!$A$2:$A$6</c:f>
              <c:strCache>
                <c:ptCount val="5"/>
                <c:pt idx="0">
                  <c:v>вне зоны</c:v>
                </c:pt>
                <c:pt idx="1">
                  <c:v>постоянно</c:v>
                </c:pt>
                <c:pt idx="2">
                  <c:v>часто</c:v>
                </c:pt>
                <c:pt idx="3">
                  <c:v>иногда</c:v>
                </c:pt>
                <c:pt idx="4">
                  <c:v>редко</c:v>
                </c:pt>
              </c:strCache>
            </c:strRef>
          </c:cat>
          <c:val>
            <c:numRef>
              <c:f>Лист1!$B$2:$B$6</c:f>
              <c:numCache>
                <c:formatCode>0.00%</c:formatCode>
                <c:ptCount val="5"/>
                <c:pt idx="0" formatCode="0%">
                  <c:v>0.22</c:v>
                </c:pt>
                <c:pt idx="1">
                  <c:v>3.2000000000000001E-2</c:v>
                </c:pt>
                <c:pt idx="2">
                  <c:v>0.105</c:v>
                </c:pt>
                <c:pt idx="3">
                  <c:v>0.25800000000000001</c:v>
                </c:pt>
                <c:pt idx="4">
                  <c:v>0.38500000000000001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595D87-EC7B-46CD-A9EF-C2BBD3AA4D33}" type="datetimeFigureOut">
              <a:rPr lang="ru-RU" smtClean="0"/>
              <a:t>14.06.2013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76E67F9-1478-464D-A502-0F50072B65B4}"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95D87-EC7B-46CD-A9EF-C2BBD3AA4D33}" type="datetimeFigureOut">
              <a:rPr lang="ru-RU" smtClean="0"/>
              <a:t>14.06.2013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95D87-EC7B-46CD-A9EF-C2BBD3AA4D33}" type="datetimeFigureOut">
              <a:rPr lang="ru-RU" smtClean="0"/>
              <a:t>14.06.2013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95D87-EC7B-46CD-A9EF-C2BBD3AA4D33}" type="datetimeFigureOut">
              <a:rPr lang="ru-RU" smtClean="0"/>
              <a:t>14.06.2013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595D87-EC7B-46CD-A9EF-C2BBD3AA4D33}" type="datetimeFigureOut">
              <a:rPr lang="ru-RU" smtClean="0"/>
              <a:t>14.06.2013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76E67F9-1478-464D-A502-0F50072B65B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595D87-EC7B-46CD-A9EF-C2BBD3AA4D33}" type="datetimeFigureOut">
              <a:rPr lang="ru-RU" smtClean="0"/>
              <a:t>14.06.2013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595D87-EC7B-46CD-A9EF-C2BBD3AA4D33}" type="datetimeFigureOut">
              <a:rPr lang="ru-RU" smtClean="0"/>
              <a:t>14.06.2013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595D87-EC7B-46CD-A9EF-C2BBD3AA4D33}" type="datetimeFigureOut">
              <a:rPr lang="ru-RU" smtClean="0"/>
              <a:t>14.06.2013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595D87-EC7B-46CD-A9EF-C2BBD3AA4D33}" type="datetimeFigureOut">
              <a:rPr lang="ru-RU" smtClean="0"/>
              <a:t>14.06.2013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595D87-EC7B-46CD-A9EF-C2BBD3AA4D33}" type="datetimeFigureOut">
              <a:rPr lang="ru-RU" smtClean="0"/>
              <a:t>14.06.2013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595D87-EC7B-46CD-A9EF-C2BBD3AA4D33}" type="datetimeFigureOut">
              <a:rPr lang="ru-RU" smtClean="0"/>
              <a:t>14.06.2013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E67F9-1478-464D-A502-0F50072B65B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595D87-EC7B-46CD-A9EF-C2BBD3AA4D33}" type="datetimeFigureOut">
              <a:rPr lang="ru-RU" smtClean="0"/>
              <a:t>14.06.2013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6E67F9-1478-464D-A502-0F50072B65B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79512" y="1556792"/>
            <a:ext cx="8229600" cy="1828800"/>
          </a:xfrm>
        </p:spPr>
        <p:txBody>
          <a:bodyPr>
            <a:normAutofit/>
          </a:bodyPr>
          <a:lstStyle/>
          <a:p>
            <a:r>
              <a:rPr lang="ru-RU" sz="4800" dirty="0" smtClean="0">
                <a:latin typeface="+mn-lt"/>
              </a:rPr>
              <a:t>СЕМЬИ СОЦИАЛЬНОГО</a:t>
            </a:r>
            <a:br>
              <a:rPr lang="ru-RU" sz="4800" dirty="0" smtClean="0">
                <a:latin typeface="+mn-lt"/>
              </a:rPr>
            </a:br>
            <a:r>
              <a:rPr lang="ru-RU" sz="4800" dirty="0" smtClean="0">
                <a:latin typeface="+mn-lt"/>
              </a:rPr>
              <a:t>РИСКА</a:t>
            </a:r>
            <a:endParaRPr lang="ru-RU" sz="4800" dirty="0">
              <a:latin typeface="+mn-lt"/>
            </a:endParaRPr>
          </a:p>
        </p:txBody>
      </p:sp>
    </p:spTree>
    <p:extLst>
      <p:ext uri="{BB962C8B-B14F-4D97-AF65-F5344CB8AC3E}">
        <p14:creationId xmlns:p14="http://schemas.microsoft.com/office/powerpoint/2010/main" val="1206408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692696"/>
            <a:ext cx="8229600" cy="4205288"/>
          </a:xfrm>
        </p:spPr>
        <p:txBody>
          <a:bodyPr>
            <a:normAutofit/>
          </a:bodyPr>
          <a:lstStyle/>
          <a:p>
            <a:pPr marL="137160" indent="0">
              <a:buNone/>
            </a:pPr>
            <a:r>
              <a:rPr lang="ru-RU" i="1" dirty="0" smtClean="0">
                <a:solidFill>
                  <a:srgbClr val="FFFF00"/>
                </a:solidFill>
              </a:rPr>
              <a:t> Семья </a:t>
            </a:r>
            <a:r>
              <a:rPr lang="ru-RU" i="1" dirty="0">
                <a:solidFill>
                  <a:srgbClr val="FFFF00"/>
                </a:solidFill>
              </a:rPr>
              <a:t>группы социального риска </a:t>
            </a:r>
            <a:r>
              <a:rPr lang="ru-RU" dirty="0"/>
              <a:t>– это такая категория, которая в силу определенных жизненных обстоятельств более других подвержена негативным внешним воздействиям со стороны общества. Это может стать причиной семейной дисфункции. </a:t>
            </a:r>
            <a:r>
              <a:rPr lang="ru-RU" dirty="0" smtClean="0"/>
              <a:t>Причины</a:t>
            </a:r>
            <a:r>
              <a:rPr lang="ru-RU" dirty="0"/>
              <a:t>, вызывающие риски этого явления, весьма разнообразны, они взаимосвязаны и взаимозависимы, между ними существуют </a:t>
            </a:r>
            <a:r>
              <a:rPr lang="ru-RU" dirty="0" err="1" smtClean="0"/>
              <a:t>разноуровнивые</a:t>
            </a:r>
            <a:r>
              <a:rPr lang="ru-RU" dirty="0" smtClean="0"/>
              <a:t> </a:t>
            </a:r>
            <a:r>
              <a:rPr lang="ru-RU" dirty="0"/>
              <a:t>причинно-следственные связи. </a:t>
            </a:r>
          </a:p>
        </p:txBody>
      </p:sp>
    </p:spTree>
    <p:extLst>
      <p:ext uri="{BB962C8B-B14F-4D97-AF65-F5344CB8AC3E}">
        <p14:creationId xmlns:p14="http://schemas.microsoft.com/office/powerpoint/2010/main" val="138140200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4294967295"/>
          </p:nvPr>
        </p:nvSpPr>
        <p:spPr>
          <a:xfrm>
            <a:off x="0" y="1700213"/>
            <a:ext cx="8208963" cy="4537075"/>
          </a:xfrm>
        </p:spPr>
        <p:txBody>
          <a:bodyPr>
            <a:normAutofit lnSpcReduction="10000"/>
          </a:bodyPr>
          <a:lstStyle/>
          <a:p>
            <a:pPr>
              <a:buFont typeface="Wingdings" pitchFamily="2" charset="2"/>
              <a:buChar char="§"/>
            </a:pPr>
            <a:r>
              <a:rPr lang="ru-RU" b="1" i="1" dirty="0" smtClean="0"/>
              <a:t> Риски </a:t>
            </a:r>
            <a:r>
              <a:rPr lang="ru-RU" dirty="0"/>
              <a:t>макросоциального характера, т.е. кризисные явления в социально-экономической сфере, которые непосредственно влияют на семью, ее воспитательный потенциал</a:t>
            </a:r>
            <a:r>
              <a:rPr lang="ru-RU" dirty="0" smtClean="0"/>
              <a:t>;</a:t>
            </a:r>
          </a:p>
          <a:p>
            <a:pPr>
              <a:buFont typeface="Wingdings" pitchFamily="2" charset="2"/>
              <a:buChar char="§"/>
            </a:pPr>
            <a:r>
              <a:rPr lang="ru-RU" dirty="0" smtClean="0"/>
              <a:t>  </a:t>
            </a:r>
            <a:r>
              <a:rPr lang="ru-RU" b="1" i="1" dirty="0" smtClean="0"/>
              <a:t>Риски</a:t>
            </a:r>
            <a:r>
              <a:rPr lang="ru-RU" dirty="0" smtClean="0"/>
              <a:t> </a:t>
            </a:r>
            <a:r>
              <a:rPr lang="ru-RU" dirty="0"/>
              <a:t>психолого-педагогического характера, связанные с внутрисемейными отношениями и воспитанием детей</a:t>
            </a:r>
            <a:r>
              <a:rPr lang="ru-RU" dirty="0" smtClean="0"/>
              <a:t>;</a:t>
            </a:r>
          </a:p>
          <a:p>
            <a:pPr>
              <a:buFont typeface="Wingdings" pitchFamily="2" charset="2"/>
              <a:buChar char="§"/>
            </a:pPr>
            <a:r>
              <a:rPr lang="ru-RU" dirty="0"/>
              <a:t> </a:t>
            </a:r>
            <a:r>
              <a:rPr lang="ru-RU" dirty="0" smtClean="0"/>
              <a:t> </a:t>
            </a:r>
            <a:r>
              <a:rPr lang="ru-RU" b="1" i="1" dirty="0" smtClean="0"/>
              <a:t>Риски</a:t>
            </a:r>
            <a:r>
              <a:rPr lang="ru-RU" dirty="0" smtClean="0"/>
              <a:t> </a:t>
            </a:r>
            <a:r>
              <a:rPr lang="ru-RU" dirty="0"/>
              <a:t>биологического характера (физически или психически больные родители, неблагоприятная наследственность у детей, дети-инвалиды). </a:t>
            </a:r>
          </a:p>
        </p:txBody>
      </p:sp>
      <p:sp>
        <p:nvSpPr>
          <p:cNvPr id="2" name="Заголовок 1"/>
          <p:cNvSpPr>
            <a:spLocks noGrp="1"/>
          </p:cNvSpPr>
          <p:nvPr>
            <p:ph type="title" idx="4294967295"/>
          </p:nvPr>
        </p:nvSpPr>
        <p:spPr>
          <a:xfrm>
            <a:off x="0" y="404813"/>
            <a:ext cx="8229600" cy="1143000"/>
          </a:xfrm>
        </p:spPr>
        <p:txBody>
          <a:bodyPr>
            <a:normAutofit fontScale="90000"/>
          </a:bodyPr>
          <a:lstStyle/>
          <a:p>
            <a:r>
              <a:rPr lang="ru-RU" dirty="0"/>
              <a:t>Можно выделить три группы </a:t>
            </a:r>
            <a:r>
              <a:rPr lang="ru-RU" dirty="0" smtClean="0"/>
              <a:t>риска</a:t>
            </a:r>
            <a:endParaRPr lang="ru-RU" dirty="0"/>
          </a:p>
        </p:txBody>
      </p:sp>
    </p:spTree>
    <p:extLst>
      <p:ext uri="{BB962C8B-B14F-4D97-AF65-F5344CB8AC3E}">
        <p14:creationId xmlns:p14="http://schemas.microsoft.com/office/powerpoint/2010/main" val="41278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xEl>
                                              <p:pRg st="1" end="1"/>
                                            </p:txEl>
                                          </p:spTgt>
                                        </p:tgtEl>
                                      </p:cBhvr>
                                    </p:animEffect>
                                    <p:animScale>
                                      <p:cBhvr>
                                        <p:cTn id="10" dur="250" autoRev="1" fill="hold"/>
                                        <p:tgtEl>
                                          <p:spTgt spid="6">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6">
                                            <p:txEl>
                                              <p:pRg st="2" end="2"/>
                                            </p:txEl>
                                          </p:spTgt>
                                        </p:tgtEl>
                                      </p:cBhvr>
                                    </p:animEffect>
                                    <p:animScale>
                                      <p:cBhvr>
                                        <p:cTn id="13" dur="250" autoRev="1" fill="hold"/>
                                        <p:tgtEl>
                                          <p:spTgt spid="6">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260350"/>
            <a:ext cx="8459788" cy="3168650"/>
          </a:xfrm>
        </p:spPr>
        <p:txBody>
          <a:bodyPr>
            <a:normAutofit fontScale="85000" lnSpcReduction="10000"/>
          </a:bodyPr>
          <a:lstStyle/>
          <a:p>
            <a:pPr marL="137160" indent="0">
              <a:buNone/>
            </a:pPr>
            <a:r>
              <a:rPr lang="ru-RU" dirty="0"/>
              <a:t> </a:t>
            </a:r>
            <a:r>
              <a:rPr lang="ru-RU" dirty="0" smtClean="0"/>
              <a:t>   </a:t>
            </a:r>
            <a:r>
              <a:rPr lang="ru-RU" i="1" dirty="0" smtClean="0"/>
              <a:t>Порой </a:t>
            </a:r>
            <a:r>
              <a:rPr lang="ru-RU" i="1" dirty="0"/>
              <a:t>самоустранение родителей достигает гипертрофированных форм, когда они бросают своих детей на произвол судьбы или отказываются от них. Эта проблема возникает как в материально-благополучных семьях, так и в таких, у которых нет средств на достойное существование и содержание детей. Зачастую у родителей нет времени на то, чтобы заниматься ребенком, они не обращают внимание, что назревает проблема </a:t>
            </a:r>
            <a:r>
              <a:rPr lang="ru-RU" i="1" dirty="0" smtClean="0"/>
              <a:t>«</a:t>
            </a:r>
            <a:r>
              <a:rPr lang="ru-RU" i="1" dirty="0" err="1" smtClean="0"/>
              <a:t>выпадания</a:t>
            </a:r>
            <a:r>
              <a:rPr lang="ru-RU" i="1" dirty="0" smtClean="0"/>
              <a:t>» </a:t>
            </a:r>
            <a:r>
              <a:rPr lang="ru-RU" i="1" dirty="0"/>
              <a:t>ребенка из-под родительской опеки, его отчуждение и отдаление.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96" y="3573016"/>
            <a:ext cx="3794745" cy="25364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17032"/>
            <a:ext cx="3010895" cy="2016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536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76672"/>
            <a:ext cx="8280920" cy="2664296"/>
          </a:xfrm>
        </p:spPr>
        <p:txBody>
          <a:bodyPr>
            <a:normAutofit fontScale="77500" lnSpcReduction="20000"/>
          </a:bodyPr>
          <a:lstStyle/>
          <a:p>
            <a:pPr marL="137160" indent="0">
              <a:buNone/>
            </a:pPr>
            <a:r>
              <a:rPr lang="ru-RU" dirty="0" smtClean="0"/>
              <a:t>  По </a:t>
            </a:r>
            <a:r>
              <a:rPr lang="ru-RU" dirty="0"/>
              <a:t>данным исследования, в «зоне конфликтности» со старшим поколением родителями находятся </a:t>
            </a:r>
            <a:r>
              <a:rPr lang="ru-RU" b="1" i="1" dirty="0">
                <a:solidFill>
                  <a:srgbClr val="FFFF00"/>
                </a:solidFill>
              </a:rPr>
              <a:t>78 %</a:t>
            </a:r>
            <a:r>
              <a:rPr lang="ru-RU" dirty="0"/>
              <a:t> детей и подростков; из них постоянно конфликтуют </a:t>
            </a:r>
            <a:r>
              <a:rPr lang="ru-RU" b="1" i="1" dirty="0">
                <a:solidFill>
                  <a:srgbClr val="FFFF00"/>
                </a:solidFill>
              </a:rPr>
              <a:t>3,2 %</a:t>
            </a:r>
            <a:r>
              <a:rPr lang="ru-RU" dirty="0"/>
              <a:t>, часто – </a:t>
            </a:r>
            <a:r>
              <a:rPr lang="ru-RU" b="1" i="1" dirty="0">
                <a:solidFill>
                  <a:srgbClr val="FFFF00"/>
                </a:solidFill>
              </a:rPr>
              <a:t>10,5 %</a:t>
            </a:r>
            <a:r>
              <a:rPr lang="ru-RU" dirty="0"/>
              <a:t>, иногда – </a:t>
            </a:r>
            <a:r>
              <a:rPr lang="ru-RU" b="1" i="1" dirty="0">
                <a:solidFill>
                  <a:srgbClr val="FFFF00"/>
                </a:solidFill>
              </a:rPr>
              <a:t>25,8 %</a:t>
            </a:r>
            <a:r>
              <a:rPr lang="ru-RU" dirty="0"/>
              <a:t>, редко – </a:t>
            </a:r>
            <a:r>
              <a:rPr lang="ru-RU" b="1" i="1" dirty="0">
                <a:solidFill>
                  <a:srgbClr val="FFFF00"/>
                </a:solidFill>
              </a:rPr>
              <a:t>38,5 %</a:t>
            </a:r>
            <a:r>
              <a:rPr lang="ru-RU" dirty="0"/>
              <a:t>. Частота проблем возрастает по мере взросления ребенка, что связано с особенностями подросткового возраста (стремлением к самостоятельности, пересмотром ценностей и нравственных норм, повышением самооценки и др.) и низким уровнем психолого-педагогической культуры как отдельных родителей, так и всего общества в целом. </a:t>
            </a:r>
          </a:p>
        </p:txBody>
      </p:sp>
      <p:graphicFrame>
        <p:nvGraphicFramePr>
          <p:cNvPr id="5" name="Диаграмма 4"/>
          <p:cNvGraphicFramePr/>
          <p:nvPr>
            <p:extLst>
              <p:ext uri="{D42A27DB-BD31-4B8C-83A1-F6EECF244321}">
                <p14:modId xmlns:p14="http://schemas.microsoft.com/office/powerpoint/2010/main" val="158113870"/>
              </p:ext>
            </p:extLst>
          </p:nvPr>
        </p:nvGraphicFramePr>
        <p:xfrm>
          <a:off x="1907704" y="3212976"/>
          <a:ext cx="4680520"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5109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4294967295"/>
          </p:nvPr>
        </p:nvSpPr>
        <p:spPr>
          <a:xfrm>
            <a:off x="539552" y="404664"/>
            <a:ext cx="7450138" cy="5544616"/>
          </a:xfrm>
        </p:spPr>
        <p:txBody>
          <a:bodyPr>
            <a:normAutofit fontScale="85000" lnSpcReduction="10000"/>
          </a:bodyPr>
          <a:lstStyle/>
          <a:p>
            <a:pPr marL="137160" indent="0">
              <a:buNone/>
            </a:pPr>
            <a:r>
              <a:rPr lang="ru-RU" i="1" dirty="0" smtClean="0"/>
              <a:t> Провоцируют </a:t>
            </a:r>
            <a:r>
              <a:rPr lang="ru-RU" i="1" dirty="0"/>
              <a:t>и стимулируют семейные конфликты пьянство одного или обоих родителей, а также грубость, переходящая в жестокость, в отношениях между супругами и в их отношении к детям. </a:t>
            </a:r>
          </a:p>
          <a:p>
            <a:pPr marL="137160" indent="0">
              <a:buNone/>
            </a:pPr>
            <a:r>
              <a:rPr lang="ru-RU" i="1" dirty="0"/>
              <a:t> </a:t>
            </a:r>
            <a:r>
              <a:rPr lang="ru-RU" i="1" dirty="0" smtClean="0"/>
              <a:t> Ни </a:t>
            </a:r>
            <a:r>
              <a:rPr lang="ru-RU" i="1" dirty="0"/>
              <a:t>для кого не секрет, что сегодня контингент сиротских учреждений в основном составляют дети, имеющие живых родителей. Отчуждение между родителями и ребенком приводит к тому, что, будучи безнадзорными, дети уходят на улицу, где основной средой их обитания и </a:t>
            </a:r>
            <a:r>
              <a:rPr lang="ru-RU" i="1" dirty="0" err="1" smtClean="0"/>
              <a:t>референтной</a:t>
            </a:r>
            <a:r>
              <a:rPr lang="ru-RU" i="1" dirty="0" smtClean="0"/>
              <a:t> </a:t>
            </a:r>
            <a:r>
              <a:rPr lang="ru-RU" i="1" dirty="0"/>
              <a:t>для них группой становится компания </a:t>
            </a:r>
            <a:r>
              <a:rPr lang="ru-RU" i="1" dirty="0" smtClean="0"/>
              <a:t>сверстников.</a:t>
            </a:r>
          </a:p>
          <a:p>
            <a:pPr marL="137160" indent="0">
              <a:buNone/>
            </a:pPr>
            <a:r>
              <a:rPr lang="ru-RU" i="1" dirty="0" smtClean="0"/>
              <a:t>.</a:t>
            </a:r>
          </a:p>
          <a:p>
            <a:pPr marL="137160" indent="0">
              <a:buNone/>
            </a:pPr>
            <a:endParaRPr lang="ru-RU" i="1" dirty="0"/>
          </a:p>
          <a:p>
            <a:pPr marL="137160" indent="0">
              <a:buNone/>
            </a:pPr>
            <a:endParaRPr lang="ru-RU" i="1" dirty="0" smtClean="0"/>
          </a:p>
          <a:p>
            <a:pPr marL="137160" indent="0">
              <a:buNone/>
            </a:pPr>
            <a:r>
              <a:rPr lang="ru-RU" i="1" dirty="0" smtClean="0"/>
              <a:t> </a:t>
            </a:r>
            <a:endParaRPr lang="ru-RU" i="1" dirty="0"/>
          </a:p>
          <a:p>
            <a:endParaRPr lang="ru-RU"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400955"/>
            <a:ext cx="2664296" cy="17761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232" y="4046192"/>
            <a:ext cx="2122318" cy="2236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686800" cy="1714202"/>
          </a:xfrm>
        </p:spPr>
        <p:txBody>
          <a:bodyPr>
            <a:noAutofit/>
          </a:bodyPr>
          <a:lstStyle/>
          <a:p>
            <a:r>
              <a:rPr lang="ru-RU" sz="3200" dirty="0"/>
              <a:t>Причинами, вызывающими ослабление или даже разрыв связи между детьми и родителями, являются:</a:t>
            </a:r>
            <a:br>
              <a:rPr lang="ru-RU" sz="3200" dirty="0"/>
            </a:br>
            <a:endParaRPr lang="ru-RU" sz="3200" dirty="0"/>
          </a:p>
        </p:txBody>
      </p:sp>
      <p:sp>
        <p:nvSpPr>
          <p:cNvPr id="3" name="Объект 2"/>
          <p:cNvSpPr>
            <a:spLocks noGrp="1"/>
          </p:cNvSpPr>
          <p:nvPr>
            <p:ph idx="1"/>
          </p:nvPr>
        </p:nvSpPr>
        <p:spPr>
          <a:xfrm>
            <a:off x="395536" y="260648"/>
            <a:ext cx="8229600" cy="5789240"/>
          </a:xfrm>
        </p:spPr>
        <p:txBody>
          <a:bodyPr>
            <a:normAutofit lnSpcReduction="10000"/>
          </a:bodyPr>
          <a:lstStyle/>
          <a:p>
            <a:pPr marL="137160" indent="0">
              <a:buNone/>
            </a:pPr>
            <a:endParaRPr lang="ru-RU" dirty="0" smtClean="0"/>
          </a:p>
          <a:p>
            <a:pPr marL="137160" indent="0">
              <a:buNone/>
            </a:pPr>
            <a:endParaRPr lang="ru-RU" dirty="0"/>
          </a:p>
          <a:p>
            <a:pPr marL="137160" indent="0">
              <a:buNone/>
            </a:pPr>
            <a:endParaRPr lang="ru-RU" dirty="0" smtClean="0"/>
          </a:p>
          <a:p>
            <a:pPr marL="137160" indent="0">
              <a:buNone/>
            </a:pPr>
            <a:endParaRPr lang="ru-RU" dirty="0"/>
          </a:p>
          <a:p>
            <a:pPr marL="137160" indent="0">
              <a:buNone/>
            </a:pPr>
            <a:r>
              <a:rPr lang="ru-RU" dirty="0" smtClean="0"/>
              <a:t>1.  Сверхзанятость </a:t>
            </a:r>
            <a:r>
              <a:rPr lang="ru-RU" dirty="0"/>
              <a:t>родителей, когда на ребенка и его воспитание просто не хватает времени</a:t>
            </a:r>
            <a:r>
              <a:rPr lang="ru-RU" dirty="0" smtClean="0"/>
              <a:t>;</a:t>
            </a:r>
          </a:p>
          <a:p>
            <a:pPr marL="137160" indent="0">
              <a:buNone/>
            </a:pPr>
            <a:r>
              <a:rPr lang="ru-RU" dirty="0" smtClean="0"/>
              <a:t>2.  Конфликты</a:t>
            </a:r>
            <a:r>
              <a:rPr lang="ru-RU" dirty="0"/>
              <a:t>; </a:t>
            </a:r>
            <a:endParaRPr lang="ru-RU" dirty="0" smtClean="0"/>
          </a:p>
          <a:p>
            <a:pPr marL="137160" indent="0">
              <a:buNone/>
            </a:pPr>
            <a:r>
              <a:rPr lang="ru-RU" dirty="0" smtClean="0"/>
              <a:t>3.  Пьянство </a:t>
            </a:r>
            <a:r>
              <a:rPr lang="ru-RU" dirty="0"/>
              <a:t>родителей; случаи жестокого обращения с детьми; </a:t>
            </a:r>
            <a:endParaRPr lang="ru-RU" dirty="0" smtClean="0"/>
          </a:p>
          <a:p>
            <a:pPr marL="137160" indent="0">
              <a:buNone/>
            </a:pPr>
            <a:r>
              <a:rPr lang="ru-RU" dirty="0" smtClean="0"/>
              <a:t>4.  Отсутствие </a:t>
            </a:r>
            <a:r>
              <a:rPr lang="ru-RU" dirty="0"/>
              <a:t>дома благоприятной эмоциональной атмосферы; </a:t>
            </a:r>
            <a:endParaRPr lang="ru-RU" dirty="0" smtClean="0"/>
          </a:p>
          <a:p>
            <a:pPr marL="137160" indent="0">
              <a:buNone/>
            </a:pPr>
            <a:r>
              <a:rPr lang="ru-RU" dirty="0" smtClean="0"/>
              <a:t>5.  Типичные </a:t>
            </a:r>
            <a:r>
              <a:rPr lang="ru-RU" dirty="0"/>
              <a:t>ошибки родителей в воспитании детей; особенности подросткового возраста.</a:t>
            </a:r>
          </a:p>
        </p:txBody>
      </p:sp>
    </p:spTree>
    <p:extLst>
      <p:ext uri="{BB962C8B-B14F-4D97-AF65-F5344CB8AC3E}">
        <p14:creationId xmlns:p14="http://schemas.microsoft.com/office/powerpoint/2010/main" val="211822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4294967295"/>
          </p:nvPr>
        </p:nvSpPr>
        <p:spPr>
          <a:xfrm>
            <a:off x="703705" y="788225"/>
            <a:ext cx="7345363" cy="2808287"/>
          </a:xfrm>
        </p:spPr>
        <p:txBody>
          <a:bodyPr>
            <a:normAutofit fontScale="70000" lnSpcReduction="20000"/>
          </a:bodyPr>
          <a:lstStyle/>
          <a:p>
            <a:pPr marL="137160" indent="0" algn="ctr">
              <a:buNone/>
            </a:pPr>
            <a:r>
              <a:rPr lang="ru-RU" i="1" dirty="0" smtClean="0">
                <a:solidFill>
                  <a:schemeClr val="accent1">
                    <a:lumMod val="60000"/>
                    <a:lumOff val="40000"/>
                  </a:schemeClr>
                </a:solidFill>
              </a:rPr>
              <a:t>Таким </a:t>
            </a:r>
            <a:r>
              <a:rPr lang="ru-RU" i="1" dirty="0">
                <a:solidFill>
                  <a:schemeClr val="accent1">
                    <a:lumMod val="60000"/>
                    <a:lumOff val="40000"/>
                  </a:schemeClr>
                </a:solidFill>
              </a:rPr>
              <a:t>образом, в семьях </a:t>
            </a:r>
            <a:r>
              <a:rPr lang="ru-RU" i="1" dirty="0" smtClean="0">
                <a:solidFill>
                  <a:schemeClr val="accent1">
                    <a:lumMod val="60000"/>
                    <a:lumOff val="40000"/>
                  </a:schemeClr>
                </a:solidFill>
              </a:rPr>
              <a:t>группы </a:t>
            </a:r>
            <a:r>
              <a:rPr lang="ru-RU" i="1" dirty="0">
                <a:solidFill>
                  <a:schemeClr val="accent1">
                    <a:lumMod val="60000"/>
                    <a:lumOff val="40000"/>
                  </a:schemeClr>
                </a:solidFill>
              </a:rPr>
              <a:t>риска основными причинами усугубления ситуации, вызывающими семейное неблагополучие, являются субъективные факторы и причины психолого-педагогического свойства, т.е. нарушения в межличностных внутрисемейных отношениях и дефекты воспитания детей в семье. Другими словами, патогенными факторами в большей мере выступают не состав и структура семьи, не уровень ее материального благополучия, а семейный психологический климат, но, безусловно, на этот климат влияют все вышеперечисленные </a:t>
            </a:r>
            <a:r>
              <a:rPr lang="ru-RU" i="1" dirty="0" smtClean="0">
                <a:solidFill>
                  <a:schemeClr val="accent1">
                    <a:lumMod val="60000"/>
                    <a:lumOff val="40000"/>
                  </a:schemeClr>
                </a:solidFill>
              </a:rPr>
              <a:t>причины.</a:t>
            </a:r>
          </a:p>
          <a:p>
            <a:pPr marL="137160" indent="0" algn="ctr">
              <a:buNone/>
            </a:pPr>
            <a:endParaRPr lang="ru-RU" i="1" dirty="0"/>
          </a:p>
          <a:p>
            <a:pPr marL="137160" indent="0" algn="ctr">
              <a:buNone/>
            </a:pPr>
            <a:endParaRPr lang="ru-RU" i="1" dirty="0" smtClean="0"/>
          </a:p>
          <a:p>
            <a:pPr marL="137160" indent="0" algn="ctr">
              <a:buNone/>
            </a:pPr>
            <a:endParaRPr lang="ru-RU" i="1" dirty="0" smtClean="0"/>
          </a:p>
          <a:p>
            <a:pPr marL="137160" indent="0" algn="ctr">
              <a:buNone/>
            </a:pPr>
            <a:endParaRPr lang="ru-RU" i="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0236">
            <a:off x="5148064" y="3717032"/>
            <a:ext cx="3073856" cy="23053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2" r="11" b="18267"/>
          <a:stretch/>
        </p:blipFill>
        <p:spPr bwMode="auto">
          <a:xfrm rot="21039625">
            <a:off x="599016" y="3789608"/>
            <a:ext cx="3626117"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0639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1052736"/>
            <a:ext cx="8229600" cy="4710112"/>
          </a:xfrm>
        </p:spPr>
        <p:txBody>
          <a:bodyPr>
            <a:normAutofit/>
          </a:bodyPr>
          <a:lstStyle/>
          <a:p>
            <a:pPr marL="137160" indent="0">
              <a:buNone/>
            </a:pPr>
            <a:r>
              <a:rPr lang="ru-RU" dirty="0" smtClean="0"/>
              <a:t>  </a:t>
            </a:r>
            <a:r>
              <a:rPr lang="ru-RU" i="1" dirty="0" smtClean="0"/>
              <a:t>Критерием </a:t>
            </a:r>
            <a:r>
              <a:rPr lang="ru-RU" i="1" dirty="0"/>
              <a:t>благополучия или неблагополучия семьи может служить ее воздействие на детей, стиль отношения к ребенку. Если же серьезные нарушения в межличностных внутрисемейных отношениях наблюдаются во внешне благополучных семьях, имеющих высокий социальный статус, уровень образования и культуры родителей, то и они тоже являются неблагополучными из-за множества скрытых в них рисков. </a:t>
            </a:r>
          </a:p>
        </p:txBody>
      </p:sp>
    </p:spTree>
    <p:extLst>
      <p:ext uri="{BB962C8B-B14F-4D97-AF65-F5344CB8AC3E}">
        <p14:creationId xmlns:p14="http://schemas.microsoft.com/office/powerpoint/2010/main" val="28459939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9552" y="404664"/>
            <a:ext cx="8229600" cy="1872208"/>
          </a:xfrm>
        </p:spPr>
        <p:txBody>
          <a:bodyPr>
            <a:normAutofit/>
          </a:bodyPr>
          <a:lstStyle/>
          <a:p>
            <a:r>
              <a:rPr lang="ru-RU" dirty="0" smtClean="0"/>
              <a:t> </a:t>
            </a:r>
            <a:r>
              <a:rPr lang="ru-RU" dirty="0">
                <a:solidFill>
                  <a:srgbClr val="002060"/>
                </a:solidFill>
              </a:rPr>
              <a:t> </a:t>
            </a:r>
            <a:r>
              <a:rPr lang="ru-RU" sz="3600" dirty="0">
                <a:solidFill>
                  <a:srgbClr val="002060"/>
                </a:solidFill>
              </a:rPr>
              <a:t>Среди семей потенциального риска выделяют следующие:</a:t>
            </a:r>
            <a:endParaRPr lang="ru-RU" sz="3600" dirty="0"/>
          </a:p>
        </p:txBody>
      </p:sp>
      <p:sp>
        <p:nvSpPr>
          <p:cNvPr id="3" name="Объект 2"/>
          <p:cNvSpPr>
            <a:spLocks noGrp="1"/>
          </p:cNvSpPr>
          <p:nvPr>
            <p:ph idx="4294967295"/>
          </p:nvPr>
        </p:nvSpPr>
        <p:spPr>
          <a:xfrm>
            <a:off x="611560" y="260648"/>
            <a:ext cx="7776864" cy="5832648"/>
          </a:xfrm>
        </p:spPr>
        <p:txBody>
          <a:bodyPr>
            <a:normAutofit/>
          </a:bodyPr>
          <a:lstStyle/>
          <a:p>
            <a:pPr marL="137160" indent="0">
              <a:buNone/>
            </a:pPr>
            <a:r>
              <a:rPr lang="ru-RU" dirty="0"/>
              <a:t> </a:t>
            </a:r>
            <a:endParaRPr lang="ru-RU" dirty="0" smtClean="0"/>
          </a:p>
          <a:p>
            <a:pPr marL="137160" indent="0">
              <a:buNone/>
            </a:pPr>
            <a:endParaRPr lang="ru-RU" dirty="0" smtClean="0"/>
          </a:p>
          <a:p>
            <a:pPr marL="137160" indent="0">
              <a:buNone/>
            </a:pPr>
            <a:r>
              <a:rPr lang="ru-RU" dirty="0" smtClean="0"/>
              <a:t>  </a:t>
            </a:r>
            <a:endParaRPr lang="ru-RU" dirty="0"/>
          </a:p>
          <a:p>
            <a:pPr marL="137160" indent="0">
              <a:buNone/>
            </a:pPr>
            <a:endParaRPr lang="ru-RU" dirty="0" smtClean="0"/>
          </a:p>
          <a:p>
            <a:pPr marL="137160" indent="0">
              <a:buNone/>
            </a:pPr>
            <a:r>
              <a:rPr lang="ru-RU" dirty="0" smtClean="0"/>
              <a:t>1- </a:t>
            </a:r>
            <a:r>
              <a:rPr lang="ru-RU" i="1" dirty="0">
                <a:cs typeface="Aparajita" pitchFamily="34" charset="0"/>
              </a:rPr>
              <a:t>неполные; </a:t>
            </a:r>
          </a:p>
          <a:p>
            <a:pPr marL="137160" indent="0">
              <a:buNone/>
            </a:pPr>
            <a:r>
              <a:rPr lang="ru-RU" i="1" dirty="0" smtClean="0">
                <a:cs typeface="Aparajita" pitchFamily="34" charset="0"/>
              </a:rPr>
              <a:t>2 </a:t>
            </a:r>
            <a:r>
              <a:rPr lang="ru-RU" i="1" dirty="0">
                <a:cs typeface="Aparajita" pitchFamily="34" charset="0"/>
              </a:rPr>
              <a:t>- имеющие инвалидов или </a:t>
            </a:r>
            <a:r>
              <a:rPr lang="ru-RU" i="1" dirty="0" smtClean="0">
                <a:cs typeface="Aparajita" pitchFamily="34" charset="0"/>
              </a:rPr>
              <a:t>детей-инвалидов</a:t>
            </a:r>
            <a:r>
              <a:rPr lang="ru-RU" i="1" dirty="0">
                <a:cs typeface="Aparajita" pitchFamily="34" charset="0"/>
              </a:rPr>
              <a:t>; </a:t>
            </a:r>
          </a:p>
          <a:p>
            <a:pPr marL="137160" indent="0">
              <a:buNone/>
            </a:pPr>
            <a:r>
              <a:rPr lang="ru-RU" i="1" dirty="0" smtClean="0">
                <a:cs typeface="Aparajita" pitchFamily="34" charset="0"/>
              </a:rPr>
              <a:t>3 </a:t>
            </a:r>
            <a:r>
              <a:rPr lang="ru-RU" i="1" dirty="0">
                <a:cs typeface="Aparajita" pitchFamily="34" charset="0"/>
              </a:rPr>
              <a:t>- малообеспеченные полные; </a:t>
            </a:r>
          </a:p>
          <a:p>
            <a:pPr marL="137160" indent="0">
              <a:buNone/>
            </a:pPr>
            <a:r>
              <a:rPr lang="ru-RU" i="1" dirty="0" smtClean="0">
                <a:cs typeface="Aparajita" pitchFamily="34" charset="0"/>
              </a:rPr>
              <a:t>4 </a:t>
            </a:r>
            <a:r>
              <a:rPr lang="ru-RU" i="1" dirty="0">
                <a:cs typeface="Aparajita" pitchFamily="34" charset="0"/>
              </a:rPr>
              <a:t>- приемные;</a:t>
            </a:r>
          </a:p>
          <a:p>
            <a:pPr marL="137160" indent="0">
              <a:buNone/>
            </a:pPr>
            <a:r>
              <a:rPr lang="ru-RU" i="1" dirty="0" smtClean="0">
                <a:cs typeface="Aparajita" pitchFamily="34" charset="0"/>
              </a:rPr>
              <a:t>5 </a:t>
            </a:r>
            <a:r>
              <a:rPr lang="ru-RU" i="1" dirty="0">
                <a:cs typeface="Aparajita" pitchFamily="34" charset="0"/>
              </a:rPr>
              <a:t>- многодетные;</a:t>
            </a:r>
          </a:p>
          <a:p>
            <a:pPr marL="137160" indent="0">
              <a:buNone/>
            </a:pPr>
            <a:r>
              <a:rPr lang="ru-RU" i="1" dirty="0" smtClean="0">
                <a:cs typeface="Aparajita" pitchFamily="34" charset="0"/>
              </a:rPr>
              <a:t>6 </a:t>
            </a:r>
            <a:r>
              <a:rPr lang="ru-RU" i="1" dirty="0">
                <a:cs typeface="Aparajita" pitchFamily="34" charset="0"/>
              </a:rPr>
              <a:t>- молодые.</a:t>
            </a:r>
            <a:r>
              <a:rPr lang="ru-RU" dirty="0">
                <a:solidFill>
                  <a:srgbClr val="002060"/>
                </a:solidFill>
              </a:rPr>
              <a:t/>
            </a:r>
            <a:br>
              <a:rPr lang="ru-RU" dirty="0">
                <a:solidFill>
                  <a:srgbClr val="002060"/>
                </a:solidFill>
              </a:rPr>
            </a:br>
            <a:endParaRPr lang="ru-RU" i="1" dirty="0">
              <a:cs typeface="Aparajita" pitchFamily="34" charset="0"/>
            </a:endParaRPr>
          </a:p>
          <a:p>
            <a:pPr marL="137160" indent="0" algn="ctr">
              <a:buNone/>
            </a:pPr>
            <a:endParaRPr lang="ru-RU" dirty="0"/>
          </a:p>
        </p:txBody>
      </p:sp>
    </p:spTree>
    <p:extLst>
      <p:ext uri="{BB962C8B-B14F-4D97-AF65-F5344CB8AC3E}">
        <p14:creationId xmlns:p14="http://schemas.microsoft.com/office/powerpoint/2010/main" val="3044137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764704"/>
            <a:ext cx="8229600" cy="4710113"/>
          </a:xfrm>
        </p:spPr>
        <p:txBody>
          <a:bodyPr>
            <a:normAutofit lnSpcReduction="10000"/>
          </a:bodyPr>
          <a:lstStyle/>
          <a:p>
            <a:pPr marL="137160" indent="0">
              <a:buNone/>
            </a:pPr>
            <a:r>
              <a:rPr lang="ru-RU" dirty="0">
                <a:solidFill>
                  <a:srgbClr val="FFFF99"/>
                </a:solidFill>
              </a:rPr>
              <a:t>В случае возникновения трудной жизненной ситуации, проблемы семьи, находящейся в зоне повышенного социального риска, будут гораздо острее. Сюда можно отнести и дефекты психического развития ребенка, и его трудный характер, и социальную </a:t>
            </a:r>
            <a:r>
              <a:rPr lang="ru-RU" dirty="0" err="1" smtClean="0">
                <a:solidFill>
                  <a:srgbClr val="FFFF99"/>
                </a:solidFill>
              </a:rPr>
              <a:t>дезадаптацию</a:t>
            </a:r>
            <a:r>
              <a:rPr lang="ru-RU" dirty="0" smtClean="0">
                <a:solidFill>
                  <a:srgbClr val="FFFF99"/>
                </a:solidFill>
              </a:rPr>
              <a:t>, </a:t>
            </a:r>
            <a:r>
              <a:rPr lang="ru-RU" dirty="0">
                <a:solidFill>
                  <a:srgbClr val="FFFF99"/>
                </a:solidFill>
              </a:rPr>
              <a:t>и </a:t>
            </a:r>
            <a:r>
              <a:rPr lang="ru-RU" dirty="0" err="1">
                <a:solidFill>
                  <a:srgbClr val="FFFF99"/>
                </a:solidFill>
              </a:rPr>
              <a:t>девиантное</a:t>
            </a:r>
            <a:r>
              <a:rPr lang="ru-RU" dirty="0">
                <a:solidFill>
                  <a:srgbClr val="FFFF99"/>
                </a:solidFill>
              </a:rPr>
              <a:t> поведение. В результате страдают не только родители и вступающий в жизнь человек, но и все общество в целом, т.е. первоначально личностная проблема, а затем внутрисемейная трансформируется в проблему социальную. </a:t>
            </a:r>
          </a:p>
        </p:txBody>
      </p:sp>
    </p:spTree>
    <p:extLst>
      <p:ext uri="{BB962C8B-B14F-4D97-AF65-F5344CB8AC3E}">
        <p14:creationId xmlns:p14="http://schemas.microsoft.com/office/powerpoint/2010/main" val="36724162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4294967295"/>
          </p:nvPr>
        </p:nvSpPr>
        <p:spPr>
          <a:xfrm>
            <a:off x="467544" y="476672"/>
            <a:ext cx="8075613" cy="5545257"/>
          </a:xfrm>
        </p:spPr>
        <p:txBody>
          <a:bodyPr/>
          <a:lstStyle/>
          <a:p>
            <a:pPr marL="137160" indent="0">
              <a:buNone/>
            </a:pPr>
            <a:r>
              <a:rPr lang="ru-RU" sz="2400" i="1" dirty="0" smtClean="0"/>
              <a:t>  Большинство семей, принадлежащих к группе риска, не видят и не понимают, что в их жизни могут обостриться, на первый взгляд, невидимые проблемы, которые в дальнейшем отрицательно отразятся на их детях, а многие не верят, что они могут что-то изменить в своей судьбе и судьбе своих близких</a:t>
            </a:r>
            <a:r>
              <a:rPr lang="ru-RU" i="1" dirty="0" smtClean="0"/>
              <a:t>.</a:t>
            </a:r>
            <a:endParaRPr lang="ru-RU"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60" y="3356992"/>
            <a:ext cx="4104456" cy="2459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88" y="3138672"/>
            <a:ext cx="3384376" cy="24188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8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1520" y="404664"/>
            <a:ext cx="7848872" cy="2736304"/>
          </a:xfrm>
        </p:spPr>
        <p:txBody>
          <a:bodyPr>
            <a:normAutofit fontScale="70000" lnSpcReduction="20000"/>
          </a:bodyPr>
          <a:lstStyle/>
          <a:p>
            <a:pPr marL="137160" indent="0">
              <a:buNone/>
            </a:pPr>
            <a:r>
              <a:rPr lang="ru-RU" i="1" dirty="0" smtClean="0"/>
              <a:t> Сочетание </a:t>
            </a:r>
            <a:r>
              <a:rPr lang="ru-RU" i="1" dirty="0"/>
              <a:t>бедности и отсутствия одного из родителей, а также эмоциональной и экономической незрелости родителей тесно связаны с распространенностью случаев неблагополучия семей, а именно неудовлетворения жизненных потребностей детей. Бедность не может считаться причиной неудовлетворения жизненных потребностей детей по определению, поскольку это положение имеет место, когда родители могут обеспечить своих детей, но не делают этого. Однако существует высокий уровень корреляции между неудовлетворением жизненных потребностей детей, жестоким обращением с детьми и бедностью.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40968"/>
            <a:ext cx="3863330" cy="28974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59000"/>
                    </a14:imgEffect>
                  </a14:imgLayer>
                </a14:imgProps>
              </a:ext>
              <a:ext uri="{28A0092B-C50C-407E-A947-70E740481C1C}">
                <a14:useLocalDpi xmlns:a14="http://schemas.microsoft.com/office/drawing/2010/main" val="0"/>
              </a:ext>
            </a:extLst>
          </a:blip>
          <a:srcRect/>
          <a:stretch>
            <a:fillRect/>
          </a:stretch>
        </p:blipFill>
        <p:spPr bwMode="auto">
          <a:xfrm>
            <a:off x="5364088" y="3228800"/>
            <a:ext cx="2169257" cy="28050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219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692696"/>
            <a:ext cx="8147050" cy="2305050"/>
          </a:xfrm>
        </p:spPr>
        <p:txBody>
          <a:bodyPr>
            <a:normAutofit fontScale="70000" lnSpcReduction="20000"/>
          </a:bodyPr>
          <a:lstStyle/>
          <a:p>
            <a:pPr marL="137160" indent="0">
              <a:buNone/>
            </a:pPr>
            <a:r>
              <a:rPr lang="ru-RU" dirty="0" smtClean="0"/>
              <a:t> Однако </a:t>
            </a:r>
            <a:r>
              <a:rPr lang="ru-RU" dirty="0"/>
              <a:t>существует и то, что многие семьи, живущие в бедности, не допускают жестокого обращения с детьми или неудовлетворения их жизненных потребностей, а справляются со стоящими перед ними задачами даже при низком уровне доходов. Но в свою очередь социальные службы должны оказывать поддержку таким семьям, например, включать детей в программы дополнительного образования, организовывать для них культурно-досуговые мероприятия, предоставлять всевозможные льготы (отдых, питание, образование, частичная компенсация коммунальных платежей).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6992"/>
            <a:ext cx="2953433" cy="24675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98906"/>
            <a:ext cx="4062810" cy="2625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529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404665"/>
            <a:ext cx="7786688" cy="5086176"/>
          </a:xfrm>
        </p:spPr>
        <p:txBody>
          <a:bodyPr>
            <a:normAutofit fontScale="92500" lnSpcReduction="10000"/>
          </a:bodyPr>
          <a:lstStyle/>
          <a:p>
            <a:pPr marL="137160" indent="0">
              <a:buNone/>
            </a:pPr>
            <a:r>
              <a:rPr lang="ru-RU" dirty="0"/>
              <a:t> </a:t>
            </a:r>
          </a:p>
          <a:p>
            <a:pPr marL="137160" indent="0">
              <a:buNone/>
            </a:pPr>
            <a:r>
              <a:rPr lang="ru-RU" dirty="0" smtClean="0"/>
              <a:t> </a:t>
            </a:r>
          </a:p>
          <a:p>
            <a:pPr marL="137160" indent="0">
              <a:buNone/>
            </a:pPr>
            <a:endParaRPr lang="ru-RU" dirty="0"/>
          </a:p>
          <a:p>
            <a:pPr marL="137160" indent="0">
              <a:buNone/>
            </a:pPr>
            <a:endParaRPr lang="ru-RU" dirty="0" smtClean="0"/>
          </a:p>
          <a:p>
            <a:pPr marL="137160" indent="0">
              <a:buNone/>
            </a:pPr>
            <a:r>
              <a:rPr lang="ru-RU" dirty="0" smtClean="0"/>
              <a:t>1 </a:t>
            </a:r>
            <a:r>
              <a:rPr lang="ru-RU" i="1" dirty="0"/>
              <a:t>- слабой способностью ее членов к анализу того, что происходит в семье, неспособностью по этой причине самостоятельно выдвигать цели по улучшению ее жизни и достигать эффективных результатов;</a:t>
            </a:r>
          </a:p>
          <a:p>
            <a:pPr marL="137160" indent="0">
              <a:buNone/>
            </a:pPr>
            <a:r>
              <a:rPr lang="ru-RU" i="1" dirty="0" smtClean="0"/>
              <a:t> 2 </a:t>
            </a:r>
            <a:r>
              <a:rPr lang="ru-RU" i="1" dirty="0"/>
              <a:t>- слабой способностью обсуждать словесно внутрисемейные проблемы, когда не знают, в чем причины неблагополучия. </a:t>
            </a:r>
          </a:p>
          <a:p>
            <a:endParaRPr lang="ru-RU" dirty="0"/>
          </a:p>
        </p:txBody>
      </p:sp>
      <p:sp>
        <p:nvSpPr>
          <p:cNvPr id="4" name="Прямоугольник 3"/>
          <p:cNvSpPr/>
          <p:nvPr/>
        </p:nvSpPr>
        <p:spPr>
          <a:xfrm>
            <a:off x="755576" y="620688"/>
            <a:ext cx="7200800" cy="1846659"/>
          </a:xfrm>
          <a:prstGeom prst="rect">
            <a:avLst/>
          </a:prstGeom>
        </p:spPr>
        <p:txBody>
          <a:bodyPr wrap="square">
            <a:spAutoFit/>
          </a:bodyPr>
          <a:lstStyle/>
          <a:p>
            <a:pPr algn="ctr"/>
            <a:r>
              <a:rPr lang="ru-RU" sz="3200" b="1" dirty="0" smtClean="0">
                <a:solidFill>
                  <a:srgbClr val="FFFF00"/>
                </a:solidFill>
              </a:rPr>
              <a:t>Таким образом, семьи , находящиеся в социально-опасном положении, характеризуются:</a:t>
            </a:r>
          </a:p>
          <a:p>
            <a:endParaRPr lang="ru-RU" dirty="0"/>
          </a:p>
        </p:txBody>
      </p:sp>
    </p:spTree>
    <p:extLst>
      <p:ext uri="{BB962C8B-B14F-4D97-AF65-F5344CB8AC3E}">
        <p14:creationId xmlns:p14="http://schemas.microsoft.com/office/powerpoint/2010/main" val="29564204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14400" y="836613"/>
            <a:ext cx="8229600" cy="4708525"/>
          </a:xfrm>
        </p:spPr>
        <p:txBody>
          <a:bodyPr>
            <a:normAutofit fontScale="92500" lnSpcReduction="10000"/>
          </a:bodyPr>
          <a:lstStyle/>
          <a:p>
            <a:pPr marL="137160" indent="0">
              <a:buNone/>
            </a:pPr>
            <a:r>
              <a:rPr lang="ru-RU" dirty="0"/>
              <a:t> </a:t>
            </a:r>
            <a:r>
              <a:rPr lang="ru-RU" dirty="0" smtClean="0"/>
              <a:t> На </a:t>
            </a:r>
            <a:r>
              <a:rPr lang="ru-RU" dirty="0"/>
              <a:t>основе проведенного разграничения по степени тяжести рисков можно выделить семьи, относящиеся к группе риска, но решающие свои проблемы самостоятельно. Они могут принимать участие в конкретных мероприятиях, проводимых социальными учреждениями, обращаться за отдельной социальной услугой. Из их числа стоит также выделить те, которые не могут без помощи социальных работников самостоятельно справляться со своими трудностями и проблемами. Такие семьи требуют постоянного контроля и поддержки, по крайней мере на начальном этапе работы.</a:t>
            </a:r>
          </a:p>
        </p:txBody>
      </p:sp>
    </p:spTree>
    <p:extLst>
      <p:ext uri="{BB962C8B-B14F-4D97-AF65-F5344CB8AC3E}">
        <p14:creationId xmlns:p14="http://schemas.microsoft.com/office/powerpoint/2010/main" val="27258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4D4D4D"/>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8B1AC3B-F3A3-4AFB-962A-4D63207BFEFE}"/>
</file>

<file path=customXml/itemProps2.xml><?xml version="1.0" encoding="utf-8"?>
<ds:datastoreItem xmlns:ds="http://schemas.openxmlformats.org/officeDocument/2006/customXml" ds:itemID="{C6B91D71-3668-4D6A-B62F-E1C14378F659}"/>
</file>

<file path=customXml/itemProps3.xml><?xml version="1.0" encoding="utf-8"?>
<ds:datastoreItem xmlns:ds="http://schemas.openxmlformats.org/officeDocument/2006/customXml" ds:itemID="{3F108307-6026-46AF-AADC-0F176647C18D}"/>
</file>

<file path=docProps/app.xml><?xml version="1.0" encoding="utf-8"?>
<Properties xmlns="http://schemas.openxmlformats.org/officeDocument/2006/extended-properties" xmlns:vt="http://schemas.openxmlformats.org/officeDocument/2006/docPropsVTypes">
  <Template>Apex</Template>
  <TotalTime>219</TotalTime>
  <Words>1041</Words>
  <Application>Microsoft Office PowerPoint</Application>
  <PresentationFormat>Экран (4:3)</PresentationFormat>
  <Paragraphs>52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СЕМЬИ СОЦИАЛЬНОГО РИСКА</vt:lpstr>
      <vt:lpstr>Презентация PowerPoint</vt:lpstr>
      <vt:lpstr>  Среди семей потенциального риска выделяют следующие: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Можно выделить три группы риска</vt:lpstr>
      <vt:lpstr>Презентация PowerPoint</vt:lpstr>
      <vt:lpstr>Презентация PowerPoint</vt:lpstr>
      <vt:lpstr>Презентация PowerPoint</vt:lpstr>
      <vt:lpstr>Причинами, вызывающими ослабление или даже разрыв связи между детьми и родителями, являются: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Семьи социального риска</dc:title>
  <dc:creator>Слава</dc:creator>
  <cp:lastModifiedBy>Слава</cp:lastModifiedBy>
  <cp:revision>22</cp:revision>
  <dcterms:created xsi:type="dcterms:W3CDTF">2013-06-14T11:02:19Z</dcterms:created>
  <dcterms:modified xsi:type="dcterms:W3CDTF">2013-06-14T17:49:14Z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