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56" r:id="rId2"/>
    <p:sldId id="257" r:id="rId3"/>
    <p:sldId id="286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5" r:id="rId26"/>
  </p:sldIdLst>
  <p:sldSz cx="9144000" cy="6858000" type="screen4x3"/>
  <p:notesSz cx="6858000" cy="9144000"/>
  <p:custDataLst>
    <p:tags r:id="rId2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8FD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7C4C9-88EF-425A-A23F-DE758F83C996}" type="datetimeFigureOut">
              <a:rPr lang="ru-RU" smtClean="0"/>
              <a:pPr/>
              <a:t>28.12.2014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45422-C76A-4F95-9258-003EF7F210B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96741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5422-C76A-4F95-9258-003EF7F210B9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54820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45422-C76A-4F95-9258-003EF7F210B9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54820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82279D-7164-4650-8718-7A71120A21AC}" type="datetime1">
              <a:rPr lang="ru-RU" smtClean="0"/>
              <a:pPr/>
              <a:t>28.12.2014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10E42CA-40DA-4789-A332-BD9F910187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11B2E4-EC8E-4898-8023-64CFC6CDE1ED}" type="datetime1">
              <a:rPr lang="ru-RU" smtClean="0"/>
              <a:pPr/>
              <a:t>28.12.2014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E42CA-40DA-4789-A332-BD9F910187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599210-65F8-43E0-8BC6-A124C24896DF}" type="datetime1">
              <a:rPr lang="ru-RU" smtClean="0"/>
              <a:pPr/>
              <a:t>28.12.2014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E42CA-40DA-4789-A332-BD9F910187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978BC6-2B1F-47C7-B2F6-9424F04FF4F6}" type="datetime1">
              <a:rPr lang="ru-RU" smtClean="0"/>
              <a:pPr/>
              <a:t>28.12.2014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E42CA-40DA-4789-A332-BD9F9101876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03866E-A22E-4304-ADFC-8A1BDF8693C8}" type="datetime1">
              <a:rPr lang="ru-RU" smtClean="0"/>
              <a:pPr/>
              <a:t>28.12.2014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E42CA-40DA-4789-A332-BD9F9101876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2A094A-4E69-45CC-8518-A07800CCC1D9}" type="datetime1">
              <a:rPr lang="ru-RU" smtClean="0"/>
              <a:pPr/>
              <a:t>28.12.2014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E42CA-40DA-4789-A332-BD9F9101876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EF48EE-7E20-4ED3-A4C9-C8242434452B}" type="datetime1">
              <a:rPr lang="ru-RU" smtClean="0"/>
              <a:pPr/>
              <a:t>28.12.2014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E42CA-40DA-4789-A332-BD9F910187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5EE4C8-0965-48EF-9FEA-36654F2F2FE2}" type="datetime1">
              <a:rPr lang="ru-RU" smtClean="0"/>
              <a:pPr/>
              <a:t>28.12.2014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E42CA-40DA-4789-A332-BD9F9101876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220AF-BCCA-4D34-94A3-A87BC3BE0158}" type="datetime1">
              <a:rPr lang="ru-RU" smtClean="0"/>
              <a:pPr/>
              <a:t>28.12.2014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E42CA-40DA-4789-A332-BD9F910187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770E9CD-D348-44FF-8F1E-1B10E3F074CB}" type="datetime1">
              <a:rPr lang="ru-RU" smtClean="0"/>
              <a:pPr/>
              <a:t>28.12.2014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0E42CA-40DA-4789-A332-BD9F910187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A59707-F0D4-427E-AD2D-0AEA09AB47DF}" type="datetime1">
              <a:rPr lang="ru-RU" smtClean="0"/>
              <a:pPr/>
              <a:t>28.12.2014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10E42CA-40DA-4789-A332-BD9F9101876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4B4173B-7DFC-4FC8-A61F-AA41CC51CADA}" type="datetime1">
              <a:rPr lang="ru-RU" smtClean="0"/>
              <a:pPr/>
              <a:t>28.12.2014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10E42CA-40DA-4789-A332-BD9F9101876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488FD0"/>
            </a:gs>
            <a:gs pos="39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Капля 4"/>
          <p:cNvSpPr/>
          <p:nvPr/>
        </p:nvSpPr>
        <p:spPr>
          <a:xfrm>
            <a:off x="370893" y="332159"/>
            <a:ext cx="8400628" cy="6015209"/>
          </a:xfrm>
          <a:prstGeom prst="teardrop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00" y="2040697"/>
            <a:ext cx="4330159" cy="44952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50592" y="420624"/>
            <a:ext cx="6336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Теория личности по С.Л. Рубинштейну</a:t>
            </a:r>
            <a:r>
              <a:rPr lang="ru-RU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ru-RU" sz="4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Полилиния 8"/>
          <p:cNvSpPr/>
          <p:nvPr/>
        </p:nvSpPr>
        <p:spPr>
          <a:xfrm rot="21010095">
            <a:off x="3963852" y="2159088"/>
            <a:ext cx="4671152" cy="374791"/>
          </a:xfrm>
          <a:custGeom>
            <a:avLst/>
            <a:gdLst>
              <a:gd name="connsiteX0" fmla="*/ 4671152 w 4671152"/>
              <a:gd name="connsiteY0" fmla="*/ 374791 h 374791"/>
              <a:gd name="connsiteX1" fmla="*/ 2082188 w 4671152"/>
              <a:gd name="connsiteY1" fmla="*/ 218 h 374791"/>
              <a:gd name="connsiteX2" fmla="*/ 451692 w 4671152"/>
              <a:gd name="connsiteY2" fmla="*/ 319707 h 374791"/>
              <a:gd name="connsiteX3" fmla="*/ 0 w 4671152"/>
              <a:gd name="connsiteY3" fmla="*/ 275639 h 374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71152" h="374791">
                <a:moveTo>
                  <a:pt x="4671152" y="374791"/>
                </a:moveTo>
                <a:cubicBezTo>
                  <a:pt x="3728291" y="192095"/>
                  <a:pt x="2785431" y="9399"/>
                  <a:pt x="2082188" y="218"/>
                </a:cubicBezTo>
                <a:cubicBezTo>
                  <a:pt x="1378945" y="-8963"/>
                  <a:pt x="798723" y="273804"/>
                  <a:pt x="451692" y="319707"/>
                </a:cubicBezTo>
                <a:cubicBezTo>
                  <a:pt x="104661" y="365610"/>
                  <a:pt x="52330" y="320624"/>
                  <a:pt x="0" y="275639"/>
                </a:cubicBezTo>
              </a:path>
            </a:pathLst>
          </a:custGeom>
          <a:ln>
            <a:prstDash val="lgDashDot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929746" y="5569527"/>
            <a:ext cx="32142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rgbClr val="FFC000"/>
                </a:solidFill>
              </a:rPr>
              <a:t>Выполнили:</a:t>
            </a:r>
            <a:endParaRPr lang="ru-RU" dirty="0" smtClean="0">
              <a:solidFill>
                <a:srgbClr val="FFC000"/>
              </a:solidFill>
            </a:endParaRPr>
          </a:p>
          <a:p>
            <a:pPr algn="r"/>
            <a:r>
              <a:rPr lang="ru-RU" dirty="0" smtClean="0">
                <a:solidFill>
                  <a:srgbClr val="FFC000"/>
                </a:solidFill>
              </a:rPr>
              <a:t>Широкая М.С. </a:t>
            </a:r>
          </a:p>
          <a:p>
            <a:pPr algn="r"/>
            <a:r>
              <a:rPr lang="ru-RU" dirty="0" smtClean="0">
                <a:solidFill>
                  <a:srgbClr val="FFC000"/>
                </a:solidFill>
              </a:rPr>
              <a:t>Короткевич С.В. Студентки группы </a:t>
            </a:r>
            <a:r>
              <a:rPr lang="ru-RU" dirty="0" smtClean="0">
                <a:solidFill>
                  <a:srgbClr val="FFC000"/>
                </a:solidFill>
              </a:rPr>
              <a:t>ПС-32 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378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29310"/>
            <a:ext cx="9144000" cy="672869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При этом в сотрудничестве ученика и учителя важно учитывать, что первый еще не может преобразовывать объективную действительность, создавать новые понятия и знания. Ему пока доступно только усваивание содержания уже сложившегося знания. На качество обучения, по мнению Рубинштейна, влияют не только интеллектуальные данные учеников и постановка обучения, но и отношение учащихся к предмету и преподавателю.</a:t>
            </a:r>
          </a:p>
          <a:p>
            <a:pPr algn="ctr">
              <a:buNone/>
            </a:pPr>
            <a:endParaRPr lang="ru-RU" i="1" dirty="0" smtClean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45633" y="177282"/>
            <a:ext cx="5598367" cy="655008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В 1940 г. Рубинштейн издал книгу «Основы общей психологии», работа над которой длилась несколько лет. В ней он, в частности, отразил свою теорию личности. Он рассматривал личность как основание связи всех психических процессов, ей принадлежащих и ею управляемых. Кроме того, личность понимается им в совокупности своих отношений с окружающим миром, реализующихся посредством деятельности, познания и общения.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7" name="Picture 1" descr="C:\Users\Администратор\Desktop\3053-11757254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241" y="634482"/>
            <a:ext cx="3468375" cy="5327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6082030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</a:rPr>
              <a:t>В 1945 г С. Л. Рубинштейн создал сектор психологии в Институте философии АН СССР и возглавил его. На базе этого сектора была организована первая психологическая лаборатория в Академии наук СССР. </a:t>
            </a:r>
            <a:br>
              <a:rPr lang="ru-RU" sz="2400" dirty="0" smtClean="0">
                <a:solidFill>
                  <a:schemeClr val="tx1"/>
                </a:solidFill>
                <a:effectLst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</a:rPr>
              <a:t>В 1946 г Рубинштейн опубликовал второе доработанное и расширенное издание «Основ общей психологии», которое сыграло роковую роль в его жизни Психолог был обвинен в космополитизме, недопустимом для советского ученого, в «преклонении перед иностранщиной» и недооценке отечественной науки. В 1948—1949 гг. его сняли со всех постов, и последующие за этими событиями 5 лет стали годами осуждения всех его трудов. </a:t>
            </a:r>
            <a:endParaRPr lang="ru-RU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7" name="Содержимое 5"/>
          <p:cNvSpPr>
            <a:spLocks noGrp="1"/>
          </p:cNvSpPr>
          <p:nvPr>
            <p:ph type="title"/>
          </p:nvPr>
        </p:nvSpPr>
        <p:spPr>
          <a:xfrm>
            <a:off x="219456" y="256032"/>
            <a:ext cx="8549894" cy="622731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</a:rPr>
              <a:t>Давление критики было огромно. Рубинштейна не печатали, и он посвятил это время работе над углублением теории </a:t>
            </a:r>
            <a:r>
              <a:rPr lang="ru-RU" sz="2400" dirty="0" err="1" smtClean="0">
                <a:solidFill>
                  <a:schemeClr val="tx1"/>
                </a:solidFill>
                <a:effectLst/>
              </a:rPr>
              <a:t>деятельностного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> подхода, написал фундаментальную работу «Бытие и сознание», опубликованную только в 1957 г. </a:t>
            </a:r>
            <a:br>
              <a:rPr lang="ru-RU" sz="2400" dirty="0" smtClean="0">
                <a:solidFill>
                  <a:schemeClr val="tx1"/>
                </a:solidFill>
                <a:effectLst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</a:rPr>
              <a:t>Последние несколько лет своей жизни ученый посвятил разработке концепции человека, изданной после его смерти, в 1973 г. в работе «Человек и мир» </a:t>
            </a:r>
            <a:br>
              <a:rPr lang="ru-RU" sz="2400" dirty="0" smtClean="0">
                <a:solidFill>
                  <a:schemeClr val="tx1"/>
                </a:solidFill>
                <a:effectLst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2400" dirty="0" smtClean="0">
                <a:solidFill>
                  <a:schemeClr val="tx1"/>
                </a:solidFill>
                <a:effectLst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</a:rPr>
              <a:t>Сергей Леонидович Рубинштейн умер в 1960 г. Его педагогическая концепция стала важным этапом в развитии педагогики и психологии, так же как и его поздние теории человека.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117601"/>
            <a:ext cx="8986982" cy="555105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С. Л. Рубинштейн – знаменитый </a:t>
            </a:r>
          </a:p>
          <a:p>
            <a:pPr>
              <a:buNone/>
            </a:pPr>
            <a:r>
              <a:rPr lang="ru-RU" dirty="0" smtClean="0"/>
              <a:t>        ученый, энциклопедист, </a:t>
            </a:r>
          </a:p>
          <a:p>
            <a:pPr>
              <a:buNone/>
            </a:pPr>
            <a:r>
              <a:rPr lang="ru-RU" dirty="0" smtClean="0"/>
              <a:t>   исследователь, занимавшийся </a:t>
            </a:r>
          </a:p>
          <a:p>
            <a:pPr>
              <a:buNone/>
            </a:pPr>
            <a:r>
              <a:rPr lang="ru-RU" dirty="0" smtClean="0"/>
              <a:t>      вопросами философии и </a:t>
            </a:r>
          </a:p>
          <a:p>
            <a:pPr>
              <a:buNone/>
            </a:pPr>
            <a:r>
              <a:rPr lang="ru-RU" dirty="0" smtClean="0"/>
              <a:t>            психологии. </a:t>
            </a:r>
          </a:p>
          <a:p>
            <a:pPr algn="ctr">
              <a:buNone/>
            </a:pPr>
            <a:r>
              <a:rPr lang="ru-RU" dirty="0" smtClean="0"/>
              <a:t>Исследовал психологию мышления, является основоположником методологического фундамента психологии, написал один из самых популярных учебников по психологии, который стал настольной книгой для не одного поколения студентов психологических факультетов, а также практикующих психологов.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84632" y="201168"/>
            <a:ext cx="5961888" cy="12466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Теория личности по С. Л. </a:t>
            </a:r>
            <a:r>
              <a:rPr lang="ru-RU" sz="3600" i="1" u="sng" dirty="0" smtClean="0">
                <a:solidFill>
                  <a:schemeClr val="tx1"/>
                </a:solidFill>
                <a:effectLst/>
              </a:rPr>
              <a:t>Рубинштейну</a:t>
            </a:r>
            <a:r>
              <a:rPr lang="ru-RU" sz="3600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.</a:t>
            </a:r>
            <a:r>
              <a:rPr lang="ru-RU" i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0" dirty="0" smtClean="0"/>
              <a:t>.</a:t>
            </a:r>
            <a:endParaRPr lang="ru-RU" dirty="0"/>
          </a:p>
        </p:txBody>
      </p:sp>
      <p:pic>
        <p:nvPicPr>
          <p:cNvPr id="8" name="Picture 1" descr="C:\Users\Администратор\Desktop\rub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3912" y="331757"/>
            <a:ext cx="2990088" cy="2990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29309" y="164592"/>
            <a:ext cx="8850099" cy="6374753"/>
          </a:xfrm>
        </p:spPr>
        <p:txBody>
          <a:bodyPr>
            <a:normAutofit/>
          </a:bodyPr>
          <a:lstStyle/>
          <a:p>
            <a:pPr algn="ctr"/>
            <a:r>
              <a:rPr lang="ru-RU" sz="2700" dirty="0" smtClean="0">
                <a:solidFill>
                  <a:schemeClr val="tx1"/>
                </a:solidFill>
              </a:rPr>
              <a:t>Принципы методологических основ психологии С.Л. Рубинштейна очень похожи на идеи  К. Маркса. В одной из своих статей о принципе творческой самодеятельности Рубинштейн описывает познание как активную деятельность,  а не только созерцание. Придерживаясь этой идеи, он сформулировал принцип единства деятельности и сознания. Это положение было изложено в период 30-40-х годов XX века, когда в психологии самое сильное влияние имели направления бихевиоризма и интроспективной психологии. </a:t>
            </a:r>
            <a:r>
              <a:rPr lang="ru-RU" dirty="0" smtClean="0">
                <a:solidFill>
                  <a:schemeClr val="tx1"/>
                </a:solidFill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0" y="0"/>
            <a:ext cx="5522976" cy="665683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Принцип единства сознания призывал воспринимать и понимать психические процессы, сознание как деятельность индивида и некий процесс, а не просто как нечто пассивное и </a:t>
            </a:r>
            <a:r>
              <a:rPr lang="ru-RU" dirty="0" err="1" smtClean="0"/>
              <a:t>рецептивно.Таким</a:t>
            </a:r>
            <a:r>
              <a:rPr lang="ru-RU" dirty="0" smtClean="0"/>
              <a:t> образом, деятельность человека должна стать предметом исследования психологии. Но Рубинштейн подмечает, </a:t>
            </a:r>
            <a:r>
              <a:rPr lang="ru-RU" u="sng" dirty="0" smtClean="0"/>
              <a:t>что  личность не просто поддается влиянию деятельности, но и сама способна благодаря своему праву выбора быть активной и инициативной. </a:t>
            </a:r>
            <a:br>
              <a:rPr lang="ru-RU" u="sng" dirty="0" smtClean="0"/>
            </a:br>
            <a:endParaRPr lang="ru-RU" u="sng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16</a:t>
            </a:fld>
            <a:endParaRPr lang="ru-RU" dirty="0"/>
          </a:p>
        </p:txBody>
      </p:sp>
      <p:pic>
        <p:nvPicPr>
          <p:cNvPr id="14338" name="Picture 2" descr="http://www.sivatherium.narod.ru/library/Sergeev1/pics/pic_3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22506" y="146304"/>
            <a:ext cx="4021494" cy="67116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38545" y="173736"/>
            <a:ext cx="8783782" cy="65411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Чтобы в полной мере ответить на вопрос о возникновении и развитии связи между сознанием и деятельностью человека, необходимо сперва узнать, где и как она образуется. </a:t>
            </a:r>
          </a:p>
          <a:p>
            <a:pPr algn="ctr">
              <a:buNone/>
            </a:pPr>
            <a:r>
              <a:rPr lang="ru-RU" dirty="0" smtClean="0"/>
              <a:t>По Рубинштейну, личность и есть источник этой связи. Ответ на данный вопрос не так прост в связи с тем, что  не так легко воспринимать сознание  от личности и рассматривать их по отдельности.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17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58621" y="1"/>
            <a:ext cx="8854750" cy="672737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В самом начале становления отечественной психологии  при изучении понятия личностного принципа необходимо было преодолеть идеи функционализма, отсоединение  деятельности и сознания от личности. </a:t>
            </a:r>
          </a:p>
          <a:p>
            <a:pPr algn="ctr">
              <a:buNone/>
            </a:pPr>
            <a:r>
              <a:rPr lang="ru-RU" dirty="0" smtClean="0"/>
              <a:t>Основное внимание уделялось значению деятельности в становлении и развитии личности. Первоначальной задачей было определение структуры личности для перехода к исследованию исключительно личности, а не только личности, как субъекта - представителя отдельных функций. 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18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74903" y="301752"/>
            <a:ext cx="8584369" cy="555040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Согласно представлениям  С.Л. Рубинштейна </a:t>
            </a:r>
            <a:r>
              <a:rPr lang="ru-RU" b="1" u="sng" dirty="0" smtClean="0"/>
              <a:t>личность как целостная единица раскрывается через триединство</a:t>
            </a:r>
            <a:r>
              <a:rPr lang="ru-RU" dirty="0" smtClean="0"/>
              <a:t>: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Font typeface="Wingdings" pitchFamily="2" charset="2"/>
              <a:buChar char="ü"/>
            </a:pPr>
            <a:r>
              <a:rPr lang="ru-RU" dirty="0" smtClean="0"/>
              <a:t>•    установки и потребности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(то, чего хочет человек)</a:t>
            </a:r>
            <a:r>
              <a:rPr lang="ru-RU" dirty="0" smtClean="0"/>
              <a:t>; </a:t>
            </a:r>
          </a:p>
          <a:p>
            <a:pPr algn="ctr">
              <a:buFont typeface="Wingdings" pitchFamily="2" charset="2"/>
              <a:buChar char="ü"/>
            </a:pPr>
            <a:r>
              <a:rPr lang="ru-RU" dirty="0" smtClean="0"/>
              <a:t>•    дарования и способности 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(то, что может человек)</a:t>
            </a:r>
            <a:r>
              <a:rPr lang="ru-RU" dirty="0" smtClean="0"/>
              <a:t>; </a:t>
            </a:r>
          </a:p>
          <a:p>
            <a:pPr algn="ctr">
              <a:buFont typeface="Wingdings" pitchFamily="2" charset="2"/>
              <a:buChar char="ü"/>
            </a:pPr>
            <a:r>
              <a:rPr lang="ru-RU" dirty="0" smtClean="0"/>
              <a:t>•         закрепленные мотивы и потребности характера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(то, что есть человек).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19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488FD0"/>
            </a:gs>
            <a:gs pos="39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8" y="305309"/>
            <a:ext cx="920172" cy="9552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71181" y="1850835"/>
            <a:ext cx="75135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28" name="Picture 4" descr="http://images.myshared.ru/334392/slide_1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9212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37160" y="158621"/>
            <a:ext cx="8894873" cy="658965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Если в 30-40-е годы понятие личности употреблялось для объяснения принципа единства деятельности и сознания, то в 50-х годах оно уже использовалось для раскрытия понятия детерминизма. На основании этого принципа необходимо было раскрыть специфичность психической деятельности, при этом не отрываясь от других явлений реального и материального мира.  </a:t>
            </a:r>
          </a:p>
          <a:p>
            <a:pPr algn="ctr">
              <a:buNone/>
            </a:pPr>
            <a:r>
              <a:rPr lang="ru-RU" dirty="0" smtClean="0"/>
              <a:t>По Рубинштейну диалектика внешнего и внутреннего мира определялась через суть детерминизма.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20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20072" y="0"/>
            <a:ext cx="8859336" cy="658367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Личность считалась высшим уровнем организации материи, регулятором сознания относительно деятельности. Психические свойства личности и сама личность – это одновременно результат  и предпосылка деятельности. </a:t>
            </a:r>
          </a:p>
          <a:p>
            <a:pPr algn="ctr">
              <a:buNone/>
            </a:pPr>
            <a:r>
              <a:rPr lang="ru-RU" dirty="0" smtClean="0"/>
              <a:t>Важным пунктом в изучении личности является ее включенность в более объемный контекст - в жизнедеятельность наряду с деятельностью.  Завершающее выражение сущности личности человека заключается в обладании своей истории. Понятие « субъект жизни» более четко выражает эту особенность. 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21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1582341"/>
            <a:ext cx="54406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21298" y="233264"/>
            <a:ext cx="8873412" cy="623284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algn="ctr">
              <a:buNone/>
            </a:pPr>
            <a:r>
              <a:rPr lang="ru-RU" sz="3200" b="1" i="1" u="sng" dirty="0" smtClean="0"/>
              <a:t>Субъект жизни </a:t>
            </a:r>
            <a:r>
              <a:rPr lang="ru-RU" dirty="0" smtClean="0"/>
              <a:t>– это личность, представленная в более высоком смысле. </a:t>
            </a:r>
          </a:p>
          <a:p>
            <a:pPr algn="ctr">
              <a:buNone/>
            </a:pPr>
            <a:r>
              <a:rPr lang="ru-RU" dirty="0" smtClean="0"/>
              <a:t>Личность, по словам Рубинштейна, это человек со своей четко выработанной жизненной позицией и мировоззрением, которое сложилось в результате кропотливой работы над собой, с ярко выраженным сознательным отношением ко всему происходящему в жизни.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22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04800" y="258618"/>
            <a:ext cx="8546592" cy="637078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Если рассматривать личность  в качестве субъекта жизни, то она имеет следующие </a:t>
            </a:r>
            <a:r>
              <a:rPr lang="ru-RU" u="sng" dirty="0" smtClean="0"/>
              <a:t>уровни организации</a:t>
            </a:r>
            <a:r>
              <a:rPr lang="ru-RU" dirty="0" smtClean="0"/>
              <a:t>: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1.    Жизненный склад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(мировоззрение, жизненный опыт, ум, нравственность). </a:t>
            </a:r>
          </a:p>
          <a:p>
            <a:pPr algn="ctr">
              <a:buNone/>
            </a:pPr>
            <a:r>
              <a:rPr lang="ru-RU" dirty="0" smtClean="0"/>
              <a:t>2.    Личностный склад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(особенности характера и особенности). </a:t>
            </a:r>
          </a:p>
          <a:p>
            <a:pPr algn="ctr">
              <a:buNone/>
            </a:pPr>
            <a:r>
              <a:rPr lang="ru-RU" dirty="0" smtClean="0"/>
              <a:t>3.    Психический склад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(специфичность психических процессов индивида).</a:t>
            </a: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23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Не последнее место в концепции Рубинштейна занимает вопрос </a:t>
            </a:r>
            <a:r>
              <a:rPr lang="ru-RU" u="sng" dirty="0" smtClean="0"/>
              <a:t>самосознания и сознания</a:t>
            </a:r>
            <a:r>
              <a:rPr lang="ru-RU" dirty="0" smtClean="0"/>
              <a:t>. Его понимание самосознания является оппозиционным по отношению к  пониманию идеалистическому, которое является замкнутым на себе. Понимание Рубинштейна содержит опосредованное жизненными явлениями отношение к миру, к себе. </a:t>
            </a:r>
            <a:r>
              <a:rPr lang="ru-RU" i="1" dirty="0" smtClean="0"/>
              <a:t>Самосознание вырастает из сознания, а не наоборот</a:t>
            </a:r>
            <a:r>
              <a:rPr lang="ru-RU" dirty="0" smtClean="0"/>
              <a:t>. </a:t>
            </a:r>
          </a:p>
          <a:p>
            <a:pPr algn="ctr">
              <a:buNone/>
            </a:pPr>
            <a:r>
              <a:rPr lang="ru-RU" dirty="0" smtClean="0"/>
              <a:t>Последняя работа С.Л. Рубинштейна была опубликована спустя сорок  лет после его ухода из жизни, благодаря ряду авторов, продолжающих дело этого выдающегося человека.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24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9953" y="502366"/>
            <a:ext cx="8229600" cy="15481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/>
              <a:t>Спасибо за внимание!!!</a:t>
            </a:r>
            <a:endParaRPr lang="ru-RU" sz="4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25</a:t>
            </a:fld>
            <a:endParaRPr lang="ru-RU" dirty="0"/>
          </a:p>
        </p:txBody>
      </p:sp>
      <p:pic>
        <p:nvPicPr>
          <p:cNvPr id="2050" name="Picture 2" descr="https://encrypted-tbn3.gstatic.com/images?q=tbn:ANd9GcTVxR4D4PpT2l8yNlazg863iB1EevtPs32y7TDKhk7pU1Rebba5ZQMhh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590" y="1426464"/>
            <a:ext cx="2533457" cy="3926861"/>
          </a:xfrm>
          <a:prstGeom prst="rect">
            <a:avLst/>
          </a:prstGeom>
          <a:noFill/>
        </p:spPr>
      </p:pic>
      <p:pic>
        <p:nvPicPr>
          <p:cNvPr id="2052" name="Picture 4" descr="http://lib.aldebaran.ru/author/rubinshtein_sergei/rubinshtein_sergei_bytie_i_soznanie/cov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4223" y="1499617"/>
            <a:ext cx="2687377" cy="3776471"/>
          </a:xfrm>
          <a:prstGeom prst="rect">
            <a:avLst/>
          </a:prstGeom>
          <a:noFill/>
        </p:spPr>
      </p:pic>
      <p:pic>
        <p:nvPicPr>
          <p:cNvPr id="2054" name="Picture 6" descr="http://img-fotki.yandex.ru/get/6501/129447019.63/0_7fd74_2ca028d4_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65901" y="1472184"/>
            <a:ext cx="2886075" cy="3848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488FD0"/>
            </a:gs>
            <a:gs pos="39000">
              <a:schemeClr val="accent1">
                <a:satMod val="110000"/>
                <a:lumMod val="100000"/>
                <a:shade val="10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407468" y="0"/>
            <a:ext cx="8202324" cy="1634835"/>
          </a:xfrm>
          <a:prstGeom prst="round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Биография С.Л. Рубинштейна</a:t>
            </a:r>
            <a:endParaRPr lang="ru-RU" sz="5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8" y="305309"/>
            <a:ext cx="920172" cy="955252"/>
          </a:xfrm>
          <a:prstGeom prst="rect">
            <a:avLst/>
          </a:prstGeom>
        </p:spPr>
      </p:pic>
      <p:sp>
        <p:nvSpPr>
          <p:cNvPr id="8" name="Скругленный прямоугольник 7"/>
          <p:cNvSpPr/>
          <p:nvPr/>
        </p:nvSpPr>
        <p:spPr>
          <a:xfrm>
            <a:off x="434900" y="1847273"/>
            <a:ext cx="8202324" cy="4895272"/>
          </a:xfrm>
          <a:prstGeom prst="roundRect">
            <a:avLst>
              <a:gd name="adj" fmla="val 1639"/>
            </a:avLst>
          </a:prstGeom>
          <a:ln w="381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71181" y="1850835"/>
            <a:ext cx="75135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026" name="Picture 2" descr="C:\Users\Администратор\Desktop\rubinshtein_137638687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79192" y="1972318"/>
            <a:ext cx="3419855" cy="460070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89212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4727" y="137160"/>
            <a:ext cx="8802255" cy="654073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Сергей Леонидович Рубинштейн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(18 июня 1889, Одесса — 11 ноября 1960, Москва) — российский психолог и философ, член-корреспондент Академии наук СССР, один из создателей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подхода в психологии. Основатель кафедры и отделения          </a:t>
            </a: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психологии факультета философии   </a:t>
            </a: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МГУ,а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также сектора психологии </a:t>
            </a: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Академии наук СССР. Автор </a:t>
            </a: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фундаментальной книги</a:t>
            </a: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«Основы общей психологии».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7" name="Picture 1" descr="C:\Users\Администратор\Desktop\3053-11757254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" y="3558513"/>
            <a:ext cx="2365224" cy="32994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55448"/>
            <a:ext cx="8950035" cy="67025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i="1" dirty="0" smtClean="0"/>
              <a:t>Сергей Леонидович Рубинштейн</a:t>
            </a:r>
            <a:r>
              <a:rPr lang="ru-RU" sz="2800" dirty="0" smtClean="0"/>
              <a:t> родился в Одессе в семье успешного адвоката, где витал дух интеллигентства. В 1908 году окончил с золотой медалью </a:t>
            </a:r>
            <a:r>
              <a:rPr lang="ru-RU" sz="2800" dirty="0" err="1" smtClean="0"/>
              <a:t>Ришельевскую</a:t>
            </a:r>
            <a:r>
              <a:rPr lang="ru-RU" sz="2800" dirty="0" smtClean="0"/>
              <a:t> гимназию. Категорически отверг идею поступления в местный Одесский (Новороссийский) университет. Высшее образование поехал получать в Германию. </a:t>
            </a:r>
            <a:endParaRPr lang="ru-RU" sz="2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26626" name="Picture 2" descr="http://psy.1september.ru/2001/42/4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6791" y="3666744"/>
            <a:ext cx="3374009" cy="3191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02336" y="493776"/>
            <a:ext cx="8028432" cy="434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4048" y="0"/>
            <a:ext cx="8275320" cy="3355848"/>
          </a:xfrm>
        </p:spPr>
        <p:txBody>
          <a:bodyPr>
            <a:normAutofit/>
          </a:bodyPr>
          <a:lstStyle/>
          <a:p>
            <a:pPr algn="ctr"/>
            <a:r>
              <a:rPr lang="ru-RU" sz="2400" b="0" dirty="0" smtClean="0">
                <a:solidFill>
                  <a:schemeClr val="tx1"/>
                </a:solidFill>
                <a:effectLst/>
              </a:rPr>
              <a:t>Сначала С. Л. Рубинштейн поступил во Фрайбургский университет, но через 2 семестра перевелся на факультет философии </a:t>
            </a:r>
            <a:r>
              <a:rPr lang="ru-RU" sz="2400" b="0" dirty="0" err="1" smtClean="0">
                <a:solidFill>
                  <a:schemeClr val="tx1"/>
                </a:solidFill>
                <a:effectLst/>
              </a:rPr>
              <a:t>Марбургского</a:t>
            </a:r>
            <a:r>
              <a:rPr lang="ru-RU" sz="2400" b="0" dirty="0" smtClean="0">
                <a:solidFill>
                  <a:schemeClr val="tx1"/>
                </a:solidFill>
                <a:effectLst/>
              </a:rPr>
              <a:t> университета, который окончил в 1914 г., и сразу защитил докторскую диссертацию по философии на тему «К проблеме метода». Его учителями были такие знаменитые ученые, как Г. </a:t>
            </a:r>
            <a:r>
              <a:rPr lang="ru-RU" sz="2400" b="0" dirty="0" err="1" smtClean="0">
                <a:solidFill>
                  <a:schemeClr val="tx1"/>
                </a:solidFill>
                <a:effectLst/>
              </a:rPr>
              <a:t>Коген</a:t>
            </a:r>
            <a:r>
              <a:rPr lang="ru-RU" sz="2400" b="0" dirty="0" smtClean="0">
                <a:solidFill>
                  <a:schemeClr val="tx1"/>
                </a:solidFill>
                <a:effectLst/>
              </a:rPr>
              <a:t> и П. </a:t>
            </a:r>
            <a:r>
              <a:rPr lang="ru-RU" sz="2400" b="0" dirty="0" err="1" smtClean="0">
                <a:solidFill>
                  <a:schemeClr val="tx1"/>
                </a:solidFill>
                <a:effectLst/>
              </a:rPr>
              <a:t>Наторп</a:t>
            </a:r>
            <a:r>
              <a:rPr lang="ru-RU" sz="2400" b="0" dirty="0" smtClean="0">
                <a:effectLst/>
              </a:rPr>
              <a:t>.</a:t>
            </a:r>
            <a:endParaRPr lang="ru-RU" sz="2400" b="0" dirty="0">
              <a:effectLst/>
            </a:endParaRPr>
          </a:p>
        </p:txBody>
      </p:sp>
      <p:pic>
        <p:nvPicPr>
          <p:cNvPr id="25602" name="Picture 2" descr="http://germanstudent.ru/users/3788/photos/editor/Das_Program/FreiburgU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177" y="3201238"/>
            <a:ext cx="8503920" cy="34921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    </a:t>
            </a:r>
          </a:p>
          <a:p>
            <a:pPr algn="ctr">
              <a:buNone/>
            </a:pPr>
            <a:r>
              <a:rPr lang="ru-RU" dirty="0" smtClean="0"/>
              <a:t> В 1914 началась Первая мировая война и Рубинштейну пришлось вернуться в Одессу. По возвращении он занял пост </a:t>
            </a:r>
            <a:r>
              <a:rPr lang="ru-RU" b="1" dirty="0" smtClean="0"/>
              <a:t>заведующего кафедрой психологии в университете</a:t>
            </a:r>
            <a:r>
              <a:rPr lang="ru-RU" dirty="0" smtClean="0"/>
              <a:t>, однако местные научные круги встретили его крайне недоброжелательно. В 1917 г. Рубинштейн становится преподавателем в гимназии, но продолжает научную деятельность. Благодаря отзывам Н. Н. </a:t>
            </a:r>
            <a:r>
              <a:rPr lang="ru-RU" dirty="0" err="1" smtClean="0"/>
              <a:t>Ланге</a:t>
            </a:r>
            <a:r>
              <a:rPr lang="ru-RU" dirty="0" smtClean="0"/>
              <a:t>, в апреле 1919 г. С. Л. Рубинштейн был избран </a:t>
            </a:r>
            <a:r>
              <a:rPr lang="ru-RU" b="1" dirty="0" smtClean="0"/>
              <a:t>приват-доцентом кафедры философии Новороссийского университета </a:t>
            </a:r>
            <a:r>
              <a:rPr lang="ru-RU" dirty="0" smtClean="0"/>
              <a:t>(который в это время переименовывают в Одесский институт народного образования). 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67951" y="279919"/>
            <a:ext cx="8845420" cy="6447453"/>
          </a:xfrm>
        </p:spPr>
        <p:txBody>
          <a:bodyPr>
            <a:normAutofit fontScale="92500" lnSpcReduction="20000"/>
          </a:bodyPr>
          <a:lstStyle/>
          <a:p>
            <a:pPr algn="ctr" fontAlgn="base">
              <a:buNone/>
            </a:pPr>
            <a:r>
              <a:rPr lang="ru-RU" dirty="0" smtClean="0"/>
              <a:t>               </a:t>
            </a:r>
            <a:r>
              <a:rPr lang="ru-RU" sz="2800" dirty="0" smtClean="0"/>
              <a:t>После смерти </a:t>
            </a:r>
            <a:r>
              <a:rPr lang="ru-RU" sz="2800" dirty="0" err="1" smtClean="0"/>
              <a:t>Ланге</a:t>
            </a:r>
            <a:r>
              <a:rPr lang="ru-RU" sz="2800" dirty="0" smtClean="0"/>
              <a:t>, в 1921 г.</a:t>
            </a:r>
          </a:p>
          <a:p>
            <a:pPr algn="ctr" fontAlgn="base">
              <a:buNone/>
            </a:pPr>
            <a:r>
              <a:rPr lang="ru-RU" sz="2800" dirty="0" smtClean="0"/>
              <a:t>                     Рубинштейн был избран на вакантную должность         </a:t>
            </a:r>
          </a:p>
          <a:p>
            <a:pPr algn="ctr" fontAlgn="base">
              <a:buNone/>
            </a:pPr>
            <a:r>
              <a:rPr lang="ru-RU" sz="2800" dirty="0" smtClean="0"/>
              <a:t>                     профессором кафедры психологии. </a:t>
            </a:r>
          </a:p>
          <a:p>
            <a:pPr algn="ctr" fontAlgn="base">
              <a:buNone/>
            </a:pPr>
            <a:r>
              <a:rPr lang="ru-RU" sz="2800" dirty="0" smtClean="0"/>
              <a:t>                     В 1922 г. он сформулировал важный</a:t>
            </a:r>
          </a:p>
          <a:p>
            <a:pPr algn="ctr" fontAlgn="base">
              <a:buNone/>
            </a:pPr>
            <a:r>
              <a:rPr lang="ru-RU" sz="2800" dirty="0" smtClean="0"/>
              <a:t>в психологии </a:t>
            </a:r>
          </a:p>
          <a:p>
            <a:pPr algn="ctr" fontAlgn="base">
              <a:buNone/>
            </a:pPr>
            <a:r>
              <a:rPr lang="ru-RU" sz="2800" dirty="0" smtClean="0"/>
              <a:t>                  и педагогике </a:t>
            </a:r>
            <a:r>
              <a:rPr lang="ru-RU" sz="2800" b="1" dirty="0" smtClean="0"/>
              <a:t>принцип единства сознания и деятельности.</a:t>
            </a:r>
          </a:p>
          <a:p>
            <a:pPr algn="ctr" fontAlgn="base">
              <a:buNone/>
            </a:pPr>
            <a:r>
              <a:rPr lang="ru-RU" sz="2800" dirty="0" smtClean="0"/>
              <a:t>C 1925 г. С. Л. Рубинштейн занимает должность директора Одесской научной библиотеки. Он принимает активное участие в развитии библиотечного дела в России. С середины 1928 г. — внештатный профессор ИНО. Этот период был успешным для его научной деятельности, «период его становления как психолога».  В Одессе С.Л. Рубинштейн выпустил ряд статей, в том числе </a:t>
            </a:r>
            <a:r>
              <a:rPr lang="ru-RU" sz="2800" u="sng" dirty="0" smtClean="0"/>
              <a:t>«Развитие мышления у подростков».</a:t>
            </a:r>
            <a:r>
              <a:rPr lang="ru-RU" sz="2800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9" name="Picture 1" descr="C:\Users\Администратор\Desktop\fUokfG8QMy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28596" cy="2953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64592" y="109728"/>
            <a:ext cx="8778240" cy="6577399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В 1930 г. С.Л. Рубинштейн переехал в Ленинград, где возглавил кафедру психологии Ленинградского педагогического института. Работая в Ленинграде, он издал в 1935 г. книгу «Педагогика и психология», в которой он изложил свою идею о сотрудничестве учителя с учащимися. По его мнению, в педагогическом процессе все отношения, влияющие на сознание человека и на формирование его личности, принимают специфический характер. </a:t>
            </a:r>
            <a:endParaRPr lang="ru-RU" sz="2800" dirty="0" smtClean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42CA-40DA-4789-A332-BD9F9101876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e6a1e257e54216faa6a757a571a134121892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B164C7-ABE8-4972-B6FC-DF90E36BF805}"/>
</file>

<file path=customXml/itemProps2.xml><?xml version="1.0" encoding="utf-8"?>
<ds:datastoreItem xmlns:ds="http://schemas.openxmlformats.org/officeDocument/2006/customXml" ds:itemID="{32D5E5A8-9E79-4A5B-AEC7-6AABF311529D}"/>
</file>

<file path=customXml/itemProps3.xml><?xml version="1.0" encoding="utf-8"?>
<ds:datastoreItem xmlns:ds="http://schemas.openxmlformats.org/officeDocument/2006/customXml" ds:itemID="{E3ABBE1E-973E-4372-9D27-9DB5DD90D676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630</TotalTime>
  <Words>589</Words>
  <Application>Microsoft Office PowerPoint</Application>
  <PresentationFormat>Экран (4:3)</PresentationFormat>
  <Paragraphs>98</Paragraphs>
  <Slides>25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Сначала С. Л. Рубинштейн поступил во Фрайбургский университет, но через 2 семестра перевелся на факультет философии Марбургского университета, который окончил в 1914 г., и сразу защитил докторскую диссертацию по философии на тему «К проблеме метода». Его учителями были такие знаменитые ученые, как Г. Коген и П. Наторп.</vt:lpstr>
      <vt:lpstr>Слайд 7</vt:lpstr>
      <vt:lpstr>Слайд 8</vt:lpstr>
      <vt:lpstr>Слайд 9</vt:lpstr>
      <vt:lpstr>Слайд 10</vt:lpstr>
      <vt:lpstr>Слайд 11</vt:lpstr>
      <vt:lpstr>В 1945 г С. Л. Рубинштейн создал сектор психологии в Институте философии АН СССР и возглавил его. На базе этого сектора была организована первая психологическая лаборатория в Академии наук СССР.   В 1946 г Рубинштейн опубликовал второе доработанное и расширенное издание «Основ общей психологии», которое сыграло роковую роль в его жизни Психолог был обвинен в космополитизме, недопустимом для советского ученого, в «преклонении перед иностранщиной» и недооценке отечественной науки. В 1948—1949 гг. его сняли со всех постов, и последующие за этими событиями 5 лет стали годами осуждения всех его трудов. </vt:lpstr>
      <vt:lpstr>Давление критики было огромно. Рубинштейна не печатали, и он посвятил это время работе над углублением теории деятельностного подхода, написал фундаментальную работу «Бытие и сознание», опубликованную только в 1957 г.   Последние несколько лет своей жизни ученый посвятил разработке концепции человека, изданной после его смерти, в 1973 г. в работе «Человек и мир»   Сергей Леонидович Рубинштейн умер в 1960 г. Его педагогическая концепция стала важным этапом в развитии педагогики и психологии, так же как и его поздние теории человека. </vt:lpstr>
      <vt:lpstr>Теория личности по С. Л. Рубинштейну.  .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Грибан</dc:creator>
  <cp:lastModifiedBy>Администратор</cp:lastModifiedBy>
  <cp:revision>72</cp:revision>
  <dcterms:created xsi:type="dcterms:W3CDTF">2013-04-07T07:07:54Z</dcterms:created>
  <dcterms:modified xsi:type="dcterms:W3CDTF">2014-12-28T14:59:02Z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