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21C997-B5BC-48D7-AB25-E36DC5ADCCF7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D0EE83-5376-4EC5-A17D-E5A71C6775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820891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atin typeface="BatangChe" pitchFamily="49" charset="-127"/>
                <a:ea typeface="BatangChe" pitchFamily="49" charset="-127"/>
              </a:rPr>
              <a:t>Карл </a:t>
            </a:r>
            <a:r>
              <a:rPr lang="ru-RU" sz="5300" b="1" dirty="0" err="1" smtClean="0">
                <a:latin typeface="BatangChe" pitchFamily="49" charset="-127"/>
                <a:ea typeface="BatangChe" pitchFamily="49" charset="-127"/>
              </a:rPr>
              <a:t>Рэнсом</a:t>
            </a:r>
            <a:r>
              <a:rPr lang="ru-RU" sz="5300" b="1" dirty="0" smtClean="0"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sz="5300" b="1" dirty="0" err="1" smtClean="0">
                <a:latin typeface="BatangChe" pitchFamily="49" charset="-127"/>
                <a:ea typeface="BatangChe" pitchFamily="49" charset="-127"/>
              </a:rPr>
              <a:t>Роджерс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91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6763342" cy="31683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Это нашло 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отражение в его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книге: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«Клиническая 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работа с проблемными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детьми» 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Clinical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Treatment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of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Problem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Child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, 1939). </a:t>
            </a:r>
          </a:p>
        </p:txBody>
      </p:sp>
    </p:spTree>
    <p:extLst>
      <p:ext uri="{BB962C8B-B14F-4D97-AF65-F5344CB8AC3E}">
        <p14:creationId xmlns:p14="http://schemas.microsoft.com/office/powerpoint/2010/main" val="1750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965" y="404664"/>
            <a:ext cx="7344816" cy="137078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Консультирование и психотерапия (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Counseling and Psychotherapy, 1942)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07" y="1962742"/>
            <a:ext cx="270389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Основная применяемая им техника – «отражение чувств»:</a:t>
            </a:r>
            <a:br>
              <a:rPr lang="ru-RU" dirty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0782"/>
            <a:ext cx="626469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каждый </a:t>
            </a:r>
            <a:r>
              <a:rPr lang="ru-RU" dirty="0">
                <a:latin typeface="Book Antiqua" pitchFamily="18" charset="0"/>
              </a:rPr>
              <a:t>раз, когда клиент говорит, реакция консультанта заключается в сообщении клиенту, как он понимает его мысль или чувство. </a:t>
            </a:r>
            <a:endParaRPr lang="ru-RU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С </a:t>
            </a:r>
            <a:r>
              <a:rPr lang="ru-RU" dirty="0">
                <a:latin typeface="Book Antiqua" pitchFamily="18" charset="0"/>
              </a:rPr>
              <a:t>помощью такого психологического зеркала клиент лучше понимает собственные проблемы.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20" y="3068960"/>
            <a:ext cx="342037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6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34563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Книги </a:t>
            </a:r>
            <a:r>
              <a:rPr lang="ru-RU" dirty="0" err="1">
                <a:latin typeface="Book Antiqua" pitchFamily="18" charset="0"/>
              </a:rPr>
              <a:t>Роджерса</a:t>
            </a:r>
            <a:r>
              <a:rPr lang="ru-RU" dirty="0">
                <a:latin typeface="Book Antiqu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Book Antiqua" pitchFamily="18" charset="0"/>
              </a:rPr>
              <a:t>«Психотерапия и личностное изменение» (</a:t>
            </a:r>
            <a:r>
              <a:rPr lang="en-US" dirty="0">
                <a:latin typeface="Book Antiqua" pitchFamily="18" charset="0"/>
              </a:rPr>
              <a:t>Psychotherapy and Personality Change, 1954) </a:t>
            </a:r>
            <a:r>
              <a:rPr lang="ru-RU" dirty="0">
                <a:latin typeface="Book Antiqua" pitchFamily="18" charset="0"/>
              </a:rPr>
              <a:t>и </a:t>
            </a:r>
          </a:p>
          <a:p>
            <a:pPr marL="0" indent="0" algn="ctr">
              <a:buNone/>
            </a:pPr>
            <a:r>
              <a:rPr lang="ru-RU" dirty="0">
                <a:latin typeface="Book Antiqua" pitchFamily="18" charset="0"/>
              </a:rPr>
              <a:t>«Терапевтические отношения с больными шизофренией» (</a:t>
            </a:r>
            <a:r>
              <a:rPr lang="en-US" dirty="0">
                <a:latin typeface="Book Antiqua" pitchFamily="18" charset="0"/>
              </a:rPr>
              <a:t>Therapeutic Relationship with Schizophrenics, 1967) </a:t>
            </a:r>
            <a:r>
              <a:rPr lang="ru-RU" dirty="0">
                <a:latin typeface="Book Antiqua" pitchFamily="18" charset="0"/>
              </a:rPr>
              <a:t>представляют собой исследования терапевтического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3299927"/>
            <a:ext cx="5076665" cy="339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8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955576"/>
          </a:xfrm>
        </p:spPr>
        <p:txBody>
          <a:bodyPr>
            <a:normAutofit/>
          </a:bodyPr>
          <a:lstStyle/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16632"/>
            <a:ext cx="8424936" cy="3024336"/>
          </a:xfrm>
          <a:solidFill>
            <a:schemeClr val="accent3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Book Antiqua" pitchFamily="18" charset="0"/>
              </a:rPr>
              <a:t>Роджерс</a:t>
            </a:r>
            <a:r>
              <a:rPr lang="ru-RU" b="1" dirty="0">
                <a:latin typeface="Book Antiqua" pitchFamily="18" charset="0"/>
              </a:rPr>
              <a:t> пришел к выводу, обсуждаемому в работе Центрированная на клиенте терапия (</a:t>
            </a:r>
            <a:r>
              <a:rPr lang="ru-RU" b="1" dirty="0" err="1">
                <a:latin typeface="Book Antiqua" pitchFamily="18" charset="0"/>
              </a:rPr>
              <a:t>Client-Centered</a:t>
            </a:r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err="1">
                <a:latin typeface="Book Antiqua" pitchFamily="18" charset="0"/>
              </a:rPr>
              <a:t>Therapy</a:t>
            </a:r>
            <a:r>
              <a:rPr lang="ru-RU" b="1" dirty="0">
                <a:latin typeface="Book Antiqua" pitchFamily="18" charset="0"/>
              </a:rPr>
              <a:t>, 1952), что установки консультанта имеют большее значение, чем его техника.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2520280" cy="370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 Antiqua" pitchFamily="18" charset="0"/>
              </a:rPr>
              <a:t>три существенных качества: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2184" y="2657397"/>
            <a:ext cx="5408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эмпатию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», т.е. понимание мира, как его видит клиент, и возможность донести это понимание до клиента</a:t>
            </a:r>
            <a:r>
              <a:rPr lang="ru-RU" sz="2800" dirty="0">
                <a:latin typeface="Book Antiqua" pitchFamily="18" charset="0"/>
              </a:rPr>
              <a:t>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41174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«конгруэнтность», т.е. подлинность, реальность, свободу от фасада;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4473279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«безусловное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позитивное отношение», т.е. признание личности клиента и уважение к нему, независимо от его проблем или степени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антисоциальности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6" y="2521222"/>
            <a:ext cx="342333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07" y="4473279"/>
            <a:ext cx="285750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9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некоторые его положения: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6" y="1556792"/>
            <a:ext cx="8352928" cy="453650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Роджерс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первым заменил понятие «пациент» на – «клиент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«пациент» звучит довольно пассивно, ведь это человек, которому нужна помощь, он полностью зависит от психотерапевта, следует его указаниям, мало полагаясь на себя. </a:t>
            </a:r>
          </a:p>
        </p:txBody>
      </p:sp>
    </p:spTree>
    <p:extLst>
      <p:ext uri="{BB962C8B-B14F-4D97-AF65-F5344CB8AC3E}">
        <p14:creationId xmlns:p14="http://schemas.microsoft.com/office/powerpoint/2010/main" val="8316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7920880" cy="49685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Клиент – это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человек, который просто нуждается в услуге. 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Он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отнюдь не пассивен, напротив –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он активно участвует в процессе психотерапии. </a:t>
            </a:r>
            <a:endParaRPr lang="ru-RU" b="1" u="sng" dirty="0" smtClean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Клиент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не следует слепо за психотерапевтом, тот сам идет за ним, ведь клиент знает себя куда лучше, чем психотерапевт.</a:t>
            </a:r>
          </a:p>
        </p:txBody>
      </p:sp>
    </p:spTree>
    <p:extLst>
      <p:ext uri="{BB962C8B-B14F-4D97-AF65-F5344CB8AC3E}">
        <p14:creationId xmlns:p14="http://schemas.microsoft.com/office/powerpoint/2010/main" val="39162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92480" cy="2882949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Book Antiqua" pitchFamily="18" charset="0"/>
              </a:rPr>
              <a:t>Задача психотерапевта заключается лишь в том, чтобы быть рядом с клиентом, быть на его стороне, двигаться с его «скоростью», разделяя с ним все превратности его «внутреннего путешествия».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02656"/>
            <a:ext cx="5859814" cy="33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86800" cy="8382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Карл </a:t>
            </a:r>
            <a:r>
              <a:rPr lang="ru-RU" dirty="0" err="1">
                <a:latin typeface="Book Antiqua" pitchFamily="18" charset="0"/>
              </a:rPr>
              <a:t>Роджерс</a:t>
            </a:r>
            <a:r>
              <a:rPr lang="ru-RU" dirty="0">
                <a:latin typeface="Book Antiqua" pitchFamily="18" charset="0"/>
              </a:rPr>
              <a:t> прожил долгую и счастливую жизнь: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4162"/>
            <a:ext cx="8352928" cy="389106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latin typeface="Book Antiqua" pitchFamily="18" charset="0"/>
              </a:rPr>
              <a:t>его научные труды (16 книг и более 200 статей) получили широкое признание и были переведены на многие языки мира; </a:t>
            </a:r>
            <a:endParaRPr lang="ru-RU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он </a:t>
            </a:r>
            <a:r>
              <a:rPr lang="ru-RU" dirty="0">
                <a:latin typeface="Book Antiqua" pitchFamily="18" charset="0"/>
              </a:rPr>
              <a:t>был почетным профессором многих американских и европейских </a:t>
            </a:r>
            <a:r>
              <a:rPr lang="ru-RU" dirty="0" smtClean="0">
                <a:latin typeface="Book Antiqua" pitchFamily="18" charset="0"/>
              </a:rPr>
              <a:t>университетов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президентом Американской психологической </a:t>
            </a:r>
            <a:r>
              <a:rPr lang="ru-RU" dirty="0" smtClean="0">
                <a:latin typeface="Book Antiqua" pitchFamily="18" charset="0"/>
              </a:rPr>
              <a:t>ассоциации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обладателем </a:t>
            </a:r>
            <a:r>
              <a:rPr lang="ru-RU" dirty="0">
                <a:latin typeface="Book Antiqua" pitchFamily="18" charset="0"/>
              </a:rPr>
              <a:t>звания Гуманист года (1964</a:t>
            </a:r>
            <a:r>
              <a:rPr lang="ru-RU" dirty="0" smtClean="0">
                <a:latin typeface="Book Antiqua" pitchFamily="18" charset="0"/>
              </a:rPr>
              <a:t>),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самым </a:t>
            </a:r>
            <a:r>
              <a:rPr lang="ru-RU" dirty="0">
                <a:latin typeface="Book Antiqua" pitchFamily="18" charset="0"/>
              </a:rPr>
              <a:t>влиятельным американским психологом (1982). </a:t>
            </a:r>
          </a:p>
        </p:txBody>
      </p:sp>
    </p:spTree>
    <p:extLst>
      <p:ext uri="{BB962C8B-B14F-4D97-AF65-F5344CB8AC3E}">
        <p14:creationId xmlns:p14="http://schemas.microsoft.com/office/powerpoint/2010/main" val="25611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608512" cy="5610362"/>
          </a:xfrm>
        </p:spPr>
      </p:pic>
    </p:spTree>
    <p:extLst>
      <p:ext uri="{BB962C8B-B14F-4D97-AF65-F5344CB8AC3E}">
        <p14:creationId xmlns:p14="http://schemas.microsoft.com/office/powerpoint/2010/main" val="4049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3870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Он умер 4 февраля 1987 года. За несколько дней до смерти Карла </a:t>
            </a:r>
            <a:r>
              <a:rPr lang="ru-RU" dirty="0" err="1">
                <a:solidFill>
                  <a:schemeClr val="bg1"/>
                </a:solidFill>
                <a:latin typeface="Book Antiqua" pitchFamily="18" charset="0"/>
              </a:rPr>
              <a:t>Роджерса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 его семья получила уведомление о том, что его выдвинули на получение Нобелевской премии. </a:t>
            </a:r>
            <a:endParaRPr lang="ru-RU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Но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он об этом так и не узнал…</a:t>
            </a:r>
          </a:p>
        </p:txBody>
      </p:sp>
    </p:spTree>
    <p:extLst>
      <p:ext uri="{BB962C8B-B14F-4D97-AF65-F5344CB8AC3E}">
        <p14:creationId xmlns:p14="http://schemas.microsoft.com/office/powerpoint/2010/main" val="12532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ook Antiqua" pitchFamily="18" charset="0"/>
                <a:cs typeface="Aparajita" pitchFamily="34" charset="0"/>
              </a:rPr>
              <a:t>Карл </a:t>
            </a:r>
            <a:r>
              <a:rPr lang="ru-RU" dirty="0" err="1">
                <a:latin typeface="Book Antiqua" pitchFamily="18" charset="0"/>
                <a:cs typeface="Aparajita" pitchFamily="34" charset="0"/>
              </a:rPr>
              <a:t>Роджерс</a:t>
            </a:r>
            <a:r>
              <a:rPr lang="ru-RU" dirty="0">
                <a:latin typeface="Book Antiqua" pitchFamily="18" charset="0"/>
                <a:cs typeface="Aparajita" pitchFamily="34" charset="0"/>
              </a:rPr>
              <a:t> родился </a:t>
            </a:r>
            <a:r>
              <a:rPr lang="ru-RU" b="1" i="1" dirty="0">
                <a:latin typeface="Book Antiqua" pitchFamily="18" charset="0"/>
                <a:cs typeface="Aparajita" pitchFamily="34" charset="0"/>
              </a:rPr>
              <a:t>8 января 1902 года</a:t>
            </a:r>
            <a:r>
              <a:rPr lang="ru-RU" dirty="0">
                <a:latin typeface="Book Antiqua" pitchFamily="18" charset="0"/>
                <a:cs typeface="Aparajita" pitchFamily="34" charset="0"/>
              </a:rPr>
              <a:t> в </a:t>
            </a:r>
            <a:r>
              <a:rPr lang="ru-RU" dirty="0" err="1">
                <a:latin typeface="Book Antiqua" pitchFamily="18" charset="0"/>
                <a:cs typeface="Aparajita" pitchFamily="34" charset="0"/>
              </a:rPr>
              <a:t>Оук</a:t>
            </a:r>
            <a:r>
              <a:rPr lang="ru-RU" dirty="0">
                <a:latin typeface="Book Antiqua" pitchFamily="18" charset="0"/>
                <a:cs typeface="Aparajita" pitchFamily="34" charset="0"/>
              </a:rPr>
              <a:t>-Парке (шт. Иллинойс) в многодетной, очень религиозной семье. </a:t>
            </a:r>
            <a:endParaRPr lang="ru-RU" dirty="0" smtClean="0">
              <a:latin typeface="Book Antiqua" pitchFamily="18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  <a:cs typeface="Aparajita" pitchFamily="34" charset="0"/>
              </a:rPr>
              <a:t>Его </a:t>
            </a:r>
            <a:r>
              <a:rPr lang="ru-RU" dirty="0">
                <a:latin typeface="Book Antiqua" pitchFamily="18" charset="0"/>
                <a:cs typeface="Aparajita" pitchFamily="34" charset="0"/>
              </a:rPr>
              <a:t>отец – </a:t>
            </a:r>
            <a:r>
              <a:rPr lang="ru-RU" b="1" i="1" dirty="0" err="1">
                <a:latin typeface="Book Antiqua" pitchFamily="18" charset="0"/>
                <a:cs typeface="Aparajita" pitchFamily="34" charset="0"/>
              </a:rPr>
              <a:t>Уолтер</a:t>
            </a:r>
            <a:r>
              <a:rPr lang="ru-RU" b="1" i="1" dirty="0">
                <a:latin typeface="Book Antiqua" pitchFamily="18" charset="0"/>
                <a:cs typeface="Aparajita" pitchFamily="34" charset="0"/>
              </a:rPr>
              <a:t> </a:t>
            </a:r>
            <a:r>
              <a:rPr lang="ru-RU" b="1" i="1" dirty="0" err="1">
                <a:latin typeface="Book Antiqua" pitchFamily="18" charset="0"/>
                <a:cs typeface="Aparajita" pitchFamily="34" charset="0"/>
              </a:rPr>
              <a:t>Роджерс</a:t>
            </a:r>
            <a:r>
              <a:rPr lang="ru-RU" b="1" i="1" dirty="0">
                <a:latin typeface="Book Antiqua" pitchFamily="18" charset="0"/>
                <a:cs typeface="Aparajita" pitchFamily="34" charset="0"/>
              </a:rPr>
              <a:t> </a:t>
            </a:r>
            <a:r>
              <a:rPr lang="ru-RU" dirty="0">
                <a:latin typeface="Book Antiqua" pitchFamily="18" charset="0"/>
                <a:cs typeface="Aparajita" pitchFamily="34" charset="0"/>
              </a:rPr>
              <a:t>– был человеком строгих правил, считавшим главной жизненной добродетелью упорный труд. Сколотив солидный капитал, он решил вместе с семьей удалиться от городской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76546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64" y="2348880"/>
            <a:ext cx="6090153" cy="352839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Book Antiqua" pitchFamily="18" charset="0"/>
                <a:ea typeface="BatangChe" pitchFamily="49" charset="-127"/>
                <a:cs typeface="Aparajita" pitchFamily="34" charset="0"/>
              </a:rPr>
              <a:t>Он </a:t>
            </a:r>
            <a:r>
              <a:rPr lang="ru-RU" sz="2800" b="1" dirty="0">
                <a:latin typeface="Book Antiqua" pitchFamily="18" charset="0"/>
                <a:ea typeface="BatangChe" pitchFamily="49" charset="-127"/>
                <a:cs typeface="Aparajita" pitchFamily="34" charset="0"/>
              </a:rPr>
              <a:t>серьезно и обстоятельно изучал больших ночных </a:t>
            </a:r>
            <a:r>
              <a:rPr lang="ru-RU" sz="2800" b="1" dirty="0" smtClean="0">
                <a:latin typeface="Book Antiqua" pitchFamily="18" charset="0"/>
                <a:ea typeface="BatangChe" pitchFamily="49" charset="-127"/>
                <a:cs typeface="Aparajita" pitchFamily="34" charset="0"/>
              </a:rPr>
              <a:t>бабочек, </a:t>
            </a:r>
            <a:r>
              <a:rPr lang="ru-RU" sz="2800" b="1" dirty="0">
                <a:latin typeface="Book Antiqua" pitchFamily="18" charset="0"/>
                <a:ea typeface="BatangChe" pitchFamily="49" charset="-127"/>
                <a:cs typeface="Aparajita" pitchFamily="34" charset="0"/>
              </a:rPr>
              <a:t>выводя их из гусениц и наблюдая за коконами, запоем читал книги и в течение средней школы всего один или два раза сходил на свидание с девочкой.</a:t>
            </a:r>
            <a:r>
              <a:rPr lang="ru-RU" sz="28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99" y="188640"/>
            <a:ext cx="2947764" cy="420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2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25727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Book Antiqua" pitchFamily="18" charset="0"/>
              </a:rPr>
              <a:t>Когда </a:t>
            </a:r>
            <a:r>
              <a:rPr lang="ru-RU" sz="2800" dirty="0">
                <a:latin typeface="Book Antiqua" pitchFamily="18" charset="0"/>
              </a:rPr>
              <a:t>пришла пора определяться с профессией, Карл </a:t>
            </a:r>
            <a:r>
              <a:rPr lang="ru-RU" sz="2800" dirty="0" err="1">
                <a:latin typeface="Book Antiqua" pitchFamily="18" charset="0"/>
              </a:rPr>
              <a:t>Роджерс</a:t>
            </a:r>
            <a:r>
              <a:rPr lang="ru-RU" sz="2800" dirty="0">
                <a:latin typeface="Book Antiqua" pitchFamily="18" charset="0"/>
              </a:rPr>
              <a:t> остановил свой выбор на сельскохозяйственном колледже. </a:t>
            </a:r>
            <a:endParaRPr lang="ru-RU" sz="2800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Book Antiqua" pitchFamily="18" charset="0"/>
              </a:rPr>
              <a:t>Но</a:t>
            </a:r>
            <a:r>
              <a:rPr lang="ru-RU" sz="2800" dirty="0">
                <a:latin typeface="Book Antiqua" pitchFamily="18" charset="0"/>
              </a:rPr>
              <a:t>, поучившись/помучившись там некоторое время, понял, что ошибся, и переквалифицировался из земледельцев в …историки.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31453"/>
            <a:ext cx="1939280" cy="202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31102"/>
            <a:ext cx="2424211" cy="218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554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76672"/>
            <a:ext cx="5760640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Я увидел, как люто ненавидели друг друга французы и немцы, хотя сами по себе они были очень приятными людьми. Это заставило меня серьезно задуматься, и я пришел к выводу, что у искренних и честных людей могут быть совершенно разные религиозные взгляды…»</a:t>
            </a:r>
          </a:p>
        </p:txBody>
      </p:sp>
    </p:spTree>
    <p:extLst>
      <p:ext uri="{BB962C8B-B14F-4D97-AF65-F5344CB8AC3E}">
        <p14:creationId xmlns:p14="http://schemas.microsoft.com/office/powerpoint/2010/main" val="18869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6870376" cy="46207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Book Antiqua" pitchFamily="18" charset="0"/>
              </a:rPr>
              <a:t>Следующее заведение, где обучался Карл </a:t>
            </a:r>
            <a:r>
              <a:rPr lang="ru-RU" dirty="0" err="1">
                <a:latin typeface="Book Antiqua" pitchFamily="18" charset="0"/>
              </a:rPr>
              <a:t>Роджерс</a:t>
            </a:r>
            <a:r>
              <a:rPr lang="ru-RU" dirty="0">
                <a:latin typeface="Book Antiqua" pitchFamily="18" charset="0"/>
              </a:rPr>
              <a:t>, было Теологической </a:t>
            </a:r>
            <a:r>
              <a:rPr lang="ru-RU" dirty="0" smtClean="0">
                <a:latin typeface="Book Antiqua" pitchFamily="18" charset="0"/>
              </a:rPr>
              <a:t>семинарией.</a:t>
            </a:r>
          </a:p>
          <a:p>
            <a:pPr marL="0" indent="0" algn="ctr">
              <a:buNone/>
            </a:pPr>
            <a:r>
              <a:rPr lang="ru-RU" dirty="0">
                <a:latin typeface="Book Antiqua" pitchFamily="18" charset="0"/>
              </a:rPr>
              <a:t>Уже тогда он понимал, что главной целью его жизни станет помощь людям, но посчитал, что цель эта может быть достигнута и вне </a:t>
            </a:r>
            <a:r>
              <a:rPr lang="ru-RU" dirty="0" smtClean="0">
                <a:latin typeface="Book Antiqua" pitchFamily="18" charset="0"/>
              </a:rPr>
              <a:t>церкви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Book Antiqua" pitchFamily="18" charset="0"/>
              </a:rPr>
              <a:t> </a:t>
            </a:r>
            <a:r>
              <a:rPr lang="ru-RU" b="1" u="sng" dirty="0">
                <a:latin typeface="Book Antiqua" pitchFamily="18" charset="0"/>
              </a:rPr>
              <a:t>И такой областью стала психология.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01" y="0"/>
            <a:ext cx="2525266" cy="362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8774"/>
            <a:ext cx="1872208" cy="152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4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556792"/>
            <a:ext cx="5940152" cy="47946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Получив </a:t>
            </a:r>
            <a:r>
              <a:rPr lang="ru-RU" dirty="0">
                <a:latin typeface="Book Antiqua" pitchFamily="18" charset="0"/>
              </a:rPr>
              <a:t>психологическое образование, </a:t>
            </a:r>
            <a:r>
              <a:rPr lang="ru-RU" dirty="0" err="1">
                <a:latin typeface="Book Antiqua" pitchFamily="18" charset="0"/>
              </a:rPr>
              <a:t>Роджерс</a:t>
            </a:r>
            <a:r>
              <a:rPr lang="ru-RU" dirty="0">
                <a:latin typeface="Book Antiqua" pitchFamily="18" charset="0"/>
              </a:rPr>
              <a:t> работает в Институте по уходу за детьми в Нью-Йорке, затем поступает на место психолога в </a:t>
            </a:r>
            <a:r>
              <a:rPr lang="ru-RU" dirty="0" smtClean="0">
                <a:latin typeface="Book Antiqua" pitchFamily="18" charset="0"/>
              </a:rPr>
              <a:t>Отделе </a:t>
            </a:r>
            <a:r>
              <a:rPr lang="ru-RU" dirty="0">
                <a:latin typeface="Book Antiqua" pitchFamily="18" charset="0"/>
              </a:rPr>
              <a:t>по предотвращению жестокого обращения с детьми в Рочестере.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9176"/>
            <a:ext cx="3240360" cy="481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33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6120680" cy="54620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ook Antiqua" pitchFamily="18" charset="0"/>
              </a:rPr>
              <a:t>Он с головой погружается в проблемы малолетних преступников и детей из неблагополучных семей, пытаясь путем проб и ошибок найти выход в каждом непростом случае. </a:t>
            </a:r>
            <a:endParaRPr lang="ru-RU" dirty="0" smtClean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Он </a:t>
            </a:r>
            <a:r>
              <a:rPr lang="ru-RU" dirty="0">
                <a:latin typeface="Book Antiqua" pitchFamily="18" charset="0"/>
              </a:rPr>
              <a:t>экспериментирует, пробует разные подходы, работает страстно и увлеченно.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2853145" cy="410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3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825B1-3E53-48BD-AA44-A5E32B76C198}"/>
</file>

<file path=customXml/itemProps2.xml><?xml version="1.0" encoding="utf-8"?>
<ds:datastoreItem xmlns:ds="http://schemas.openxmlformats.org/officeDocument/2006/customXml" ds:itemID="{874B04B1-7079-44F4-ADD6-56093EA3F40B}"/>
</file>

<file path=customXml/itemProps3.xml><?xml version="1.0" encoding="utf-8"?>
<ds:datastoreItem xmlns:ds="http://schemas.openxmlformats.org/officeDocument/2006/customXml" ds:itemID="{E880972C-CEBB-43FD-B942-12C2B7DC3CD8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722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Карл Рэнсом Роджерс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применяемая им техника – «отражение чувств»: </vt:lpstr>
      <vt:lpstr>Презентация PowerPoint</vt:lpstr>
      <vt:lpstr>Презентация PowerPoint</vt:lpstr>
      <vt:lpstr>три существенных качества: </vt:lpstr>
      <vt:lpstr>некоторые его положения:</vt:lpstr>
      <vt:lpstr>Презентация PowerPoint</vt:lpstr>
      <vt:lpstr>Презентация PowerPoint</vt:lpstr>
      <vt:lpstr>Карл Роджерс прожил долгую и счастливую жизнь: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 Рэнсом Роджерс</dc:title>
  <dc:creator>Юлик</dc:creator>
  <cp:lastModifiedBy>Юлик</cp:lastModifiedBy>
  <cp:revision>21</cp:revision>
  <dcterms:created xsi:type="dcterms:W3CDTF">2014-10-18T21:51:11Z</dcterms:created>
  <dcterms:modified xsi:type="dcterms:W3CDTF">2014-10-22T09:16:49Z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