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6" r:id="rId9"/>
    <p:sldId id="267" r:id="rId10"/>
    <p:sldId id="263" r:id="rId11"/>
    <p:sldId id="264" r:id="rId12"/>
    <p:sldId id="268" r:id="rId13"/>
    <p:sldId id="270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FA63-91D0-4B03-8A3F-1750D5D54E7C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25A-E170-432E-B540-ECF31F516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FA63-91D0-4B03-8A3F-1750D5D54E7C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25A-E170-432E-B540-ECF31F516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FA63-91D0-4B03-8A3F-1750D5D54E7C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25A-E170-432E-B540-ECF31F516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FA63-91D0-4B03-8A3F-1750D5D54E7C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25A-E170-432E-B540-ECF31F516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FA63-91D0-4B03-8A3F-1750D5D54E7C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25A-E170-432E-B540-ECF31F516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FA63-91D0-4B03-8A3F-1750D5D54E7C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25A-E170-432E-B540-ECF31F516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FA63-91D0-4B03-8A3F-1750D5D54E7C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25A-E170-432E-B540-ECF31F516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FA63-91D0-4B03-8A3F-1750D5D54E7C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25A-E170-432E-B540-ECF31F516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FA63-91D0-4B03-8A3F-1750D5D54E7C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25A-E170-432E-B540-ECF31F516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FA63-91D0-4B03-8A3F-1750D5D54E7C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25A-E170-432E-B540-ECF31F516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FA63-91D0-4B03-8A3F-1750D5D54E7C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625A-E170-432E-B540-ECF31F516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3FA63-91D0-4B03-8A3F-1750D5D54E7C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8625A-E170-432E-B540-ECF31F516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Картинки\Картинки\Компьютерный креатив\Picture (55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ВОЛЯ КАК ФАКТОР САМОВОСПИТАНИЯ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Картинки\Картинки\Компьютерный креатив\Picture (55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4500594" cy="4929222"/>
          </a:xfrm>
        </p:spPr>
        <p:txBody>
          <a:bodyPr>
            <a:noAutofit/>
          </a:bodyPr>
          <a:lstStyle/>
          <a:p>
            <a:r>
              <a:rPr lang="ru-RU" sz="4000" dirty="0" smtClean="0"/>
              <a:t>«Воля выступает </a:t>
            </a:r>
            <a:r>
              <a:rPr lang="ru-RU" sz="4000" dirty="0"/>
              <a:t>деятельной стороной разума и моральных </a:t>
            </a:r>
            <a:r>
              <a:rPr lang="ru-RU" sz="4000" dirty="0" smtClean="0"/>
              <a:t>чувств».</a:t>
            </a:r>
            <a:br>
              <a:rPr lang="ru-RU" sz="4000" dirty="0" smtClean="0"/>
            </a:br>
            <a:r>
              <a:rPr lang="ru-RU" sz="4000" dirty="0" smtClean="0"/>
              <a:t>           </a:t>
            </a:r>
            <a:r>
              <a:rPr lang="ru-RU" sz="4000" smtClean="0"/>
              <a:t>Сеченов </a:t>
            </a:r>
            <a:r>
              <a:rPr lang="ru-RU" sz="4000" dirty="0" smtClean="0"/>
              <a:t>И. М.</a:t>
            </a:r>
            <a:endParaRPr lang="ru-RU" sz="3600" dirty="0"/>
          </a:p>
        </p:txBody>
      </p:sp>
      <p:pic>
        <p:nvPicPr>
          <p:cNvPr id="6146" name="Picture 2" descr="D:\Documents and Settings\Санёк\Рабочий стол\Сечено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642918"/>
            <a:ext cx="3929090" cy="55339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Картинки\Картинки\Компьютерный креатив\Picture (55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58214" cy="1571636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Реализация решения требует от человека проявления различных качеств сильной воли: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4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2071678"/>
            <a:ext cx="521497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•решительности, </a:t>
            </a:r>
            <a:br>
              <a:rPr lang="ru-RU" sz="3200" dirty="0" smtClean="0"/>
            </a:br>
            <a:r>
              <a:rPr lang="ru-RU" sz="3200" dirty="0" smtClean="0"/>
              <a:t> • целеустремленности, </a:t>
            </a:r>
            <a:br>
              <a:rPr lang="ru-RU" sz="3200" dirty="0" smtClean="0"/>
            </a:br>
            <a:r>
              <a:rPr lang="ru-RU" sz="3200" dirty="0" smtClean="0"/>
              <a:t> • самообладания, </a:t>
            </a:r>
            <a:br>
              <a:rPr lang="ru-RU" sz="3200" dirty="0" smtClean="0"/>
            </a:br>
            <a:r>
              <a:rPr lang="ru-RU" sz="3200" dirty="0" smtClean="0"/>
              <a:t> • настойчивости, </a:t>
            </a:r>
            <a:br>
              <a:rPr lang="ru-RU" sz="3200" dirty="0" smtClean="0"/>
            </a:br>
            <a:r>
              <a:rPr lang="ru-RU" sz="3200" dirty="0" smtClean="0"/>
              <a:t> • дисциплинированности, </a:t>
            </a:r>
            <a:br>
              <a:rPr lang="ru-RU" sz="3200" dirty="0" smtClean="0"/>
            </a:br>
            <a:r>
              <a:rPr lang="ru-RU" sz="3200" dirty="0" smtClean="0"/>
              <a:t> • смелости, </a:t>
            </a:r>
            <a:br>
              <a:rPr lang="ru-RU" sz="3200" dirty="0" smtClean="0"/>
            </a:br>
            <a:r>
              <a:rPr lang="ru-RU" sz="3200" dirty="0" smtClean="0"/>
              <a:t> • мужества,</a:t>
            </a:r>
            <a:br>
              <a:rPr lang="ru-RU" sz="3200" dirty="0" smtClean="0"/>
            </a:br>
            <a:r>
              <a:rPr lang="ru-RU" sz="3200" dirty="0" smtClean="0"/>
              <a:t> • благородства.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Картинки\Картинки\Компьютерный креатив\Picture (55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358214" cy="2643206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Способность </a:t>
            </a:r>
            <a:r>
              <a:rPr lang="ru-RU" sz="3600" dirty="0"/>
              <a:t>принимать без затянувшейся борьбы мотивов обоснованные и твердые решения и быстро переходить к их осуществлению.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2928926" y="142852"/>
            <a:ext cx="3581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ru-RU" sz="4000" b="1" dirty="0" smtClean="0">
                <a:solidFill>
                  <a:srgbClr val="002060"/>
                </a:solidFill>
              </a:rPr>
              <a:t>Решительность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4357694"/>
            <a:ext cx="3714776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Она нужна всем людям и особенно представителем тех профессий, чья работа часто требует проявления этого волевого качества: </a:t>
            </a:r>
            <a:r>
              <a:rPr lang="ru-RU" sz="1100" dirty="0"/>
              <a:t/>
            </a:r>
            <a:br>
              <a:rPr lang="ru-RU" sz="1100" dirty="0"/>
            </a:br>
            <a:endParaRPr lang="ru-RU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5857884" y="4357694"/>
            <a:ext cx="2857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•летчикам, </a:t>
            </a:r>
            <a:br>
              <a:rPr lang="ru-RU" sz="2400" dirty="0" smtClean="0"/>
            </a:br>
            <a:r>
              <a:rPr lang="ru-RU" sz="2400" dirty="0" smtClean="0"/>
              <a:t> • военачальникам, </a:t>
            </a:r>
            <a:br>
              <a:rPr lang="ru-RU" sz="2400" dirty="0" smtClean="0"/>
            </a:br>
            <a:r>
              <a:rPr lang="ru-RU" sz="2400" dirty="0" smtClean="0"/>
              <a:t> • машинистам, </a:t>
            </a:r>
            <a:br>
              <a:rPr lang="ru-RU" sz="2400" dirty="0" smtClean="0"/>
            </a:br>
            <a:r>
              <a:rPr lang="ru-RU" sz="2400" dirty="0" smtClean="0"/>
              <a:t> • спасателям</a:t>
            </a:r>
            <a:br>
              <a:rPr lang="ru-RU" sz="2400" dirty="0" smtClean="0"/>
            </a:br>
            <a:r>
              <a:rPr lang="ru-RU" sz="2400" dirty="0" smtClean="0"/>
              <a:t> • врачам и </a:t>
            </a:r>
            <a:r>
              <a:rPr lang="ru-RU" sz="2400" dirty="0" err="1" smtClean="0"/>
              <a:t>др</a:t>
            </a:r>
            <a:endParaRPr lang="ru-RU" sz="24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4572000" y="5000636"/>
            <a:ext cx="978408" cy="48463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Картинки\Картинки\Компьютерный креатив\Picture (55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1142984"/>
            <a:ext cx="4572000" cy="5143536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Направленность </a:t>
            </a:r>
            <a:r>
              <a:rPr lang="ru-RU" sz="2800" dirty="0"/>
              <a:t>движения к цели. Волевое усилие, реализующее движение к цели, есть настойчивость, упорство – способность личности, во что бы то ни стало, невзирая ни на какие препятствия, достигать поставленной цели. 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071670" y="142852"/>
            <a:ext cx="48744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ru-RU" sz="4000" b="1" dirty="0" smtClean="0">
                <a:solidFill>
                  <a:srgbClr val="002060"/>
                </a:solidFill>
              </a:rPr>
              <a:t>Целеустремленность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9218" name="Picture 2" descr="D:\Documents and Settings\Санёк\Рабочий стол\цел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14488"/>
            <a:ext cx="4167158" cy="382336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Картинки\Картинки\Компьютерный креатив\Picture (55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736"/>
            <a:ext cx="8501122" cy="5072098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/>
              <a:t>Выражается </a:t>
            </a:r>
            <a:r>
              <a:rPr lang="ru-RU" sz="4000" dirty="0"/>
              <a:t>в способности преодолевать в своем стремлении к цели внутренние препятствия, помогает человеку преодолевать чувство страха, </a:t>
            </a:r>
            <a:br>
              <a:rPr lang="ru-RU" sz="4000" dirty="0"/>
            </a:br>
            <a:r>
              <a:rPr lang="ru-RU" sz="4000" dirty="0" smtClean="0"/>
              <a:t>болезнь</a:t>
            </a:r>
            <a:r>
              <a:rPr lang="ru-RU" sz="4000" dirty="0"/>
              <a:t>, вредные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привычки</a:t>
            </a:r>
            <a:r>
              <a:rPr lang="ru-RU" sz="4000" dirty="0"/>
              <a:t>, усталость</a:t>
            </a:r>
            <a:r>
              <a:rPr lang="ru-RU" sz="4000" dirty="0" smtClean="0"/>
              <a:t>,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dirty="0"/>
              <a:t>ненужные в данный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момент </a:t>
            </a:r>
            <a:r>
              <a:rPr lang="ru-RU" sz="4000" dirty="0"/>
              <a:t>желания.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0"/>
            <a:ext cx="83068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ctr"/>
            <a:r>
              <a:rPr lang="ru-RU" sz="4000" b="1" dirty="0" smtClean="0">
                <a:solidFill>
                  <a:srgbClr val="002060"/>
                </a:solidFill>
              </a:rPr>
              <a:t>Самообладание</a:t>
            </a:r>
          </a:p>
          <a:p>
            <a:pPr marL="514350" indent="-514350" algn="ctr"/>
            <a:r>
              <a:rPr lang="ru-RU" sz="4000" dirty="0" smtClean="0">
                <a:solidFill>
                  <a:srgbClr val="002060"/>
                </a:solidFill>
              </a:rPr>
              <a:t>(выдержка, выносливость, терпение)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10242" name="Picture 2" descr="D:\Documents and Settings\Санёк\Рабочий стол\Сам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3471" y="4214818"/>
            <a:ext cx="4250529" cy="283368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Картинки\Картинки\Компьютерный креатив\Picture (55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3714744" cy="5572164"/>
          </a:xfrm>
        </p:spPr>
        <p:txBody>
          <a:bodyPr>
            <a:noAutofit/>
          </a:bodyPr>
          <a:lstStyle/>
          <a:p>
            <a:r>
              <a:rPr lang="ru-RU" sz="2400" dirty="0"/>
              <a:t>С</a:t>
            </a:r>
            <a:r>
              <a:rPr lang="ru-RU" sz="2400" dirty="0" smtClean="0"/>
              <a:t>пособность </a:t>
            </a:r>
            <a:r>
              <a:rPr lang="ru-RU" sz="2400" dirty="0"/>
              <a:t>преодолевать препятствия с риском для жизни, физического благополучия или нравственного спокойствия. Смелость проявляется и в том, что человек, убежденный в правоте, открыто высказывает и отстаивает свою точку зрения в споре, даже если она и не совпадает с мнением большинства. </a:t>
            </a:r>
            <a:endParaRPr lang="ru-RU" sz="2800" dirty="0"/>
          </a:p>
        </p:txBody>
      </p:sp>
      <p:pic>
        <p:nvPicPr>
          <p:cNvPr id="11266" name="Picture 2" descr="D:\Documents and Settings\Санёк\Рабочий стол\смелост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8663" y="1643050"/>
            <a:ext cx="5475337" cy="36528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14678" y="142852"/>
            <a:ext cx="2284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ctr"/>
            <a:r>
              <a:rPr lang="ru-RU" sz="4000" b="1" dirty="0" smtClean="0">
                <a:solidFill>
                  <a:srgbClr val="002060"/>
                </a:solidFill>
              </a:rPr>
              <a:t>Смелость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Картинки\Картинки\Компьютерный креатив\Picture (55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358214" cy="1214446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Сумма качеств сильной воли: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0"/>
            <a:ext cx="749641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ctr"/>
            <a:r>
              <a:rPr lang="ru-RU" sz="4400" b="1" dirty="0">
                <a:solidFill>
                  <a:srgbClr val="002060"/>
                </a:solidFill>
              </a:rPr>
              <a:t>мужество 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pPr marL="514350" indent="-514350" algn="ctr"/>
            <a:r>
              <a:rPr lang="ru-RU" sz="4400" b="1" dirty="0" smtClean="0">
                <a:solidFill>
                  <a:srgbClr val="002060"/>
                </a:solidFill>
              </a:rPr>
              <a:t>высшая </a:t>
            </a:r>
            <a:r>
              <a:rPr lang="ru-RU" sz="4400" b="1" dirty="0">
                <a:solidFill>
                  <a:srgbClr val="002060"/>
                </a:solidFill>
              </a:rPr>
              <a:t>характеристика </a:t>
            </a:r>
            <a:r>
              <a:rPr lang="ru-RU" sz="4400" b="1" dirty="0" smtClean="0">
                <a:solidFill>
                  <a:srgbClr val="002060"/>
                </a:solidFill>
              </a:rPr>
              <a:t>воли 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2428868"/>
            <a:ext cx="3988592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решительность</a:t>
            </a:r>
            <a:br>
              <a:rPr lang="ru-RU" sz="2800" dirty="0" smtClean="0"/>
            </a:br>
            <a:r>
              <a:rPr lang="ru-RU" sz="2800" dirty="0" smtClean="0"/>
              <a:t> целеустремленность </a:t>
            </a:r>
            <a:br>
              <a:rPr lang="ru-RU" sz="2800" dirty="0" smtClean="0"/>
            </a:br>
            <a:r>
              <a:rPr lang="ru-RU" sz="2800" dirty="0" smtClean="0"/>
              <a:t> самообладание</a:t>
            </a:r>
            <a:br>
              <a:rPr lang="ru-RU" sz="2800" dirty="0" smtClean="0"/>
            </a:br>
            <a:r>
              <a:rPr lang="ru-RU" sz="2800" dirty="0" smtClean="0"/>
              <a:t> настойчивость </a:t>
            </a:r>
            <a:br>
              <a:rPr lang="ru-RU" sz="2800" dirty="0" smtClean="0"/>
            </a:br>
            <a:r>
              <a:rPr lang="ru-RU" sz="2800" dirty="0" smtClean="0"/>
              <a:t> дисциплинированность </a:t>
            </a:r>
            <a:br>
              <a:rPr lang="ru-RU" sz="2800" dirty="0" smtClean="0"/>
            </a:br>
            <a:r>
              <a:rPr lang="ru-RU" sz="2800" dirty="0" smtClean="0"/>
              <a:t> смелость </a:t>
            </a:r>
            <a:br>
              <a:rPr lang="ru-RU" sz="2800" dirty="0" smtClean="0"/>
            </a:br>
            <a:r>
              <a:rPr lang="ru-RU" sz="2800" dirty="0" smtClean="0"/>
              <a:t> благородство</a:t>
            </a:r>
            <a:endParaRPr lang="ru-RU" dirty="0"/>
          </a:p>
        </p:txBody>
      </p:sp>
      <p:sp>
        <p:nvSpPr>
          <p:cNvPr id="7" name="Крест 6"/>
          <p:cNvSpPr/>
          <p:nvPr/>
        </p:nvSpPr>
        <p:spPr>
          <a:xfrm>
            <a:off x="571472" y="3429000"/>
            <a:ext cx="914400" cy="914400"/>
          </a:xfrm>
          <a:prstGeom prst="plus">
            <a:avLst>
              <a:gd name="adj" fmla="val 35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 8"/>
          <p:cNvSpPr/>
          <p:nvPr/>
        </p:nvSpPr>
        <p:spPr>
          <a:xfrm>
            <a:off x="5500694" y="3357562"/>
            <a:ext cx="914400" cy="914400"/>
          </a:xfrm>
          <a:prstGeom prst="mathEqua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72330" y="2357430"/>
            <a:ext cx="49885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М</a:t>
            </a:r>
          </a:p>
          <a:p>
            <a:pPr algn="ctr"/>
            <a:r>
              <a:rPr lang="ru-RU" sz="2800" b="1" dirty="0" smtClean="0"/>
              <a:t>У</a:t>
            </a:r>
          </a:p>
          <a:p>
            <a:pPr algn="ctr"/>
            <a:r>
              <a:rPr lang="ru-RU" sz="2800" b="1" dirty="0" smtClean="0"/>
              <a:t>Ж</a:t>
            </a:r>
          </a:p>
          <a:p>
            <a:pPr algn="ctr"/>
            <a:r>
              <a:rPr lang="ru-RU" sz="2800" b="1" dirty="0" smtClean="0"/>
              <a:t>Е</a:t>
            </a:r>
          </a:p>
          <a:p>
            <a:pPr algn="ctr"/>
            <a:r>
              <a:rPr lang="ru-RU" sz="2800" b="1" dirty="0" smtClean="0"/>
              <a:t>С</a:t>
            </a:r>
          </a:p>
          <a:p>
            <a:pPr algn="ctr"/>
            <a:r>
              <a:rPr lang="ru-RU" sz="2800" b="1" dirty="0" smtClean="0"/>
              <a:t>Т</a:t>
            </a:r>
          </a:p>
          <a:p>
            <a:pPr algn="ctr"/>
            <a:r>
              <a:rPr lang="ru-RU" sz="2800" b="1" dirty="0" smtClean="0"/>
              <a:t>В</a:t>
            </a:r>
          </a:p>
          <a:p>
            <a:pPr algn="ctr"/>
            <a:r>
              <a:rPr lang="ru-RU" sz="2800" b="1" dirty="0"/>
              <a:t>О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D:\Documents and Settings\Санёк\Рабочий стол\конец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Картинки\Картинки\Компьютерный креатив\Picture (55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358214" cy="1214446"/>
          </a:xfrm>
        </p:spPr>
        <p:txBody>
          <a:bodyPr>
            <a:noAutofit/>
          </a:bodyPr>
          <a:lstStyle/>
          <a:p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071670" y="2714620"/>
            <a:ext cx="5663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ctr"/>
            <a:r>
              <a:rPr lang="ru-RU" sz="44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235743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72330" y="23574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Картинки\Картинки\Компьютерный креатив\Picture (55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0"/>
            <a:ext cx="5572132" cy="5857892"/>
          </a:xfrm>
        </p:spPr>
        <p:txBody>
          <a:bodyPr>
            <a:normAutofit fontScale="90000"/>
          </a:bodyPr>
          <a:lstStyle/>
          <a:p>
            <a:pPr algn="l"/>
            <a:r>
              <a:rPr lang="ru-RU" sz="4700" i="1" dirty="0" smtClean="0">
                <a:solidFill>
                  <a:schemeClr val="tx2">
                    <a:lumMod val="75000"/>
                  </a:schemeClr>
                </a:solidFill>
              </a:rPr>
              <a:t>«Большая воля–это не только умение чего-то пожелать и добиться, но и умение заставить себя отказаться от чего-то, когда это нужно».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700" dirty="0" smtClean="0">
                <a:solidFill>
                  <a:schemeClr val="tx2">
                    <a:lumMod val="75000"/>
                  </a:schemeClr>
                </a:solidFill>
              </a:rPr>
              <a:t>              А. С. Макаренко</a:t>
            </a:r>
            <a:endParaRPr lang="ru-RU" sz="47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Картинки\Картинки\Компьютерный креатив\Picture (55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358214" cy="2786082"/>
          </a:xfrm>
        </p:spPr>
        <p:txBody>
          <a:bodyPr>
            <a:noAutofit/>
          </a:bodyPr>
          <a:lstStyle/>
          <a:p>
            <a:r>
              <a:rPr lang="ru-RU" sz="3400" b="1" dirty="0"/>
              <a:t>ВОЛЯ</a:t>
            </a:r>
            <a:r>
              <a:rPr lang="ru-RU" sz="3400" dirty="0"/>
              <a:t> – сознательная целенаправленная активность человека, предполагающая преодоление внешних и внутренних препятствий на пути к достижению поставленной цели. </a:t>
            </a:r>
          </a:p>
        </p:txBody>
      </p:sp>
      <p:pic>
        <p:nvPicPr>
          <p:cNvPr id="2050" name="Picture 2" descr="D:\Documents and Settings\Санёк\Рабочий стол\img_aboutusmonument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143248"/>
            <a:ext cx="4667256" cy="350044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Картинки\Картинки\Компьютерный креатив\Picture (55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58214" cy="1714512"/>
          </a:xfrm>
        </p:spPr>
        <p:txBody>
          <a:bodyPr>
            <a:noAutofit/>
          </a:bodyPr>
          <a:lstStyle/>
          <a:p>
            <a:r>
              <a:rPr lang="ru-RU" b="1" dirty="0"/>
              <a:t>Волевые действия причинно </a:t>
            </a:r>
            <a:r>
              <a:rPr lang="ru-RU" b="1" dirty="0" smtClean="0"/>
              <a:t>предопределены: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5" name="Picture 3" descr="D:\Documents and Settings\Санёк\Рабочий стол\house-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3781985"/>
            <a:ext cx="4000497" cy="2647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D:\Documents and Settings\Санёк\Рабочий стол\photo04hiresop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90029" y="3786190"/>
            <a:ext cx="3953971" cy="26717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Стрелка вправо 7"/>
          <p:cNvSpPr/>
          <p:nvPr/>
        </p:nvSpPr>
        <p:spPr>
          <a:xfrm>
            <a:off x="4071934" y="4857760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Пример из кинофильма «</a:t>
            </a:r>
            <a:r>
              <a:rPr lang="ru-RU" dirty="0"/>
              <a:t>Д</a:t>
            </a:r>
            <a:r>
              <a:rPr lang="ru-RU" dirty="0" smtClean="0"/>
              <a:t>невник памяти»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2928934"/>
            <a:ext cx="3683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условиями жизни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572132" y="2928934"/>
            <a:ext cx="3312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потребностями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Картинки\Картинки\Компьютерный креатив\Picture (55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358214" cy="1285884"/>
          </a:xfrm>
        </p:spPr>
        <p:txBody>
          <a:bodyPr>
            <a:noAutofit/>
          </a:bodyPr>
          <a:lstStyle/>
          <a:p>
            <a:r>
              <a:rPr lang="ru-RU" sz="3600" b="1" dirty="0"/>
              <a:t>В своем развитии волевой акт проходит ряд </a:t>
            </a:r>
            <a:r>
              <a:rPr lang="ru-RU" sz="3600" b="1" dirty="0" smtClean="0"/>
              <a:t>этапов:</a:t>
            </a:r>
            <a:endParaRPr lang="ru-RU" sz="3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2071678"/>
            <a:ext cx="87154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4400" dirty="0" smtClean="0"/>
              <a:t>возникновение побуждения. </a:t>
            </a:r>
          </a:p>
          <a:p>
            <a:pPr marL="514350" indent="-514350"/>
            <a:r>
              <a:rPr lang="ru-RU" sz="4400" dirty="0" smtClean="0"/>
              <a:t>2. обсуждение и борьба мотивов. </a:t>
            </a:r>
            <a:endParaRPr lang="ru-RU" sz="4400" dirty="0"/>
          </a:p>
          <a:p>
            <a:pPr marL="514350" indent="-514350"/>
            <a:r>
              <a:rPr lang="ru-RU" sz="4400" dirty="0" smtClean="0"/>
              <a:t>3. принятие решения. </a:t>
            </a:r>
          </a:p>
          <a:p>
            <a:pPr marL="514350" indent="-514350"/>
            <a:r>
              <a:rPr lang="ru-RU" sz="4400" dirty="0" smtClean="0"/>
              <a:t>4. исполнение решения. </a:t>
            </a:r>
            <a:endParaRPr lang="ru-RU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Картинки\Картинки\Компьютерный креатив\Picture (55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358214" cy="2857520"/>
          </a:xfrm>
        </p:spPr>
        <p:txBody>
          <a:bodyPr>
            <a:noAutofit/>
          </a:bodyPr>
          <a:lstStyle/>
          <a:p>
            <a:r>
              <a:rPr lang="ru-RU" sz="3600" dirty="0" smtClean="0"/>
              <a:t>Человек</a:t>
            </a:r>
            <a:r>
              <a:rPr lang="ru-RU" sz="3600" dirty="0"/>
              <a:t>, осознавая неудовлетворенность своей потребности, еще не видит целей, достижение которых могло бы привести к ее </a:t>
            </a:r>
            <a:r>
              <a:rPr lang="ru-RU" sz="3600" dirty="0" smtClean="0"/>
              <a:t>удовлетворению.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71968" y="4714884"/>
            <a:ext cx="45720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«Знаю, что жить так больше нельзя, а как жить – не знаю».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142852"/>
            <a:ext cx="8606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1. Возникновение побуждения(влечение)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4098" name="Picture 2" descr="D:\Documents and Settings\Санёк\Рабочий стол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4071942"/>
            <a:ext cx="4435281" cy="2928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Картинки\Картинки\Компьютерный креатив\Picture (55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358214" cy="2857520"/>
          </a:xfrm>
        </p:spPr>
        <p:txBody>
          <a:bodyPr>
            <a:noAutofit/>
          </a:bodyPr>
          <a:lstStyle/>
          <a:p>
            <a:r>
              <a:rPr lang="ru-RU" dirty="0"/>
              <a:t>Ц</a:t>
            </a:r>
            <a:r>
              <a:rPr lang="ru-RU" dirty="0" smtClean="0"/>
              <a:t>ель </a:t>
            </a:r>
            <a:r>
              <a:rPr lang="ru-RU" dirty="0"/>
              <a:t>уже ясна, а средства ее достижения </a:t>
            </a:r>
            <a:r>
              <a:rPr lang="ru-RU" dirty="0" smtClean="0"/>
              <a:t>нет.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4214818"/>
            <a:ext cx="45720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«Я знаю, чего хочу, но не знаю, как добиться».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142852"/>
            <a:ext cx="9185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ru-RU" sz="3600" b="1" dirty="0" smtClean="0">
                <a:solidFill>
                  <a:srgbClr val="002060"/>
                </a:solidFill>
              </a:rPr>
              <a:t>2. Обсуждение и борьба мотивов (желание)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D:\Documents and Settings\Санёк\Рабочий стол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214686"/>
            <a:ext cx="2504284" cy="3643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Картинки\Картинки\Компьютерный креатив\Picture (55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0"/>
            <a:ext cx="9143999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4500562" cy="5000660"/>
          </a:xfrm>
        </p:spPr>
        <p:txBody>
          <a:bodyPr>
            <a:noAutofit/>
          </a:bodyPr>
          <a:lstStyle/>
          <a:p>
            <a:r>
              <a:rPr lang="ru-RU" sz="4000" dirty="0" smtClean="0"/>
              <a:t> Состоит в определении и осознании путей, средств и способов достижения намеченной цели.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142852"/>
            <a:ext cx="7029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ru-RU" sz="4000" b="1" dirty="0" smtClean="0">
                <a:solidFill>
                  <a:srgbClr val="002060"/>
                </a:solidFill>
              </a:rPr>
              <a:t>3. принятие решения(хотение)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D:\Documents and Settings\Санёк\Рабочий стол\3 этап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382312"/>
            <a:ext cx="4643438" cy="454701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Картинки\Картинки\Компьютерный креатив\Picture (55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358214" cy="2857520"/>
          </a:xfrm>
        </p:spPr>
        <p:txBody>
          <a:bodyPr>
            <a:noAutofit/>
          </a:bodyPr>
          <a:lstStyle/>
          <a:p>
            <a:r>
              <a:rPr lang="ru-RU" sz="3600" dirty="0"/>
              <a:t>И</a:t>
            </a:r>
            <a:r>
              <a:rPr lang="ru-RU" sz="3600" dirty="0" smtClean="0"/>
              <a:t>сполнение решения и достижение цели. Исполнение решения предполагает преодоление внешних препятствий, объективных трудностей самого дела.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-214346" y="4071942"/>
            <a:ext cx="55721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«Есть мечта? Беги, иди, ползи к ней! Не можешь ползти? Ляг и лежи в направлении мечты!»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928794" y="142852"/>
            <a:ext cx="56533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ru-RU" sz="4000" b="1" dirty="0" smtClean="0">
                <a:solidFill>
                  <a:srgbClr val="002060"/>
                </a:solidFill>
              </a:rPr>
              <a:t>4. Исполнение решения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8194" name="Picture 2" descr="D:\Documents and Settings\Санёк\Рабочий стол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7737" y="4071942"/>
            <a:ext cx="4126263" cy="25796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967B337-D834-4925-8662-B81D2FC42E44}"/>
</file>

<file path=customXml/itemProps2.xml><?xml version="1.0" encoding="utf-8"?>
<ds:datastoreItem xmlns:ds="http://schemas.openxmlformats.org/officeDocument/2006/customXml" ds:itemID="{85CEAFF1-E8A3-4FE8-8FD0-38CF5149E3F9}"/>
</file>

<file path=customXml/itemProps3.xml><?xml version="1.0" encoding="utf-8"?>
<ds:datastoreItem xmlns:ds="http://schemas.openxmlformats.org/officeDocument/2006/customXml" ds:itemID="{44C43749-1F81-4EC0-BDF8-BDC4921E62A4}"/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422</Words>
  <Application>Microsoft Office PowerPoint</Application>
  <PresentationFormat>Экран (4:3)</PresentationFormat>
  <Paragraphs>51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ВОЛЯ КАК ФАКТОР САМОВОСПИТАНИЯ </vt:lpstr>
      <vt:lpstr>«Большая воля–это не только умение чего-то пожелать и добиться, но и умение заставить себя отказаться от чего-то, когда это нужно».               А. С. Макаренко</vt:lpstr>
      <vt:lpstr>ВОЛЯ – сознательная целенаправленная активность человека, предполагающая преодоление внешних и внутренних препятствий на пути к достижению поставленной цели. </vt:lpstr>
      <vt:lpstr>Волевые действия причинно предопределены:</vt:lpstr>
      <vt:lpstr>В своем развитии волевой акт проходит ряд этапов:</vt:lpstr>
      <vt:lpstr>Человек, осознавая неудовлетворенность своей потребности, еще не видит целей, достижение которых могло бы привести к ее удовлетворению. </vt:lpstr>
      <vt:lpstr>Цель уже ясна, а средства ее достижения нет.</vt:lpstr>
      <vt:lpstr> Состоит в определении и осознании путей, средств и способов достижения намеченной цели.</vt:lpstr>
      <vt:lpstr>Исполнение решения и достижение цели. Исполнение решения предполагает преодоление внешних препятствий, объективных трудностей самого дела.</vt:lpstr>
      <vt:lpstr>«Воля выступает деятельной стороной разума и моральных чувств».            Сеченов И. М.</vt:lpstr>
      <vt:lpstr>Реализация решения требует от человека проявления различных качеств сильной воли:  </vt:lpstr>
      <vt:lpstr>Способность принимать без затянувшейся борьбы мотивов обоснованные и твердые решения и быстро переходить к их осуществлению.  </vt:lpstr>
      <vt:lpstr>Направленность движения к цели. Волевое усилие, реализующее движение к цели, есть настойчивость, упорство – способность личности, во что бы то ни стало, невзирая ни на какие препятствия, достигать поставленной цели. </vt:lpstr>
      <vt:lpstr>Выражается в способности преодолевать в своем стремлении к цели внутренние препятствия, помогает человеку преодолевать чувство страха,  болезнь, вредные  привычки, усталость,  ненужные в данный  момент желания. </vt:lpstr>
      <vt:lpstr>Способность преодолевать препятствия с риском для жизни, физического благополучия или нравственного спокойствия. Смелость проявляется и в том, что человек, убежденный в правоте, открыто высказывает и отстаивает свою точку зрения в споре, даже если она и не совпадает с мнением большинства. </vt:lpstr>
      <vt:lpstr>Сумма качеств сильной воли:</vt:lpstr>
      <vt:lpstr>Слайд 17</vt:lpstr>
      <vt:lpstr>Слайд 18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Санёк</dc:creator>
  <cp:lastModifiedBy>Санёк</cp:lastModifiedBy>
  <cp:revision>25</cp:revision>
  <dcterms:created xsi:type="dcterms:W3CDTF">2013-10-07T18:39:27Z</dcterms:created>
  <dcterms:modified xsi:type="dcterms:W3CDTF">2013-10-08T18:06:59Z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