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9.xml" ContentType="application/vnd.openxmlformats-officedocument.presentationml.slide+xml"/>
  <Override PartName="/ppt/slides/slide5.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1.xml" ContentType="application/vnd.openxmlformats-officedocument.presentationml.slide+xml"/>
  <Override PartName="/ppt/slides/slide8.xml" ContentType="application/vnd.openxmlformats-officedocument.presentationml.slide+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5" r:id="rId4"/>
    <p:sldId id="266" r:id="rId5"/>
    <p:sldId id="267" r:id="rId6"/>
    <p:sldId id="268" r:id="rId7"/>
    <p:sldId id="269" r:id="rId8"/>
    <p:sldId id="270" r:id="rId9"/>
    <p:sldId id="271" r:id="rId1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4" d="100"/>
          <a:sy n="104" d="100"/>
        </p:scale>
        <p:origin x="-17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17"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customXml" Target="../customXml/item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F008D488-5B49-4D1F-BC6D-1200E4236F54}" type="datetimeFigureOut">
              <a:rPr lang="ru-RU" smtClean="0"/>
              <a:pPr/>
              <a:t>19.12.2016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8371E57-12CE-4C5C-B7F2-97797EBDB8CD}"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008D488-5B49-4D1F-BC6D-1200E4236F54}" type="datetimeFigureOut">
              <a:rPr lang="ru-RU" smtClean="0"/>
              <a:pPr/>
              <a:t>19.12.2016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8371E57-12CE-4C5C-B7F2-97797EBDB8CD}"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008D488-5B49-4D1F-BC6D-1200E4236F54}" type="datetimeFigureOut">
              <a:rPr lang="ru-RU" smtClean="0"/>
              <a:pPr/>
              <a:t>19.12.2016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8371E57-12CE-4C5C-B7F2-97797EBDB8CD}"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008D488-5B49-4D1F-BC6D-1200E4236F54}" type="datetimeFigureOut">
              <a:rPr lang="ru-RU" smtClean="0"/>
              <a:pPr/>
              <a:t>19.12.2016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8371E57-12CE-4C5C-B7F2-97797EBDB8CD}"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F008D488-5B49-4D1F-BC6D-1200E4236F54}" type="datetimeFigureOut">
              <a:rPr lang="ru-RU" smtClean="0"/>
              <a:pPr/>
              <a:t>19.12.2016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8371E57-12CE-4C5C-B7F2-97797EBDB8CD}"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F008D488-5B49-4D1F-BC6D-1200E4236F54}" type="datetimeFigureOut">
              <a:rPr lang="ru-RU" smtClean="0"/>
              <a:pPr/>
              <a:t>19.12.2016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8371E57-12CE-4C5C-B7F2-97797EBDB8CD}"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F008D488-5B49-4D1F-BC6D-1200E4236F54}" type="datetimeFigureOut">
              <a:rPr lang="ru-RU" smtClean="0"/>
              <a:pPr/>
              <a:t>19.12.2016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8371E57-12CE-4C5C-B7F2-97797EBDB8CD}"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F008D488-5B49-4D1F-BC6D-1200E4236F54}" type="datetimeFigureOut">
              <a:rPr lang="ru-RU" smtClean="0"/>
              <a:pPr/>
              <a:t>19.12.2016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8371E57-12CE-4C5C-B7F2-97797EBDB8CD}"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008D488-5B49-4D1F-BC6D-1200E4236F54}" type="datetimeFigureOut">
              <a:rPr lang="ru-RU" smtClean="0"/>
              <a:pPr/>
              <a:t>19.12.2016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8371E57-12CE-4C5C-B7F2-97797EBDB8CD}"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008D488-5B49-4D1F-BC6D-1200E4236F54}" type="datetimeFigureOut">
              <a:rPr lang="ru-RU" smtClean="0"/>
              <a:pPr/>
              <a:t>19.12.2016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8371E57-12CE-4C5C-B7F2-97797EBDB8CD}"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008D488-5B49-4D1F-BC6D-1200E4236F54}" type="datetimeFigureOut">
              <a:rPr lang="ru-RU" smtClean="0"/>
              <a:pPr/>
              <a:t>19.12.2016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8371E57-12CE-4C5C-B7F2-97797EBDB8CD}"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08D488-5B49-4D1F-BC6D-1200E4236F54}" type="datetimeFigureOut">
              <a:rPr lang="ru-RU" smtClean="0"/>
              <a:pPr/>
              <a:t>19.12.2016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371E57-12CE-4C5C-B7F2-97797EBDB8CD}"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32" name="Picture 8" descr="http://chainimage.com/images/animated-powerpoint-templates-powerpoint-presentation-templates.jpg"/>
          <p:cNvPicPr>
            <a:picLocks noChangeAspect="1" noChangeArrowheads="1"/>
          </p:cNvPicPr>
          <p:nvPr/>
        </p:nvPicPr>
        <p:blipFill>
          <a:blip r:embed="rId2" cstate="print"/>
          <a:srcRect/>
          <a:stretch>
            <a:fillRect/>
          </a:stretch>
        </p:blipFill>
        <p:spPr bwMode="auto">
          <a:xfrm>
            <a:off x="0" y="0"/>
            <a:ext cx="9143999" cy="6858000"/>
          </a:xfrm>
          <a:prstGeom prst="rect">
            <a:avLst/>
          </a:prstGeom>
          <a:noFill/>
        </p:spPr>
      </p:pic>
      <p:sp>
        <p:nvSpPr>
          <p:cNvPr id="8" name="Прямоугольник 7"/>
          <p:cNvSpPr/>
          <p:nvPr/>
        </p:nvSpPr>
        <p:spPr>
          <a:xfrm>
            <a:off x="1475656" y="2564904"/>
            <a:ext cx="6508032" cy="3046988"/>
          </a:xfrm>
          <a:prstGeom prst="rect">
            <a:avLst/>
          </a:prstGeom>
          <a:noFill/>
        </p:spPr>
        <p:txBody>
          <a:bodyPr wrap="square" lIns="91440" tIns="45720" rIns="91440" bIns="45720">
            <a:spAutoFit/>
            <a:scene3d>
              <a:camera prst="orthographicFront"/>
              <a:lightRig rig="flat" dir="tl"/>
            </a:scene3d>
            <a:sp3d contourW="19050" prstMaterial="clear">
              <a:bevelT w="50800" h="50800"/>
              <a:contourClr>
                <a:schemeClr val="accent5">
                  <a:tint val="70000"/>
                  <a:satMod val="180000"/>
                  <a:alpha val="70000"/>
                </a:schemeClr>
              </a:contourClr>
            </a:sp3d>
          </a:bodyPr>
          <a:lstStyle/>
          <a:p>
            <a:pPr algn="ctr"/>
            <a:r>
              <a:rPr lang="ru-RU" sz="9600" b="1" dirty="0" err="1">
                <a:ln/>
                <a:solidFill>
                  <a:schemeClr val="accent5">
                    <a:tint val="50000"/>
                    <a:satMod val="180000"/>
                  </a:schemeClr>
                </a:solidFill>
              </a:rPr>
              <a:t>Ролло</a:t>
            </a:r>
            <a:r>
              <a:rPr lang="ru-RU" sz="9600" b="1" dirty="0">
                <a:ln/>
                <a:solidFill>
                  <a:schemeClr val="accent5">
                    <a:tint val="50000"/>
                    <a:satMod val="180000"/>
                  </a:schemeClr>
                </a:solidFill>
              </a:rPr>
              <a:t> Риз </a:t>
            </a:r>
            <a:r>
              <a:rPr lang="ru-RU" sz="9600" b="1" dirty="0" err="1">
                <a:ln/>
                <a:solidFill>
                  <a:schemeClr val="accent5">
                    <a:tint val="50000"/>
                    <a:satMod val="180000"/>
                  </a:schemeClr>
                </a:solidFill>
              </a:rPr>
              <a:t>Мэй</a:t>
            </a:r>
            <a:endParaRPr lang="ru-RU" sz="9600" b="1" dirty="0">
              <a:ln/>
              <a:solidFill>
                <a:schemeClr val="accent5">
                  <a:tint val="50000"/>
                  <a:satMod val="180000"/>
                </a:schemeClr>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8" descr="http://chainimage.com/images/animated-powerpoint-templates-powerpoint-presentation-templates.jpg"/>
          <p:cNvPicPr>
            <a:picLocks noChangeAspect="1" noChangeArrowheads="1"/>
          </p:cNvPicPr>
          <p:nvPr/>
        </p:nvPicPr>
        <p:blipFill>
          <a:blip r:embed="rId2" cstate="print"/>
          <a:srcRect/>
          <a:stretch>
            <a:fillRect/>
          </a:stretch>
        </p:blipFill>
        <p:spPr bwMode="auto">
          <a:xfrm>
            <a:off x="0" y="0"/>
            <a:ext cx="9143999" cy="6858000"/>
          </a:xfrm>
          <a:prstGeom prst="rect">
            <a:avLst/>
          </a:prstGeom>
          <a:noFill/>
        </p:spPr>
      </p:pic>
      <p:sp>
        <p:nvSpPr>
          <p:cNvPr id="3" name="Содержимое 2"/>
          <p:cNvSpPr>
            <a:spLocks noGrp="1"/>
          </p:cNvSpPr>
          <p:nvPr>
            <p:ph idx="1"/>
          </p:nvPr>
        </p:nvSpPr>
        <p:spPr>
          <a:xfrm>
            <a:off x="3995936" y="764704"/>
            <a:ext cx="4690864" cy="5832648"/>
          </a:xfrm>
        </p:spPr>
        <p:txBody>
          <a:bodyPr>
            <a:normAutofit lnSpcReduction="10000"/>
          </a:bodyPr>
          <a:lstStyle/>
          <a:p>
            <a:pPr>
              <a:buNone/>
            </a:pPr>
            <a:r>
              <a:rPr lang="ru-RU" dirty="0" smtClean="0">
                <a:effectLst>
                  <a:outerShdw blurRad="38100" dist="38100" dir="2700000" algn="tl">
                    <a:srgbClr val="000000">
                      <a:alpha val="43137"/>
                    </a:srgbClr>
                  </a:outerShdw>
                </a:effectLst>
              </a:rPr>
              <a:t>    </a:t>
            </a:r>
            <a:r>
              <a:rPr lang="ru-RU" dirty="0" err="1" smtClean="0">
                <a:solidFill>
                  <a:schemeClr val="bg1"/>
                </a:solidFill>
                <a:effectLst>
                  <a:outerShdw blurRad="38100" dist="38100" dir="2700000" algn="tl">
                    <a:srgbClr val="000000">
                      <a:alpha val="43137"/>
                    </a:srgbClr>
                  </a:outerShdw>
                </a:effectLst>
              </a:rPr>
              <a:t>Ролло</a:t>
            </a:r>
            <a:r>
              <a:rPr lang="ru-RU" dirty="0" smtClean="0">
                <a:solidFill>
                  <a:schemeClr val="bg1"/>
                </a:solidFill>
                <a:effectLst>
                  <a:outerShdw blurRad="38100" dist="38100" dir="2700000" algn="tl">
                    <a:srgbClr val="000000">
                      <a:alpha val="43137"/>
                    </a:srgbClr>
                  </a:outerShdw>
                </a:effectLst>
              </a:rPr>
              <a:t> </a:t>
            </a:r>
            <a:r>
              <a:rPr lang="ru-RU" dirty="0">
                <a:solidFill>
                  <a:schemeClr val="bg1"/>
                </a:solidFill>
                <a:effectLst>
                  <a:outerShdw blurRad="38100" dist="38100" dir="2700000" algn="tl">
                    <a:srgbClr val="000000">
                      <a:alpha val="43137"/>
                    </a:srgbClr>
                  </a:outerShdw>
                </a:effectLst>
              </a:rPr>
              <a:t>Риз </a:t>
            </a:r>
            <a:r>
              <a:rPr lang="ru-RU" dirty="0" err="1">
                <a:solidFill>
                  <a:schemeClr val="bg1"/>
                </a:solidFill>
                <a:effectLst>
                  <a:outerShdw blurRad="38100" dist="38100" dir="2700000" algn="tl">
                    <a:srgbClr val="000000">
                      <a:alpha val="43137"/>
                    </a:srgbClr>
                  </a:outerShdw>
                </a:effectLst>
              </a:rPr>
              <a:t>Мэй</a:t>
            </a:r>
            <a:r>
              <a:rPr lang="ru-RU" dirty="0">
                <a:solidFill>
                  <a:schemeClr val="bg1"/>
                </a:solidFill>
                <a:effectLst>
                  <a:outerShdw blurRad="38100" dist="38100" dir="2700000" algn="tl">
                    <a:srgbClr val="000000">
                      <a:alpha val="43137"/>
                    </a:srgbClr>
                  </a:outerShdw>
                </a:effectLst>
              </a:rPr>
              <a:t> </a:t>
            </a:r>
            <a:r>
              <a:rPr lang="ru-RU" dirty="0" smtClean="0">
                <a:solidFill>
                  <a:schemeClr val="bg1"/>
                </a:solidFill>
                <a:effectLst>
                  <a:outerShdw blurRad="38100" dist="38100" dir="2700000" algn="tl">
                    <a:srgbClr val="000000">
                      <a:alpha val="43137"/>
                    </a:srgbClr>
                  </a:outerShdw>
                </a:effectLst>
              </a:rPr>
              <a:t>родился </a:t>
            </a:r>
            <a:r>
              <a:rPr lang="ru-RU" dirty="0">
                <a:solidFill>
                  <a:schemeClr val="bg1"/>
                </a:solidFill>
                <a:effectLst>
                  <a:outerShdw blurRad="38100" dist="38100" dir="2700000" algn="tl">
                    <a:srgbClr val="000000">
                      <a:alpha val="43137"/>
                    </a:srgbClr>
                  </a:outerShdw>
                </a:effectLst>
              </a:rPr>
              <a:t>21 апреля 1909 года в небольшом городе Ада, штат Огайо. Он был старшим из </a:t>
            </a:r>
            <a:r>
              <a:rPr lang="ru-RU" dirty="0" smtClean="0">
                <a:solidFill>
                  <a:schemeClr val="bg1"/>
                </a:solidFill>
                <a:effectLst>
                  <a:outerShdw blurRad="38100" dist="38100" dir="2700000" algn="tl">
                    <a:srgbClr val="000000">
                      <a:alpha val="43137"/>
                    </a:srgbClr>
                  </a:outerShdw>
                </a:effectLst>
              </a:rPr>
              <a:t>шести. </a:t>
            </a:r>
            <a:r>
              <a:rPr lang="ru-RU" dirty="0">
                <a:solidFill>
                  <a:schemeClr val="bg1"/>
                </a:solidFill>
                <a:effectLst>
                  <a:outerShdw blurRad="38100" dist="38100" dir="2700000" algn="tl">
                    <a:srgbClr val="000000">
                      <a:alpha val="43137"/>
                    </a:srgbClr>
                  </a:outerShdw>
                </a:effectLst>
              </a:rPr>
              <a:t>Всего детей в семье было </a:t>
            </a:r>
            <a:r>
              <a:rPr lang="ru-RU" dirty="0" smtClean="0">
                <a:solidFill>
                  <a:schemeClr val="bg1"/>
                </a:solidFill>
                <a:effectLst>
                  <a:outerShdw blurRad="38100" dist="38100" dir="2700000" algn="tl">
                    <a:srgbClr val="000000">
                      <a:alpha val="43137"/>
                    </a:srgbClr>
                  </a:outerShdw>
                </a:effectLst>
              </a:rPr>
              <a:t>семеро. Вскоре </a:t>
            </a:r>
            <a:r>
              <a:rPr lang="ru-RU" dirty="0">
                <a:solidFill>
                  <a:schemeClr val="bg1"/>
                </a:solidFill>
                <a:effectLst>
                  <a:outerShdw blurRad="38100" dist="38100" dir="2700000" algn="tl">
                    <a:srgbClr val="000000">
                      <a:alpha val="43137"/>
                    </a:srgbClr>
                  </a:outerShdw>
                </a:effectLst>
              </a:rPr>
              <a:t>после рождения мальчика семья переехала в </a:t>
            </a:r>
            <a:r>
              <a:rPr lang="ru-RU" dirty="0" err="1">
                <a:solidFill>
                  <a:schemeClr val="bg1"/>
                </a:solidFill>
                <a:effectLst>
                  <a:outerShdw blurRad="38100" dist="38100" dir="2700000" algn="tl">
                    <a:srgbClr val="000000">
                      <a:alpha val="43137"/>
                    </a:srgbClr>
                  </a:outerShdw>
                </a:effectLst>
              </a:rPr>
              <a:t>Марин-Сити</a:t>
            </a:r>
            <a:r>
              <a:rPr lang="ru-RU" dirty="0">
                <a:solidFill>
                  <a:schemeClr val="bg1"/>
                </a:solidFill>
                <a:effectLst>
                  <a:outerShdw blurRad="38100" dist="38100" dir="2700000" algn="tl">
                    <a:srgbClr val="000000">
                      <a:alpha val="43137"/>
                    </a:srgbClr>
                  </a:outerShdw>
                </a:effectLst>
              </a:rPr>
              <a:t>, штат Мичиган, где он и провел свои детские годы.</a:t>
            </a:r>
          </a:p>
          <a:p>
            <a:pPr>
              <a:buNone/>
            </a:pPr>
            <a:endParaRPr lang="ru-RU" dirty="0"/>
          </a:p>
        </p:txBody>
      </p:sp>
      <p:pic>
        <p:nvPicPr>
          <p:cNvPr id="12290" name="Picture 2" descr="http://cumir.ru/images/33/33836/rollo-mej.jpg"/>
          <p:cNvPicPr>
            <a:picLocks noChangeAspect="1" noChangeArrowheads="1"/>
          </p:cNvPicPr>
          <p:nvPr/>
        </p:nvPicPr>
        <p:blipFill>
          <a:blip r:embed="rId3" cstate="print"/>
          <a:srcRect/>
          <a:stretch>
            <a:fillRect/>
          </a:stretch>
        </p:blipFill>
        <p:spPr bwMode="auto">
          <a:xfrm>
            <a:off x="179512" y="1005458"/>
            <a:ext cx="3744416" cy="4727797"/>
          </a:xfrm>
          <a:prstGeom prst="round2DiagRect">
            <a:avLst>
              <a:gd name="adj1" fmla="val 16667"/>
              <a:gd name="adj2" fmla="val 2993"/>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8" descr="http://chainimage.com/images/animated-powerpoint-templates-powerpoint-presentation-templates.jpg"/>
          <p:cNvPicPr>
            <a:picLocks noChangeAspect="1" noChangeArrowheads="1"/>
          </p:cNvPicPr>
          <p:nvPr/>
        </p:nvPicPr>
        <p:blipFill>
          <a:blip r:embed="rId2" cstate="print"/>
          <a:srcRect/>
          <a:stretch>
            <a:fillRect/>
          </a:stretch>
        </p:blipFill>
        <p:spPr bwMode="auto">
          <a:xfrm>
            <a:off x="0" y="0"/>
            <a:ext cx="9143999" cy="6858000"/>
          </a:xfrm>
          <a:prstGeom prst="rect">
            <a:avLst/>
          </a:prstGeom>
          <a:noFill/>
        </p:spPr>
      </p:pic>
      <p:sp>
        <p:nvSpPr>
          <p:cNvPr id="3" name="Содержимое 2"/>
          <p:cNvSpPr>
            <a:spLocks noGrp="1"/>
          </p:cNvSpPr>
          <p:nvPr>
            <p:ph idx="1"/>
          </p:nvPr>
        </p:nvSpPr>
        <p:spPr>
          <a:xfrm>
            <a:off x="3779912" y="1124744"/>
            <a:ext cx="5364088" cy="5544616"/>
          </a:xfrm>
        </p:spPr>
        <p:txBody>
          <a:bodyPr>
            <a:normAutofit/>
          </a:bodyPr>
          <a:lstStyle/>
          <a:p>
            <a:pPr algn="r">
              <a:buNone/>
            </a:pPr>
            <a:r>
              <a:rPr lang="ru-RU" dirty="0" smtClean="0">
                <a:solidFill>
                  <a:schemeClr val="bg1"/>
                </a:solidFill>
                <a:effectLst>
                  <a:outerShdw blurRad="38100" dist="38100" dir="2700000" algn="tl">
                    <a:srgbClr val="000000">
                      <a:alpha val="43137"/>
                    </a:srgbClr>
                  </a:outerShdw>
                </a:effectLst>
              </a:rPr>
              <a:t>   По </a:t>
            </a:r>
            <a:r>
              <a:rPr lang="ru-RU" dirty="0">
                <a:solidFill>
                  <a:schemeClr val="bg1"/>
                </a:solidFill>
                <a:effectLst>
                  <a:outerShdw blurRad="38100" dist="38100" dir="2700000" algn="tl">
                    <a:srgbClr val="000000">
                      <a:alpha val="43137"/>
                    </a:srgbClr>
                  </a:outerShdw>
                </a:effectLst>
              </a:rPr>
              <a:t>окончании университета </a:t>
            </a:r>
            <a:r>
              <a:rPr lang="ru-RU" dirty="0" err="1">
                <a:solidFill>
                  <a:schemeClr val="bg1"/>
                </a:solidFill>
                <a:effectLst>
                  <a:outerShdw blurRad="38100" dist="38100" dir="2700000" algn="tl">
                    <a:srgbClr val="000000">
                      <a:alpha val="43137"/>
                    </a:srgbClr>
                  </a:outerShdw>
                </a:effectLst>
              </a:rPr>
              <a:t>Мэй</a:t>
            </a:r>
            <a:r>
              <a:rPr lang="ru-RU" dirty="0">
                <a:solidFill>
                  <a:schemeClr val="bg1"/>
                </a:solidFill>
                <a:effectLst>
                  <a:outerShdw blurRad="38100" dist="38100" dir="2700000" algn="tl">
                    <a:srgbClr val="000000">
                      <a:alpha val="43137"/>
                    </a:srgbClr>
                  </a:outerShdw>
                </a:effectLst>
              </a:rPr>
              <a:t> много путешествовал по восточной и южной Европе, писал картины и изучал народное творчество, он успел в качестве свободного художника побывать в Турции, Польше, Австрии и других странах.</a:t>
            </a:r>
          </a:p>
        </p:txBody>
      </p:sp>
      <p:pic>
        <p:nvPicPr>
          <p:cNvPr id="4098" name="Picture 2" descr="http://psyfactor-self.ru/wp-content/uploads/2015/12/268.2.jpg"/>
          <p:cNvPicPr>
            <a:picLocks noChangeAspect="1" noChangeArrowheads="1"/>
          </p:cNvPicPr>
          <p:nvPr/>
        </p:nvPicPr>
        <p:blipFill>
          <a:blip r:embed="rId3" cstate="print"/>
          <a:srcRect/>
          <a:stretch>
            <a:fillRect/>
          </a:stretch>
        </p:blipFill>
        <p:spPr bwMode="auto">
          <a:xfrm>
            <a:off x="395536" y="1268760"/>
            <a:ext cx="3566702" cy="475560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8" descr="http://chainimage.com/images/animated-powerpoint-templates-powerpoint-presentation-templates.jpg"/>
          <p:cNvPicPr>
            <a:picLocks noChangeAspect="1" noChangeArrowheads="1"/>
          </p:cNvPicPr>
          <p:nvPr/>
        </p:nvPicPr>
        <p:blipFill>
          <a:blip r:embed="rId2" cstate="print"/>
          <a:srcRect/>
          <a:stretch>
            <a:fillRect/>
          </a:stretch>
        </p:blipFill>
        <p:spPr bwMode="auto">
          <a:xfrm>
            <a:off x="0" y="0"/>
            <a:ext cx="9143999" cy="6858000"/>
          </a:xfrm>
          <a:prstGeom prst="rect">
            <a:avLst/>
          </a:prstGeom>
          <a:noFill/>
        </p:spPr>
      </p:pic>
      <p:sp>
        <p:nvSpPr>
          <p:cNvPr id="3" name="Содержимое 2"/>
          <p:cNvSpPr>
            <a:spLocks noGrp="1"/>
          </p:cNvSpPr>
          <p:nvPr>
            <p:ph idx="1"/>
          </p:nvPr>
        </p:nvSpPr>
        <p:spPr>
          <a:xfrm>
            <a:off x="4139952" y="1052736"/>
            <a:ext cx="4824536" cy="5616624"/>
          </a:xfrm>
        </p:spPr>
        <p:txBody>
          <a:bodyPr>
            <a:normAutofit fontScale="85000" lnSpcReduction="10000"/>
          </a:bodyPr>
          <a:lstStyle/>
          <a:p>
            <a:pPr algn="r">
              <a:buNone/>
            </a:pPr>
            <a:r>
              <a:rPr lang="ru-RU" dirty="0"/>
              <a:t> </a:t>
            </a:r>
            <a:r>
              <a:rPr lang="ru-RU" dirty="0" smtClean="0"/>
              <a:t>   </a:t>
            </a:r>
            <a:r>
              <a:rPr lang="ru-RU" dirty="0" smtClean="0">
                <a:solidFill>
                  <a:schemeClr val="bg1"/>
                </a:solidFill>
                <a:effectLst>
                  <a:outerShdw blurRad="38100" dist="38100" dir="2700000" algn="tl">
                    <a:srgbClr val="000000">
                      <a:alpha val="43137"/>
                    </a:srgbClr>
                  </a:outerShdw>
                </a:effectLst>
              </a:rPr>
              <a:t>По </a:t>
            </a:r>
            <a:r>
              <a:rPr lang="ru-RU" dirty="0">
                <a:solidFill>
                  <a:schemeClr val="bg1"/>
                </a:solidFill>
                <a:effectLst>
                  <a:outerShdw blurRad="38100" dist="38100" dir="2700000" algn="tl">
                    <a:srgbClr val="000000">
                      <a:alpha val="43137"/>
                    </a:srgbClr>
                  </a:outerShdw>
                </a:effectLst>
              </a:rPr>
              <a:t>окончании семинарии он был рукоположен в священники </a:t>
            </a:r>
            <a:r>
              <a:rPr lang="ru-RU" dirty="0" err="1">
                <a:solidFill>
                  <a:schemeClr val="bg1"/>
                </a:solidFill>
                <a:effectLst>
                  <a:outerShdw blurRad="38100" dist="38100" dir="2700000" algn="tl">
                    <a:srgbClr val="000000">
                      <a:alpha val="43137"/>
                    </a:srgbClr>
                  </a:outerShdw>
                </a:effectLst>
              </a:rPr>
              <a:t>Конгрегационной</a:t>
            </a:r>
            <a:r>
              <a:rPr lang="ru-RU" dirty="0">
                <a:solidFill>
                  <a:schemeClr val="bg1"/>
                </a:solidFill>
                <a:effectLst>
                  <a:outerShdw blurRad="38100" dist="38100" dir="2700000" algn="tl">
                    <a:srgbClr val="000000">
                      <a:alpha val="43137"/>
                    </a:srgbClr>
                  </a:outerShdw>
                </a:effectLst>
              </a:rPr>
              <a:t> церкви. В течение двух лет </a:t>
            </a:r>
            <a:r>
              <a:rPr lang="ru-RU" dirty="0" err="1">
                <a:solidFill>
                  <a:schemeClr val="bg1"/>
                </a:solidFill>
                <a:effectLst>
                  <a:outerShdw blurRad="38100" dist="38100" dir="2700000" algn="tl">
                    <a:srgbClr val="000000">
                      <a:alpha val="43137"/>
                    </a:srgbClr>
                  </a:outerShdw>
                </a:effectLst>
              </a:rPr>
              <a:t>Мэй</a:t>
            </a:r>
            <a:r>
              <a:rPr lang="ru-RU" dirty="0">
                <a:solidFill>
                  <a:schemeClr val="bg1"/>
                </a:solidFill>
                <a:effectLst>
                  <a:outerShdw blurRad="38100" dist="38100" dir="2700000" algn="tl">
                    <a:srgbClr val="000000">
                      <a:alpha val="43137"/>
                    </a:srgbClr>
                  </a:outerShdw>
                </a:effectLst>
              </a:rPr>
              <a:t> служил пастором, но быстро разочаровался, сочтя этот путь тупиковым и принялся искать ответы на свои вопросы в психоанализе. </a:t>
            </a:r>
            <a:r>
              <a:rPr lang="ru-RU" dirty="0" err="1">
                <a:solidFill>
                  <a:schemeClr val="bg1"/>
                </a:solidFill>
                <a:effectLst>
                  <a:outerShdw blurRad="38100" dist="38100" dir="2700000" algn="tl">
                    <a:srgbClr val="000000">
                      <a:alpha val="43137"/>
                    </a:srgbClr>
                  </a:outerShdw>
                </a:effectLst>
              </a:rPr>
              <a:t>Мэй</a:t>
            </a:r>
            <a:r>
              <a:rPr lang="ru-RU" dirty="0">
                <a:solidFill>
                  <a:schemeClr val="bg1"/>
                </a:solidFill>
                <a:effectLst>
                  <a:outerShdw blurRad="38100" dist="38100" dir="2700000" algn="tl">
                    <a:srgbClr val="000000">
                      <a:alpha val="43137"/>
                    </a:srgbClr>
                  </a:outerShdw>
                </a:effectLst>
              </a:rPr>
              <a:t> изучал психоанализ в Институте психиатрии, психоанализа и психологии Уильяма </a:t>
            </a:r>
            <a:r>
              <a:rPr lang="ru-RU" dirty="0" err="1">
                <a:solidFill>
                  <a:schemeClr val="bg1"/>
                </a:solidFill>
                <a:effectLst>
                  <a:outerShdw blurRad="38100" dist="38100" dir="2700000" algn="tl">
                    <a:srgbClr val="000000">
                      <a:alpha val="43137"/>
                    </a:srgbClr>
                  </a:outerShdw>
                </a:effectLst>
              </a:rPr>
              <a:t>Алансона</a:t>
            </a:r>
            <a:r>
              <a:rPr lang="ru-RU" dirty="0">
                <a:solidFill>
                  <a:schemeClr val="bg1"/>
                </a:solidFill>
                <a:effectLst>
                  <a:outerShdw blurRad="38100" dist="38100" dir="2700000" algn="tl">
                    <a:srgbClr val="000000">
                      <a:alpha val="43137"/>
                    </a:srgbClr>
                  </a:outerShdw>
                </a:effectLst>
              </a:rPr>
              <a:t> Уайта. </a:t>
            </a:r>
          </a:p>
        </p:txBody>
      </p:sp>
      <p:pic>
        <p:nvPicPr>
          <p:cNvPr id="26626" name="Picture 2" descr="http://cdn.quotationof.com/images/rollo-may-3.jpg"/>
          <p:cNvPicPr>
            <a:picLocks noChangeAspect="1" noChangeArrowheads="1"/>
          </p:cNvPicPr>
          <p:nvPr/>
        </p:nvPicPr>
        <p:blipFill>
          <a:blip r:embed="rId3" cstate="print"/>
          <a:srcRect/>
          <a:stretch>
            <a:fillRect/>
          </a:stretch>
        </p:blipFill>
        <p:spPr bwMode="auto">
          <a:xfrm>
            <a:off x="251520" y="764704"/>
            <a:ext cx="4083075" cy="511256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8" descr="http://chainimage.com/images/animated-powerpoint-templates-powerpoint-presentation-templates.jpg"/>
          <p:cNvPicPr>
            <a:picLocks noChangeAspect="1" noChangeArrowheads="1"/>
          </p:cNvPicPr>
          <p:nvPr/>
        </p:nvPicPr>
        <p:blipFill>
          <a:blip r:embed="rId2" cstate="print"/>
          <a:srcRect/>
          <a:stretch>
            <a:fillRect/>
          </a:stretch>
        </p:blipFill>
        <p:spPr bwMode="auto">
          <a:xfrm>
            <a:off x="0" y="0"/>
            <a:ext cx="9143999" cy="6858000"/>
          </a:xfrm>
          <a:prstGeom prst="rect">
            <a:avLst/>
          </a:prstGeom>
          <a:noFill/>
        </p:spPr>
      </p:pic>
      <p:sp>
        <p:nvSpPr>
          <p:cNvPr id="3" name="Содержимое 2"/>
          <p:cNvSpPr>
            <a:spLocks noGrp="1"/>
          </p:cNvSpPr>
          <p:nvPr>
            <p:ph idx="1"/>
          </p:nvPr>
        </p:nvSpPr>
        <p:spPr>
          <a:xfrm>
            <a:off x="3923928" y="1124744"/>
            <a:ext cx="5220072" cy="5400600"/>
          </a:xfrm>
        </p:spPr>
        <p:txBody>
          <a:bodyPr>
            <a:normAutofit fontScale="92500" lnSpcReduction="20000"/>
          </a:bodyPr>
          <a:lstStyle/>
          <a:p>
            <a:pPr algn="r">
              <a:buNone/>
            </a:pPr>
            <a:r>
              <a:rPr lang="en-US" dirty="0" smtClean="0">
                <a:solidFill>
                  <a:schemeClr val="bg1"/>
                </a:solidFill>
                <a:effectLst>
                  <a:outerShdw blurRad="38100" dist="38100" dir="2700000" algn="tl">
                    <a:srgbClr val="000000">
                      <a:alpha val="43137"/>
                    </a:srgbClr>
                  </a:outerShdw>
                </a:effectLst>
              </a:rPr>
              <a:t>    </a:t>
            </a:r>
            <a:r>
              <a:rPr lang="ru-RU" dirty="0" smtClean="0">
                <a:solidFill>
                  <a:schemeClr val="bg1"/>
                </a:solidFill>
                <a:effectLst>
                  <a:outerShdw blurRad="38100" dist="38100" dir="2700000" algn="tl">
                    <a:srgbClr val="000000">
                      <a:alpha val="43137"/>
                    </a:srgbClr>
                  </a:outerShdw>
                </a:effectLst>
              </a:rPr>
              <a:t>К </a:t>
            </a:r>
            <a:r>
              <a:rPr lang="ru-RU" dirty="0">
                <a:solidFill>
                  <a:schemeClr val="bg1"/>
                </a:solidFill>
                <a:effectLst>
                  <a:outerShdw blurRad="38100" dist="38100" dir="2700000" algn="tl">
                    <a:srgbClr val="000000">
                      <a:alpha val="43137"/>
                    </a:srgbClr>
                  </a:outerShdw>
                </a:effectLst>
              </a:rPr>
              <a:t>1946 году </a:t>
            </a:r>
            <a:r>
              <a:rPr lang="ru-RU" dirty="0" err="1">
                <a:solidFill>
                  <a:schemeClr val="bg1"/>
                </a:solidFill>
                <a:effectLst>
                  <a:outerShdw blurRad="38100" dist="38100" dir="2700000" algn="tl">
                    <a:srgbClr val="000000">
                      <a:alpha val="43137"/>
                    </a:srgbClr>
                  </a:outerShdw>
                </a:effectLst>
              </a:rPr>
              <a:t>Мэй</a:t>
            </a:r>
            <a:r>
              <a:rPr lang="ru-RU" dirty="0">
                <a:solidFill>
                  <a:schemeClr val="bg1"/>
                </a:solidFill>
                <a:effectLst>
                  <a:outerShdw blurRad="38100" dist="38100" dir="2700000" algn="tl">
                    <a:srgbClr val="000000">
                      <a:alpha val="43137"/>
                    </a:srgbClr>
                  </a:outerShdw>
                </a:effectLst>
              </a:rPr>
              <a:t> решает приступить к собственной частной практике, а через два года он начинает преподавание в Институте Уильяма </a:t>
            </a:r>
            <a:r>
              <a:rPr lang="ru-RU" dirty="0" err="1">
                <a:solidFill>
                  <a:schemeClr val="bg1"/>
                </a:solidFill>
                <a:effectLst>
                  <a:outerShdw blurRad="38100" dist="38100" dir="2700000" algn="tl">
                    <a:srgbClr val="000000">
                      <a:alpha val="43137"/>
                    </a:srgbClr>
                  </a:outerShdw>
                </a:effectLst>
              </a:rPr>
              <a:t>Алансона</a:t>
            </a:r>
            <a:r>
              <a:rPr lang="ru-RU" dirty="0">
                <a:solidFill>
                  <a:schemeClr val="bg1"/>
                </a:solidFill>
                <a:effectLst>
                  <a:outerShdw blurRad="38100" dist="38100" dir="2700000" algn="tl">
                    <a:srgbClr val="000000">
                      <a:alpha val="43137"/>
                    </a:srgbClr>
                  </a:outerShdw>
                </a:effectLst>
              </a:rPr>
              <a:t> Уайта. В 1949 году зрелым сорокалетним специалистом он получил первую докторскую степень в области клинической психологии, присвоенную Колумбийским </a:t>
            </a:r>
            <a:r>
              <a:rPr lang="ru-RU" dirty="0" smtClean="0">
                <a:solidFill>
                  <a:schemeClr val="bg1"/>
                </a:solidFill>
                <a:effectLst>
                  <a:outerShdw blurRad="38100" dist="38100" dir="2700000" algn="tl">
                    <a:srgbClr val="000000">
                      <a:alpha val="43137"/>
                    </a:srgbClr>
                  </a:outerShdw>
                </a:effectLst>
              </a:rPr>
              <a:t>университетом</a:t>
            </a:r>
            <a:r>
              <a:rPr lang="en-US" dirty="0">
                <a:solidFill>
                  <a:schemeClr val="bg1"/>
                </a:solidFill>
                <a:effectLst>
                  <a:outerShdw blurRad="38100" dist="38100" dir="2700000" algn="tl">
                    <a:srgbClr val="000000">
                      <a:alpha val="43137"/>
                    </a:srgbClr>
                  </a:outerShdw>
                </a:effectLst>
              </a:rPr>
              <a:t>.</a:t>
            </a:r>
            <a:endParaRPr lang="ru-RU" dirty="0">
              <a:solidFill>
                <a:schemeClr val="bg1"/>
              </a:solidFill>
              <a:effectLst>
                <a:outerShdw blurRad="38100" dist="38100" dir="2700000" algn="tl">
                  <a:srgbClr val="000000">
                    <a:alpha val="43137"/>
                  </a:srgbClr>
                </a:outerShdw>
              </a:effectLst>
            </a:endParaRPr>
          </a:p>
        </p:txBody>
      </p:sp>
      <p:pic>
        <p:nvPicPr>
          <p:cNvPr id="25602" name="Picture 2" descr="http://fb.ru/misc/i/gallery/40119/1098804.jpg"/>
          <p:cNvPicPr>
            <a:picLocks noChangeAspect="1" noChangeArrowheads="1"/>
          </p:cNvPicPr>
          <p:nvPr/>
        </p:nvPicPr>
        <p:blipFill>
          <a:blip r:embed="rId3" cstate="print"/>
          <a:srcRect/>
          <a:stretch>
            <a:fillRect/>
          </a:stretch>
        </p:blipFill>
        <p:spPr bwMode="auto">
          <a:xfrm>
            <a:off x="283409" y="980728"/>
            <a:ext cx="4072567" cy="523082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8" descr="http://chainimage.com/images/animated-powerpoint-templates-powerpoint-presentation-templates.jpg"/>
          <p:cNvPicPr>
            <a:picLocks noChangeAspect="1" noChangeArrowheads="1"/>
          </p:cNvPicPr>
          <p:nvPr/>
        </p:nvPicPr>
        <p:blipFill>
          <a:blip r:embed="rId2" cstate="print"/>
          <a:srcRect/>
          <a:stretch>
            <a:fillRect/>
          </a:stretch>
        </p:blipFill>
        <p:spPr bwMode="auto">
          <a:xfrm>
            <a:off x="0" y="0"/>
            <a:ext cx="9143999" cy="6858000"/>
          </a:xfrm>
          <a:prstGeom prst="rect">
            <a:avLst/>
          </a:prstGeom>
          <a:noFill/>
        </p:spPr>
      </p:pic>
      <p:sp>
        <p:nvSpPr>
          <p:cNvPr id="3" name="Содержимое 2"/>
          <p:cNvSpPr>
            <a:spLocks noGrp="1"/>
          </p:cNvSpPr>
          <p:nvPr>
            <p:ph idx="1"/>
          </p:nvPr>
        </p:nvSpPr>
        <p:spPr>
          <a:xfrm>
            <a:off x="251520" y="836713"/>
            <a:ext cx="8435280" cy="2880320"/>
          </a:xfrm>
        </p:spPr>
        <p:txBody>
          <a:bodyPr>
            <a:noAutofit/>
          </a:bodyPr>
          <a:lstStyle/>
          <a:p>
            <a:pPr>
              <a:buNone/>
            </a:pPr>
            <a:r>
              <a:rPr lang="ru-RU" sz="2400" dirty="0">
                <a:solidFill>
                  <a:schemeClr val="bg1"/>
                </a:solidFill>
                <a:effectLst>
                  <a:outerShdw blurRad="38100" dist="38100" dir="2700000" algn="tl">
                    <a:srgbClr val="000000">
                      <a:alpha val="43137"/>
                    </a:srgbClr>
                  </a:outerShdw>
                </a:effectLst>
              </a:rPr>
              <a:t> </a:t>
            </a:r>
            <a:r>
              <a:rPr lang="en-US" sz="2400" dirty="0" smtClean="0">
                <a:solidFill>
                  <a:schemeClr val="bg1"/>
                </a:solidFill>
                <a:effectLst>
                  <a:outerShdw blurRad="38100" dist="38100" dir="2700000" algn="tl">
                    <a:srgbClr val="000000">
                      <a:alpha val="43137"/>
                    </a:srgbClr>
                  </a:outerShdw>
                </a:effectLst>
              </a:rPr>
              <a:t>   </a:t>
            </a:r>
            <a:r>
              <a:rPr lang="ru-RU" sz="2400" dirty="0" smtClean="0">
                <a:solidFill>
                  <a:schemeClr val="bg1"/>
                </a:solidFill>
                <a:effectLst>
                  <a:outerShdw blurRad="38100" dist="38100" dir="2700000" algn="tl">
                    <a:srgbClr val="000000">
                      <a:alpha val="43137"/>
                    </a:srgbClr>
                  </a:outerShdw>
                </a:effectLst>
              </a:rPr>
              <a:t>В </a:t>
            </a:r>
            <a:r>
              <a:rPr lang="ru-RU" sz="2400" dirty="0">
                <a:solidFill>
                  <a:schemeClr val="bg1"/>
                </a:solidFill>
                <a:effectLst>
                  <a:outerShdw blurRad="38100" dist="38100" dir="2700000" algn="tl">
                    <a:srgbClr val="000000">
                      <a:alpha val="43137"/>
                    </a:srgbClr>
                  </a:outerShdw>
                </a:effectLst>
              </a:rPr>
              <a:t>это же время он открывает, что излечение есть не пассивный, но активный процесс. Человек, пораженный физической или психической болезнью, должен быть активным участником лечебного процесса. Окончательно убедившись на собственном опыте он начал внедрять этот принцип в свою практику, воспитывая в пациентах способность</a:t>
            </a:r>
          </a:p>
          <a:p>
            <a:pPr>
              <a:buNone/>
            </a:pPr>
            <a:r>
              <a:rPr lang="en-US" sz="2400" dirty="0" smtClean="0">
                <a:solidFill>
                  <a:schemeClr val="bg1"/>
                </a:solidFill>
                <a:effectLst>
                  <a:outerShdw blurRad="38100" dist="38100" dir="2700000" algn="tl">
                    <a:srgbClr val="000000">
                      <a:alpha val="43137"/>
                    </a:srgbClr>
                  </a:outerShdw>
                </a:effectLst>
              </a:rPr>
              <a:t>    </a:t>
            </a:r>
            <a:r>
              <a:rPr lang="ru-RU" sz="2400" dirty="0" smtClean="0">
                <a:solidFill>
                  <a:schemeClr val="bg1"/>
                </a:solidFill>
                <a:effectLst>
                  <a:outerShdw blurRad="38100" dist="38100" dir="2700000" algn="tl">
                    <a:srgbClr val="000000">
                      <a:alpha val="43137"/>
                    </a:srgbClr>
                  </a:outerShdw>
                </a:effectLst>
              </a:rPr>
              <a:t>анализировать </a:t>
            </a:r>
            <a:r>
              <a:rPr lang="ru-RU" sz="2400" dirty="0">
                <a:solidFill>
                  <a:schemeClr val="bg1"/>
                </a:solidFill>
                <a:effectLst>
                  <a:outerShdw blurRad="38100" dist="38100" dir="2700000" algn="tl">
                    <a:srgbClr val="000000">
                      <a:alpha val="43137"/>
                    </a:srgbClr>
                  </a:outerShdw>
                </a:effectLst>
              </a:rPr>
              <a:t>себя и корректировать действия врача.</a:t>
            </a:r>
          </a:p>
          <a:p>
            <a:endParaRPr lang="ru-RU" sz="2400" dirty="0"/>
          </a:p>
        </p:txBody>
      </p:sp>
      <p:pic>
        <p:nvPicPr>
          <p:cNvPr id="24578" name="Picture 2" descr="http://btr.michaelkwan.com/wp-content/uploads/2011/10/rollomay.jpg"/>
          <p:cNvPicPr>
            <a:picLocks noChangeAspect="1" noChangeArrowheads="1"/>
          </p:cNvPicPr>
          <p:nvPr/>
        </p:nvPicPr>
        <p:blipFill>
          <a:blip r:embed="rId3" cstate="print"/>
          <a:srcRect/>
          <a:stretch>
            <a:fillRect/>
          </a:stretch>
        </p:blipFill>
        <p:spPr bwMode="auto">
          <a:xfrm>
            <a:off x="0" y="3904931"/>
            <a:ext cx="5220072" cy="2953069"/>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8" descr="http://chainimage.com/images/animated-powerpoint-templates-powerpoint-presentation-templates.jpg"/>
          <p:cNvPicPr>
            <a:picLocks noChangeAspect="1" noChangeArrowheads="1"/>
          </p:cNvPicPr>
          <p:nvPr/>
        </p:nvPicPr>
        <p:blipFill>
          <a:blip r:embed="rId2" cstate="print"/>
          <a:srcRect/>
          <a:stretch>
            <a:fillRect/>
          </a:stretch>
        </p:blipFill>
        <p:spPr bwMode="auto">
          <a:xfrm>
            <a:off x="0" y="0"/>
            <a:ext cx="9143999" cy="6858000"/>
          </a:xfrm>
          <a:prstGeom prst="rect">
            <a:avLst/>
          </a:prstGeom>
          <a:noFill/>
        </p:spPr>
      </p:pic>
      <p:pic>
        <p:nvPicPr>
          <p:cNvPr id="23554" name="Picture 2" descr="http://st9.imhonet.ru/element/large/9a/9f/9a9fce5a40f4f1a8e472d23a12779854.jpg"/>
          <p:cNvPicPr>
            <a:picLocks noChangeAspect="1" noChangeArrowheads="1"/>
          </p:cNvPicPr>
          <p:nvPr/>
        </p:nvPicPr>
        <p:blipFill>
          <a:blip r:embed="rId3" cstate="print"/>
          <a:srcRect/>
          <a:stretch>
            <a:fillRect/>
          </a:stretch>
        </p:blipFill>
        <p:spPr bwMode="auto">
          <a:xfrm>
            <a:off x="0" y="548680"/>
            <a:ext cx="3107994" cy="494116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23556" name="Picture 4" descr="http://www.ukazka.ru/img/b/uk833881.jpg"/>
          <p:cNvPicPr>
            <a:picLocks noChangeAspect="1" noChangeArrowheads="1"/>
          </p:cNvPicPr>
          <p:nvPr/>
        </p:nvPicPr>
        <p:blipFill>
          <a:blip r:embed="rId4" cstate="print"/>
          <a:srcRect/>
          <a:stretch>
            <a:fillRect/>
          </a:stretch>
        </p:blipFill>
        <p:spPr bwMode="auto">
          <a:xfrm>
            <a:off x="6300192" y="2239656"/>
            <a:ext cx="2843808" cy="461834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23560" name="Picture 8" descr="http://www.biblio-globus.us/photos1/987/9877277.jpg"/>
          <p:cNvPicPr>
            <a:picLocks noChangeAspect="1" noChangeArrowheads="1"/>
          </p:cNvPicPr>
          <p:nvPr/>
        </p:nvPicPr>
        <p:blipFill>
          <a:blip r:embed="rId5" cstate="print"/>
          <a:srcRect/>
          <a:stretch>
            <a:fillRect/>
          </a:stretch>
        </p:blipFill>
        <p:spPr bwMode="auto">
          <a:xfrm>
            <a:off x="3275856" y="1484784"/>
            <a:ext cx="2835771" cy="460299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8" descr="http://chainimage.com/images/animated-powerpoint-templates-powerpoint-presentation-templates.jpg"/>
          <p:cNvPicPr>
            <a:picLocks noChangeAspect="1" noChangeArrowheads="1"/>
          </p:cNvPicPr>
          <p:nvPr/>
        </p:nvPicPr>
        <p:blipFill>
          <a:blip r:embed="rId2" cstate="print"/>
          <a:srcRect/>
          <a:stretch>
            <a:fillRect/>
          </a:stretch>
        </p:blipFill>
        <p:spPr bwMode="auto">
          <a:xfrm>
            <a:off x="0" y="0"/>
            <a:ext cx="9143999" cy="6858000"/>
          </a:xfrm>
          <a:prstGeom prst="rect">
            <a:avLst/>
          </a:prstGeom>
          <a:noFill/>
        </p:spPr>
      </p:pic>
      <p:pic>
        <p:nvPicPr>
          <p:cNvPr id="6" name="Picture 6" descr="https://bazarknig.ru/covers/normal/335/3341362.jpg"/>
          <p:cNvPicPr>
            <a:picLocks noChangeAspect="1" noChangeArrowheads="1"/>
          </p:cNvPicPr>
          <p:nvPr/>
        </p:nvPicPr>
        <p:blipFill>
          <a:blip r:embed="rId3" cstate="print"/>
          <a:srcRect/>
          <a:stretch>
            <a:fillRect/>
          </a:stretch>
        </p:blipFill>
        <p:spPr bwMode="auto">
          <a:xfrm>
            <a:off x="2915816" y="1268760"/>
            <a:ext cx="3057128" cy="481497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28674" name="Picture 2" descr="http://www.notabene.ru/book/ioi/pic/book150.jpg"/>
          <p:cNvPicPr>
            <a:picLocks noChangeAspect="1" noChangeArrowheads="1"/>
          </p:cNvPicPr>
          <p:nvPr/>
        </p:nvPicPr>
        <p:blipFill>
          <a:blip r:embed="rId4" cstate="print"/>
          <a:srcRect/>
          <a:stretch>
            <a:fillRect/>
          </a:stretch>
        </p:blipFill>
        <p:spPr bwMode="auto">
          <a:xfrm>
            <a:off x="27234" y="620688"/>
            <a:ext cx="2691446" cy="410445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28676" name="Picture 4" descr="http://knygy.com.ua/pix/b1/bb/2b/b1bb2b529518e6884253921fd05d6c68.jpg"/>
          <p:cNvPicPr>
            <a:picLocks noChangeAspect="1" noChangeArrowheads="1"/>
          </p:cNvPicPr>
          <p:nvPr/>
        </p:nvPicPr>
        <p:blipFill>
          <a:blip r:embed="rId5" cstate="print"/>
          <a:srcRect/>
          <a:stretch>
            <a:fillRect/>
          </a:stretch>
        </p:blipFill>
        <p:spPr bwMode="auto">
          <a:xfrm>
            <a:off x="6012160" y="2202704"/>
            <a:ext cx="2908355" cy="440615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8" descr="http://chainimage.com/images/animated-powerpoint-templates-powerpoint-presentation-templates.jpg"/>
          <p:cNvPicPr>
            <a:picLocks noChangeAspect="1" noChangeArrowheads="1"/>
          </p:cNvPicPr>
          <p:nvPr/>
        </p:nvPicPr>
        <p:blipFill>
          <a:blip r:embed="rId2" cstate="print"/>
          <a:srcRect/>
          <a:stretch>
            <a:fillRect/>
          </a:stretch>
        </p:blipFill>
        <p:spPr bwMode="auto">
          <a:xfrm>
            <a:off x="0" y="0"/>
            <a:ext cx="9143999" cy="6858000"/>
          </a:xfrm>
          <a:prstGeom prst="rect">
            <a:avLst/>
          </a:prstGeom>
          <a:noFill/>
        </p:spPr>
      </p:pic>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dirty="0"/>
          </a:p>
        </p:txBody>
      </p:sp>
      <p:pic>
        <p:nvPicPr>
          <p:cNvPr id="27650" name="Picture 2" descr="http://interesno-vse.ru/wp-content/uploads/rollo-may21.jpg"/>
          <p:cNvPicPr>
            <a:picLocks noChangeAspect="1" noChangeArrowheads="1"/>
          </p:cNvPicPr>
          <p:nvPr/>
        </p:nvPicPr>
        <p:blipFill>
          <a:blip r:embed="rId3" cstate="print"/>
          <a:srcRect/>
          <a:stretch>
            <a:fillRect/>
          </a:stretch>
        </p:blipFill>
        <p:spPr bwMode="auto">
          <a:xfrm>
            <a:off x="0" y="0"/>
            <a:ext cx="9173210" cy="6858000"/>
          </a:xfrm>
          <a:prstGeom prst="rect">
            <a:avLst/>
          </a:prstGeom>
          <a:noFill/>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Документ" ma:contentTypeID="0x010100BB6A232A06C4C843B3F96C4DEC1B1186" ma:contentTypeVersion="0" ma:contentTypeDescription="Создание документа." ma:contentTypeScope="" ma:versionID="b102913e76cf3ae6b673986418760d10">
  <xsd:schema xmlns:xsd="http://www.w3.org/2001/XMLSchema" xmlns:xs="http://www.w3.org/2001/XMLSchema" xmlns:p="http://schemas.microsoft.com/office/2006/metadata/properties" targetNamespace="http://schemas.microsoft.com/office/2006/metadata/properties" ma:root="true" ma:fieldsID="89d58f4857a619b7c345529988bca39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A14BAC5-7E6F-47A6-A012-990B9E0F9C0E}"/>
</file>

<file path=customXml/itemProps2.xml><?xml version="1.0" encoding="utf-8"?>
<ds:datastoreItem xmlns:ds="http://schemas.openxmlformats.org/officeDocument/2006/customXml" ds:itemID="{C85B82BB-45F7-4E91-8A93-F62AE0C68ED8}"/>
</file>

<file path=customXml/itemProps3.xml><?xml version="1.0" encoding="utf-8"?>
<ds:datastoreItem xmlns:ds="http://schemas.openxmlformats.org/officeDocument/2006/customXml" ds:itemID="{48E64F05-7BA6-4FC8-A24C-FCACA1CACFFF}"/>
</file>

<file path=docProps/app.xml><?xml version="1.0" encoding="utf-8"?>
<Properties xmlns="http://schemas.openxmlformats.org/officeDocument/2006/extended-properties" xmlns:vt="http://schemas.openxmlformats.org/officeDocument/2006/docPropsVTypes">
  <TotalTime>78</TotalTime>
  <Words>246</Words>
  <Application>Microsoft Office PowerPoint</Application>
  <PresentationFormat>Экран (4:3)</PresentationFormat>
  <Paragraphs>7</Paragraphs>
  <Slides>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vector>
  </TitlesOfParts>
  <Company>Reanimator Extreme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Пользователь Windows</dc:creator>
  <cp:lastModifiedBy>Image&amp;Matros ®</cp:lastModifiedBy>
  <cp:revision>8</cp:revision>
  <dcterms:created xsi:type="dcterms:W3CDTF">2016-12-07T19:05:49Z</dcterms:created>
  <dcterms:modified xsi:type="dcterms:W3CDTF">2016-12-19T07:31:45Z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0x010100BB6A232A06C4C843B3F96C4DEC1B1186</vt:lpwstr>
  </property>
</Properties>
</file>