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96" r:id="rId1"/>
  </p:sldMasterIdLst>
  <p:sldIdLst>
    <p:sldId id="256" r:id="rId2"/>
    <p:sldId id="280" r:id="rId3"/>
    <p:sldId id="279" r:id="rId4"/>
    <p:sldId id="278" r:id="rId5"/>
    <p:sldId id="283" r:id="rId6"/>
    <p:sldId id="288" r:id="rId7"/>
    <p:sldId id="287" r:id="rId8"/>
    <p:sldId id="286" r:id="rId9"/>
    <p:sldId id="285" r:id="rId10"/>
    <p:sldId id="284" r:id="rId11"/>
    <p:sldId id="282" r:id="rId12"/>
    <p:sldId id="291" r:id="rId13"/>
    <p:sldId id="290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>
        <p:scale>
          <a:sx n="80" d="100"/>
          <a:sy n="80" d="100"/>
        </p:scale>
        <p:origin x="-126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258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DFF08F-DC6B-4601-B491-B0F83F6DD2DA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562" y="1477107"/>
            <a:ext cx="11524529" cy="1641231"/>
          </a:xfrm>
        </p:spPr>
        <p:txBody>
          <a:bodyPr>
            <a:noAutofit/>
          </a:bodyPr>
          <a:lstStyle/>
          <a:p>
            <a:pPr algn="ctr"/>
            <a:r>
              <a:rPr lang="ru-RU" sz="6600" b="1" spc="0" dirty="0" err="1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Мелани</a:t>
            </a:r>
            <a:r>
              <a:rPr lang="ru-RU" sz="6600" b="1" spc="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spc="0" dirty="0" err="1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Кляйн</a:t>
            </a:r>
            <a:endParaRPr lang="ru-RU" sz="6600" b="1" spc="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3127" y="4618262"/>
            <a:ext cx="300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3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414" y="725424"/>
            <a:ext cx="11441724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Мелани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Кляйн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описывает две позиции: параноидно-шизоидную и депрессивную.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Kat\Desktop\картиночки\AB23264-56a09c593df78cafdaa33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983" y="2351315"/>
            <a:ext cx="4298413" cy="4343368"/>
          </a:xfrm>
          <a:prstGeom prst="rect">
            <a:avLst/>
          </a:prstGeom>
          <a:noFill/>
        </p:spPr>
      </p:pic>
      <p:pic>
        <p:nvPicPr>
          <p:cNvPr id="9219" name="Picture 3" descr="C:\Users\Kat\Desktop\картиночки\newweb-artikel-takut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3932" y="2190526"/>
            <a:ext cx="3990110" cy="4417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35732" y="497813"/>
            <a:ext cx="4524498" cy="61939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  </a:t>
            </a:r>
            <a:r>
              <a:rPr lang="ru-RU" sz="2400" dirty="0" smtClean="0"/>
              <a:t>Особый интерес </a:t>
            </a:r>
            <a:r>
              <a:rPr lang="ru-RU" sz="2400" dirty="0" err="1" smtClean="0"/>
              <a:t>Мелани</a:t>
            </a:r>
            <a:r>
              <a:rPr lang="ru-RU" sz="2400" dirty="0" smtClean="0"/>
              <a:t> </a:t>
            </a:r>
            <a:r>
              <a:rPr lang="ru-RU" sz="2400" dirty="0" err="1" smtClean="0"/>
              <a:t>Кляйн</a:t>
            </a:r>
            <a:r>
              <a:rPr lang="ru-RU" sz="2400" dirty="0" smtClean="0"/>
              <a:t> на протяжении всей ее карьеры привлекали негативные, разрушительные чувства и желания человека: ненависть, зависть, жадность.</a:t>
            </a:r>
            <a:endParaRPr lang="ru-RU" dirty="0" smtClean="0"/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Users\Kat\Desktop\картиночки\17643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04" y="1033153"/>
            <a:ext cx="4108863" cy="4061361"/>
          </a:xfrm>
          <a:prstGeom prst="rect">
            <a:avLst/>
          </a:prstGeom>
          <a:noFill/>
        </p:spPr>
      </p:pic>
      <p:pic>
        <p:nvPicPr>
          <p:cNvPr id="10243" name="Picture 3" descr="C:\Users\Kat\Desktop\картиночки\жаднос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5226" y="1680358"/>
            <a:ext cx="3764478" cy="3354780"/>
          </a:xfrm>
          <a:prstGeom prst="rect">
            <a:avLst/>
          </a:prstGeom>
          <a:noFill/>
        </p:spPr>
      </p:pic>
      <p:pic>
        <p:nvPicPr>
          <p:cNvPr id="10244" name="Picture 4" descr="C:\Users\Kat\Desktop\картиночки\201404152003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741" y="4037610"/>
            <a:ext cx="3811981" cy="2660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8760"/>
            <a:ext cx="12049496" cy="4325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 Наряду с этим,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Мелани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Кляйн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своих размышлениях о плохой и хорошей матери, ненависти и любви, зависти и благодарности постоянно подчеркивала важность любви, позволяющей не только смягчить и преодолеть негативные чувства, но и оптимистично смотреть на будущее человечества.</a:t>
            </a:r>
          </a:p>
          <a:p>
            <a:pPr>
              <a:buNone/>
            </a:pPr>
            <a:endParaRPr lang="ru-RU" sz="3200" dirty="0"/>
          </a:p>
        </p:txBody>
      </p:sp>
      <p:pic>
        <p:nvPicPr>
          <p:cNvPr id="11266" name="Picture 2" descr="C:\Users\Kat\Desktop\картиночки\baby-e1354366760251_jpg_1432198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426" y="3538846"/>
            <a:ext cx="4604514" cy="3111335"/>
          </a:xfrm>
          <a:prstGeom prst="rect">
            <a:avLst/>
          </a:prstGeom>
          <a:noFill/>
        </p:spPr>
      </p:pic>
      <p:pic>
        <p:nvPicPr>
          <p:cNvPr id="11267" name="Picture 3" descr="C:\Users\Kat\Desktop\картиночки\79d231ab550b777892a78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0804" y="3531632"/>
            <a:ext cx="4845134" cy="308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20146" y="890650"/>
            <a:ext cx="6472052" cy="560075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300" dirty="0" smtClean="0"/>
              <a:t>		</a:t>
            </a:r>
            <a:r>
              <a:rPr lang="ru-RU" sz="3600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Чрезмерная тревога преследования и чрезмерная депрессивная тревога присутствующие в психических процессах младенца, способны сыграть решающую роль в психогенезе душевных расстройств. 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Kat\Desktop\картиночки\3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501" y="574425"/>
            <a:ext cx="4213389" cy="3118801"/>
          </a:xfrm>
          <a:prstGeom prst="rect">
            <a:avLst/>
          </a:prstGeom>
          <a:noFill/>
        </p:spPr>
      </p:pic>
      <p:pic>
        <p:nvPicPr>
          <p:cNvPr id="12291" name="Picture 3" descr="C:\Users\Kat\Desktop\картиночки\cocuk-depresi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575" y="3859481"/>
            <a:ext cx="4224565" cy="2850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835" y="880941"/>
            <a:ext cx="10789504" cy="4370998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6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0955" y="1594338"/>
            <a:ext cx="7151076" cy="5906321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Мелани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Кляйн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(30 марта 1882, Вена — 22 сентября 1960, Лондон) — влиятельный британский психоаналитик австрийского происхождения, стоявшая у истоков детского психоанализа, игровой психоаналитической терапии и теории объектных отношений.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Kat\Desktop\картиночки\Melanie_Kle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769" y="937357"/>
            <a:ext cx="4020282" cy="5245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0745" y="641688"/>
            <a:ext cx="11441723" cy="432511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Наблюдения за играми собственных детей 2-3 лет привели её к выводу, что именно на этот возраст приходится формирование Эдипова комплекса.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Kat\Desktop\картиночки\464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941" y="3202825"/>
            <a:ext cx="5219968" cy="3352354"/>
          </a:xfrm>
          <a:prstGeom prst="rect">
            <a:avLst/>
          </a:prstGeom>
          <a:noFill/>
        </p:spPr>
      </p:pic>
      <p:pic>
        <p:nvPicPr>
          <p:cNvPr id="2052" name="Picture 4" descr="C:\Users\Kat\Desktop\картиночки\information_items_17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5801" y="3141168"/>
            <a:ext cx="4845133" cy="3402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75846" y="1776122"/>
            <a:ext cx="8909536" cy="4229921"/>
          </a:xfrm>
        </p:spPr>
        <p:txBody>
          <a:bodyPr/>
          <a:lstStyle/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Кляйн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прошла психоаналитический курс у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Шандора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Ференци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 по его совету стала профессионально заниматься психоанализом.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t\Desktop\картиночки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8716" y="1254614"/>
            <a:ext cx="3230885" cy="4372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123" y="842654"/>
            <a:ext cx="11617569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	В 1921 г. по приглашению Карла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Абрахама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поступила на работу в Берлинский институт психоанализа.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Kat\Desktop\картиночки\media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8402" y="3050932"/>
            <a:ext cx="2848829" cy="3631222"/>
          </a:xfrm>
          <a:prstGeom prst="rect">
            <a:avLst/>
          </a:prstGeom>
          <a:noFill/>
        </p:spPr>
      </p:pic>
      <p:pic>
        <p:nvPicPr>
          <p:cNvPr id="4099" name="Picture 3" descr="C:\Users\Kat\Desktop\картиночки\29-03-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3661" y="3028571"/>
            <a:ext cx="6307016" cy="3665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16369" y="1124008"/>
            <a:ext cx="6635262" cy="519473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1926 г.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Кляйн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переехала из Германии в Лондон, где издала авторитетные монографии «Психоанализ детей» (1932) и «Зависть и благодарность» (1957).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Kat\Desktop\картиночки\978002918430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532" y="1946641"/>
            <a:ext cx="2164637" cy="3129451"/>
          </a:xfrm>
          <a:prstGeom prst="rect">
            <a:avLst/>
          </a:prstGeom>
          <a:noFill/>
        </p:spPr>
      </p:pic>
      <p:pic>
        <p:nvPicPr>
          <p:cNvPr id="5123" name="Picture 3" descr="C:\Users\Kat\Desktop\картиночки\906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5755" y="1825870"/>
            <a:ext cx="2998044" cy="3449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819209"/>
            <a:ext cx="11922369" cy="432511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ходе изучения наиболее агрессивных импульсов маленьких пациентов (зависть, жадность, ненависть)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Кляйн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разработала технику работы с детьми, не утратившую актуальности и в наши дни.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Kat\Desktop\картиночки\6dfef138b6f1cbac0992c4e08bab29b2b88abc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433" y="3424849"/>
            <a:ext cx="3507398" cy="3069736"/>
          </a:xfrm>
          <a:prstGeom prst="rect">
            <a:avLst/>
          </a:prstGeom>
          <a:noFill/>
        </p:spPr>
      </p:pic>
      <p:pic>
        <p:nvPicPr>
          <p:cNvPr id="6147" name="Picture 3" descr="C:\Users\Kat\Desktop\картиночки\Фото_к_статье_Детская_зависть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6893" y="3446585"/>
            <a:ext cx="3751386" cy="3047999"/>
          </a:xfrm>
          <a:prstGeom prst="rect">
            <a:avLst/>
          </a:prstGeom>
          <a:noFill/>
        </p:spPr>
      </p:pic>
      <p:pic>
        <p:nvPicPr>
          <p:cNvPr id="6148" name="Picture 4" descr="C:\Users\Kat\Desktop\картиночки\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2062" y="3470029"/>
            <a:ext cx="4302368" cy="3024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7569" y="795763"/>
            <a:ext cx="11828585" cy="432511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Главной теоретической заслугой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Мелани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Кляйн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является разработка теории развития личности и межличностных отношений младенца и очень маленького ребенка.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Kat\Desktop\картиночки\chil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22" y="3203210"/>
            <a:ext cx="3944001" cy="3477891"/>
          </a:xfrm>
          <a:prstGeom prst="rect">
            <a:avLst/>
          </a:prstGeom>
          <a:noFill/>
        </p:spPr>
      </p:pic>
      <p:pic>
        <p:nvPicPr>
          <p:cNvPr id="7171" name="Picture 3" descr="C:\Users\Kat\Desktop\картиночки\13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1974" y="2888272"/>
            <a:ext cx="5635595" cy="3720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66807"/>
            <a:ext cx="5615354" cy="5745715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	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Мелани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Кляйн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была первой из психоаналитиков, кто сосредоточился на отношениях младенца и маленького ребенка с матерью и другими людьми как на главном условии и источнике развития его личности и даже просто его физического выживания.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Kat\Desktop\картиночки\menyu-dlya-kormyashey-mami-soveti-postepennoe-pohudenie-bez-vreda-zdorovyu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5015" y="1641228"/>
            <a:ext cx="6310398" cy="3407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1DE70C-8627-4F65-B588-B66C42B1E1A3}"/>
</file>

<file path=customXml/itemProps2.xml><?xml version="1.0" encoding="utf-8"?>
<ds:datastoreItem xmlns:ds="http://schemas.openxmlformats.org/officeDocument/2006/customXml" ds:itemID="{6BF56A17-F491-459C-8012-CDCEA3D0DCA6}"/>
</file>

<file path=customXml/itemProps3.xml><?xml version="1.0" encoding="utf-8"?>
<ds:datastoreItem xmlns:ds="http://schemas.openxmlformats.org/officeDocument/2006/customXml" ds:itemID="{2651DF96-839E-4E8F-AC5B-F5A6C7D7E6A2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683</TotalTime>
  <Words>7</Words>
  <Application>Microsoft Office PowerPoint</Application>
  <PresentationFormat>Произвольный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Мелани Кляйн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Лоуэн</dc:title>
  <dc:creator>ОЛЯ</dc:creator>
  <cp:lastModifiedBy>Image&amp;Matros ®</cp:lastModifiedBy>
  <cp:revision>68</cp:revision>
  <dcterms:created xsi:type="dcterms:W3CDTF">2014-09-21T19:33:18Z</dcterms:created>
  <dcterms:modified xsi:type="dcterms:W3CDTF">2017-04-05T05:44:26Z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