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2" r:id="rId4"/>
    <p:sldId id="291" r:id="rId5"/>
    <p:sldId id="323" r:id="rId6"/>
    <p:sldId id="258" r:id="rId7"/>
    <p:sldId id="259" r:id="rId8"/>
    <p:sldId id="266" r:id="rId9"/>
    <p:sldId id="267" r:id="rId10"/>
    <p:sldId id="268" r:id="rId11"/>
    <p:sldId id="290" r:id="rId12"/>
    <p:sldId id="270" r:id="rId13"/>
    <p:sldId id="271" r:id="rId14"/>
    <p:sldId id="272" r:id="rId15"/>
    <p:sldId id="273" r:id="rId16"/>
    <p:sldId id="274" r:id="rId17"/>
    <p:sldId id="275" r:id="rId18"/>
    <p:sldId id="276" r:id="rId19"/>
    <p:sldId id="277" r:id="rId20"/>
    <p:sldId id="278" r:id="rId21"/>
    <p:sldId id="279" r:id="rId22"/>
    <p:sldId id="282" r:id="rId23"/>
    <p:sldId id="283" r:id="rId24"/>
    <p:sldId id="284" r:id="rId25"/>
    <p:sldId id="285" r:id="rId26"/>
    <p:sldId id="286" r:id="rId27"/>
    <p:sldId id="287" r:id="rId28"/>
    <p:sldId id="324" r:id="rId29"/>
    <p:sldId id="325" r:id="rId30"/>
    <p:sldId id="293" r:id="rId31"/>
    <p:sldId id="294" r:id="rId32"/>
    <p:sldId id="295" r:id="rId33"/>
    <p:sldId id="297" r:id="rId34"/>
    <p:sldId id="298" r:id="rId35"/>
    <p:sldId id="299" r:id="rId36"/>
    <p:sldId id="300" r:id="rId37"/>
    <p:sldId id="302" r:id="rId38"/>
    <p:sldId id="301" r:id="rId39"/>
    <p:sldId id="303" r:id="rId40"/>
    <p:sldId id="304" r:id="rId41"/>
    <p:sldId id="305" r:id="rId42"/>
    <p:sldId id="326" r:id="rId43"/>
    <p:sldId id="327" r:id="rId44"/>
    <p:sldId id="306" r:id="rId45"/>
    <p:sldId id="307" r:id="rId46"/>
    <p:sldId id="309" r:id="rId47"/>
    <p:sldId id="310" r:id="rId48"/>
    <p:sldId id="311" r:id="rId49"/>
    <p:sldId id="312" r:id="rId50"/>
    <p:sldId id="313" r:id="rId51"/>
    <p:sldId id="314" r:id="rId52"/>
    <p:sldId id="330" r:id="rId53"/>
    <p:sldId id="331" r:id="rId54"/>
    <p:sldId id="332" r:id="rId55"/>
    <p:sldId id="328" r:id="rId56"/>
    <p:sldId id="329"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408621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209444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319970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ru-RU">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83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5378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1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7502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8" name="Footer Placeholder 7"/>
          <p:cNvSpPr>
            <a:spLocks noGrp="1"/>
          </p:cNvSpPr>
          <p:nvPr>
            <p:ph type="ftr" sz="quarter" idx="11"/>
          </p:nvPr>
        </p:nvSpPr>
        <p:spPr/>
        <p:txBody>
          <a:bodyPr/>
          <a:lstStyle/>
          <a:p>
            <a:endParaRPr lang="ru-RU">
              <a:solidFill>
                <a:prstClr val="black"/>
              </a:solidFill>
            </a:endParaRPr>
          </a:p>
        </p:txBody>
      </p:sp>
      <p:sp>
        <p:nvSpPr>
          <p:cNvPr id="9" name="Slide Number Placeholder 8"/>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06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4" name="Footer Placeholder 3"/>
          <p:cNvSpPr>
            <a:spLocks noGrp="1"/>
          </p:cNvSpPr>
          <p:nvPr>
            <p:ph type="ftr" sz="quarter" idx="11"/>
          </p:nvPr>
        </p:nvSpPr>
        <p:spPr/>
        <p:txBody>
          <a:bodyPr/>
          <a:lstStyle/>
          <a:p>
            <a:endParaRPr lang="ru-RU">
              <a:solidFill>
                <a:prstClr val="black"/>
              </a:solidFill>
            </a:endParaRPr>
          </a:p>
        </p:txBody>
      </p:sp>
      <p:sp>
        <p:nvSpPr>
          <p:cNvPr id="5" name="Slide Number Placeholder 4"/>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8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3" name="Footer Placeholder 2"/>
          <p:cNvSpPr>
            <a:spLocks noGrp="1"/>
          </p:cNvSpPr>
          <p:nvPr>
            <p:ph type="ftr" sz="quarter" idx="11"/>
          </p:nvPr>
        </p:nvSpPr>
        <p:spPr/>
        <p:txBody>
          <a:bodyPr/>
          <a:lstStyle/>
          <a:p>
            <a:endParaRPr lang="ru-RU">
              <a:solidFill>
                <a:prstClr val="black"/>
              </a:solidFill>
            </a:endParaRPr>
          </a:p>
        </p:txBody>
      </p:sp>
      <p:sp>
        <p:nvSpPr>
          <p:cNvPr id="4" name="Slide Number Placeholder 3"/>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6389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7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162145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47807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6" name="Footer Placeholder 5"/>
          <p:cNvSpPr>
            <a:spLocks noGrp="1"/>
          </p:cNvSpPr>
          <p:nvPr>
            <p:ph type="ftr" sz="quarter" idx="11"/>
          </p:nvPr>
        </p:nvSpPr>
        <p:spPr/>
        <p:txBody>
          <a:bodyPr/>
          <a:lstStyle/>
          <a:p>
            <a:endParaRPr lang="ru-RU">
              <a:solidFill>
                <a:prstClr val="black"/>
              </a:solidFill>
            </a:endParaRPr>
          </a:p>
        </p:txBody>
      </p:sp>
      <p:sp>
        <p:nvSpPr>
          <p:cNvPr id="7" name="Slide Number Placeholder 6"/>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193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77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90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8512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436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80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11"/>
          </p:nvPr>
        </p:nvSpPr>
        <p:spPr/>
        <p:txBody>
          <a:bodyPr/>
          <a:lstStyle/>
          <a:p>
            <a:endParaRPr lang="ru-RU">
              <a:solidFill>
                <a:prstClr val="black"/>
              </a:solidFill>
            </a:endParaRPr>
          </a:p>
        </p:txBody>
      </p:sp>
      <p:sp>
        <p:nvSpPr>
          <p:cNvPr id="6" name="Slide Number Placeholder 5"/>
          <p:cNvSpPr>
            <a:spLocks noGrp="1"/>
          </p:cNvSpPr>
          <p:nvPr>
            <p:ph type="sldNum" sz="quarter" idx="12"/>
          </p:nvPr>
        </p:nvSpPr>
        <p:spPr/>
        <p:txBody>
          <a:bodyPr/>
          <a:lstStyle/>
          <a:p>
            <a:fld id="{ACA51FA9-DB5D-4A14-9744-90907B3CCE09}" type="slidenum">
              <a:rPr lang="ru-RU" smtClean="0">
                <a:solidFill>
                  <a:prstClr val="black"/>
                </a:solidFill>
              </a:rPr>
              <a:pPr/>
              <a:t>‹#›</a:t>
            </a:fld>
            <a:endParaRPr lang="ru-RU">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5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37855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728933-3606-4113-9069-523CFB447496}"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117994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728933-3606-4113-9069-523CFB447496}" type="datetimeFigureOut">
              <a:rPr lang="ru-RU" smtClean="0"/>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219537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728933-3606-4113-9069-523CFB447496}" type="datetimeFigureOut">
              <a:rPr lang="ru-RU" smtClean="0"/>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257334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728933-3606-4113-9069-523CFB447496}" type="datetimeFigureOut">
              <a:rPr lang="ru-RU" smtClean="0"/>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290013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728933-3606-4113-9069-523CFB447496}"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240518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2728933-3606-4113-9069-523CFB447496}" type="datetimeFigureOut">
              <a:rPr lang="ru-RU" smtClean="0"/>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C96EE2-3A79-45BA-9335-E65759C8F7C6}" type="slidenum">
              <a:rPr lang="ru-RU" smtClean="0"/>
              <a:t>‹#›</a:t>
            </a:fld>
            <a:endParaRPr lang="ru-RU"/>
          </a:p>
        </p:txBody>
      </p:sp>
    </p:spTree>
    <p:extLst>
      <p:ext uri="{BB962C8B-B14F-4D97-AF65-F5344CB8AC3E}">
        <p14:creationId xmlns:p14="http://schemas.microsoft.com/office/powerpoint/2010/main" val="48433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28933-3606-4113-9069-523CFB447496}" type="datetimeFigureOut">
              <a:rPr lang="ru-RU" smtClean="0"/>
              <a:t>19.12.2021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96EE2-3A79-45BA-9335-E65759C8F7C6}" type="slidenum">
              <a:rPr lang="ru-RU" smtClean="0"/>
              <a:t>‹#›</a:t>
            </a:fld>
            <a:endParaRPr lang="ru-RU"/>
          </a:p>
        </p:txBody>
      </p:sp>
    </p:spTree>
    <p:extLst>
      <p:ext uri="{BB962C8B-B14F-4D97-AF65-F5344CB8AC3E}">
        <p14:creationId xmlns:p14="http://schemas.microsoft.com/office/powerpoint/2010/main" val="4166734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solidFill>
                  <a:prstClr val="black"/>
                </a:solidFill>
              </a:rPr>
              <a:pPr/>
              <a:t>19.12.2021</a:t>
            </a:fld>
            <a:endParaRPr lang="ru-RU">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964305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0920" y="2351071"/>
            <a:ext cx="3737610"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400" b="1" dirty="0">
                <a:solidFill>
                  <a:srgbClr val="B53A31">
                    <a:lumMod val="75000"/>
                  </a:srgbClr>
                </a:solidFill>
              </a:rPr>
              <a:t>Придумать задание теста – искусство, проверить созданный тест по установленным правилам на надежность, валидность и стандартизировать его – наука.</a:t>
            </a:r>
          </a:p>
          <a:p>
            <a:pPr algn="r"/>
            <a:r>
              <a:rPr lang="ru-RU" sz="2000" b="1" dirty="0">
                <a:solidFill>
                  <a:srgbClr val="B53A31">
                    <a:lumMod val="75000"/>
                  </a:srgbClr>
                </a:solidFill>
              </a:rPr>
              <a:t>К. М. Гуревич</a:t>
            </a:r>
          </a:p>
        </p:txBody>
      </p:sp>
      <p:pic>
        <p:nvPicPr>
          <p:cNvPr id="1026" name="Picture 2" descr="https://pillar.edu/wp-content/uploads/2015/04/ce_ex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45" y="937260"/>
            <a:ext cx="5904000" cy="442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15787" y="5149816"/>
            <a:ext cx="2688557" cy="215444"/>
          </a:xfrm>
          <a:prstGeom prst="rect">
            <a:avLst/>
          </a:prstGeom>
        </p:spPr>
        <p:txBody>
          <a:bodyPr wrap="none">
            <a:spAutoFit/>
          </a:bodyPr>
          <a:lstStyle/>
          <a:p>
            <a:pPr algn="r"/>
            <a:r>
              <a:rPr lang="en-US" sz="800" dirty="0"/>
              <a:t>https://pillar.edu/wp-content/uploads/2015/04/ce_exam.jpg</a:t>
            </a:r>
            <a:endParaRPr lang="ru-RU" sz="800" dirty="0"/>
          </a:p>
        </p:txBody>
      </p:sp>
      <p:sp>
        <p:nvSpPr>
          <p:cNvPr id="4" name="Прямоугольник 3"/>
          <p:cNvSpPr/>
          <p:nvPr/>
        </p:nvSpPr>
        <p:spPr>
          <a:xfrm>
            <a:off x="969540" y="475595"/>
            <a:ext cx="5735673" cy="461665"/>
          </a:xfrm>
          <a:prstGeom prst="rect">
            <a:avLst/>
          </a:prstGeom>
        </p:spPr>
        <p:txBody>
          <a:bodyPr wrap="none">
            <a:spAutoFit/>
          </a:bodyPr>
          <a:lstStyle/>
          <a:p>
            <a:pPr lvl="0"/>
            <a:r>
              <a:rPr lang="en-US" sz="2400" dirty="0">
                <a:solidFill>
                  <a:srgbClr val="B53A31">
                    <a:lumMod val="75000"/>
                  </a:srgbClr>
                </a:solidFill>
              </a:rPr>
              <a:t>Topic </a:t>
            </a:r>
            <a:r>
              <a:rPr lang="ru-RU" sz="2400" dirty="0" smtClean="0">
                <a:solidFill>
                  <a:srgbClr val="B53A31">
                    <a:lumMod val="75000"/>
                  </a:srgbClr>
                </a:solidFill>
              </a:rPr>
              <a:t>8</a:t>
            </a:r>
            <a:r>
              <a:rPr lang="en-US" sz="2400" dirty="0" smtClean="0">
                <a:solidFill>
                  <a:srgbClr val="B53A31">
                    <a:lumMod val="75000"/>
                  </a:srgbClr>
                </a:solidFill>
              </a:rPr>
              <a:t>. </a:t>
            </a:r>
            <a:r>
              <a:rPr lang="en-US" sz="2000" dirty="0">
                <a:solidFill>
                  <a:srgbClr val="B53A31">
                    <a:lumMod val="75000"/>
                  </a:srgbClr>
                </a:solidFill>
              </a:rPr>
              <a:t>The author is associate professor A.A. </a:t>
            </a:r>
            <a:r>
              <a:rPr lang="en-US" sz="2000" dirty="0" err="1">
                <a:solidFill>
                  <a:srgbClr val="B53A31">
                    <a:lumMod val="75000"/>
                  </a:srgbClr>
                </a:solidFill>
              </a:rPr>
              <a:t>Lytko</a:t>
            </a:r>
            <a:r>
              <a:rPr lang="en-US" sz="2000" dirty="0">
                <a:solidFill>
                  <a:srgbClr val="B53A31">
                    <a:lumMod val="75000"/>
                  </a:srgbClr>
                </a:solidFill>
              </a:rPr>
              <a:t> </a:t>
            </a:r>
            <a:endParaRPr lang="en-US" sz="2000" dirty="0">
              <a:solidFill>
                <a:srgbClr val="B53A31">
                  <a:lumMod val="75000"/>
                </a:srgbClr>
              </a:solidFill>
            </a:endParaRPr>
          </a:p>
        </p:txBody>
      </p:sp>
    </p:spTree>
    <p:extLst>
      <p:ext uri="{BB962C8B-B14F-4D97-AF65-F5344CB8AC3E}">
        <p14:creationId xmlns:p14="http://schemas.microsoft.com/office/powerpoint/2010/main" val="37794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External </a:t>
            </a:r>
            <a:r>
              <a:rPr lang="en-US" sz="2400" b="1" dirty="0">
                <a:solidFill>
                  <a:srgbClr val="B53A31">
                    <a:lumMod val="75000"/>
                  </a:srgbClr>
                </a:solidFill>
              </a:rPr>
              <a:t>validity </a:t>
            </a:r>
            <a:endParaRPr lang="ru-RU" sz="2400" b="1" dirty="0">
              <a:solidFill>
                <a:srgbClr val="0070C0"/>
              </a:solidFill>
            </a:endParaRPr>
          </a:p>
        </p:txBody>
      </p:sp>
      <p:sp>
        <p:nvSpPr>
          <p:cNvPr id="3" name="Прямоугольник 2"/>
          <p:cNvSpPr/>
          <p:nvPr/>
        </p:nvSpPr>
        <p:spPr>
          <a:xfrm>
            <a:off x="648930" y="605275"/>
            <a:ext cx="10899058" cy="5755422"/>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The presence of external validity means that the impression that the subjects get when familiarizing themselves with the instructions, stimulus material and testing procedure is consistent with the declared purpose of the test.</a:t>
            </a:r>
          </a:p>
          <a:p>
            <a:pPr indent="450215" algn="just"/>
            <a:r>
              <a:rPr lang="en-US" sz="2300" b="1" dirty="0">
                <a:solidFill>
                  <a:srgbClr val="B53A31">
                    <a:lumMod val="75000"/>
                  </a:srgbClr>
                </a:solidFill>
                <a:ea typeface="Times New Roman" panose="02020603050405020304" pitchFamily="18" charset="0"/>
              </a:rPr>
              <a:t>External validity can be in different ways to the true psychological content of the test. In some cases (for example, in intelligence testing), external validity corresponds to this content. In other cases (in personality tests), it helps to mask the true content of the test - the subject must believe in other content, deliberately indicated in the instructions. This prevents the emergence of an attitude toward issuing socially normative responses.</a:t>
            </a:r>
          </a:p>
          <a:p>
            <a:pPr indent="450215" algn="just"/>
            <a:r>
              <a:rPr lang="en-US" sz="2300" b="1" dirty="0">
                <a:solidFill>
                  <a:srgbClr val="B53A31">
                    <a:lumMod val="75000"/>
                  </a:srgbClr>
                </a:solidFill>
                <a:ea typeface="Times New Roman" panose="02020603050405020304" pitchFamily="18" charset="0"/>
              </a:rPr>
              <a:t>For example, R. </a:t>
            </a:r>
            <a:r>
              <a:rPr lang="en-US" sz="2300" b="1" dirty="0" err="1">
                <a:solidFill>
                  <a:srgbClr val="B53A31">
                    <a:lumMod val="75000"/>
                  </a:srgbClr>
                </a:solidFill>
                <a:ea typeface="Times New Roman" panose="02020603050405020304" pitchFamily="18" charset="0"/>
              </a:rPr>
              <a:t>Cattell's</a:t>
            </a:r>
            <a:r>
              <a:rPr lang="en-US" sz="2300" b="1" dirty="0">
                <a:solidFill>
                  <a:srgbClr val="B53A31">
                    <a:lumMod val="75000"/>
                  </a:srgbClr>
                </a:solidFill>
                <a:ea typeface="Times New Roman" panose="02020603050405020304" pitchFamily="18" charset="0"/>
              </a:rPr>
              <a:t> 16 PF test is convenient for use - it does not "scare away" clients with the implicit content of points, does not cause an accentuated categorization of the diagnostic situation as an examination situation.</a:t>
            </a:r>
          </a:p>
          <a:p>
            <a:pPr indent="450215" algn="just"/>
            <a:r>
              <a:rPr lang="en-US" sz="2300" b="1" dirty="0">
                <a:solidFill>
                  <a:srgbClr val="B53A31">
                    <a:lumMod val="75000"/>
                  </a:srgbClr>
                </a:solidFill>
                <a:ea typeface="Times New Roman" panose="02020603050405020304" pitchFamily="18" charset="0"/>
              </a:rPr>
              <a:t>Other personality questionnaires, which, to a greater or lesser extent, have a </a:t>
            </a:r>
            <a:r>
              <a:rPr lang="en-US" sz="2300" b="1" dirty="0" err="1">
                <a:solidFill>
                  <a:srgbClr val="B53A31">
                    <a:lumMod val="75000"/>
                  </a:srgbClr>
                </a:solidFill>
                <a:ea typeface="Times New Roman" panose="02020603050405020304" pitchFamily="18" charset="0"/>
              </a:rPr>
              <a:t>pathocharacterological</a:t>
            </a:r>
            <a:r>
              <a:rPr lang="en-US" sz="2300" b="1" dirty="0">
                <a:solidFill>
                  <a:srgbClr val="B53A31">
                    <a:lumMod val="75000"/>
                  </a:srgbClr>
                </a:solidFill>
                <a:ea typeface="Times New Roman" panose="02020603050405020304" pitchFamily="18" charset="0"/>
              </a:rPr>
              <a:t> background in the content of the questions, inform the subjects about the possible direction of the diagnosis of mental </a:t>
            </a:r>
            <a:r>
              <a:rPr lang="en-US" sz="2300" b="1" dirty="0" smtClean="0">
                <a:solidFill>
                  <a:srgbClr val="B53A31">
                    <a:lumMod val="75000"/>
                  </a:srgbClr>
                </a:solidFill>
                <a:ea typeface="Times New Roman" panose="02020603050405020304" pitchFamily="18" charset="0"/>
              </a:rPr>
              <a:t>disorders</a:t>
            </a:r>
            <a:endParaRPr lang="en-US"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(for example, an MMPI questionnaire).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69759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B53A31">
                    <a:lumMod val="75000"/>
                  </a:srgbClr>
                </a:solidFill>
              </a:rPr>
              <a:t>Валидность</a:t>
            </a:r>
            <a:r>
              <a:rPr lang="ru-RU" sz="2400" b="1" dirty="0">
                <a:solidFill>
                  <a:srgbClr val="0070C0"/>
                </a:solidFill>
              </a:rPr>
              <a:t> внутренняя</a:t>
            </a:r>
          </a:p>
        </p:txBody>
      </p:sp>
      <p:sp>
        <p:nvSpPr>
          <p:cNvPr id="3" name="Прямоугольник 2"/>
          <p:cNvSpPr/>
          <p:nvPr/>
        </p:nvSpPr>
        <p:spPr>
          <a:xfrm>
            <a:off x="517237" y="461665"/>
            <a:ext cx="11102109" cy="5755422"/>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Внутреннюю валидность в силу ее специфики еще называют имманентной, или содержательной валидностью. </a:t>
            </a:r>
          </a:p>
          <a:p>
            <a:pPr indent="450215" algn="just"/>
            <a:r>
              <a:rPr lang="ru-RU" sz="2300" b="1" dirty="0" err="1">
                <a:solidFill>
                  <a:srgbClr val="B53A31">
                    <a:lumMod val="75000"/>
                  </a:srgbClr>
                </a:solidFill>
                <a:ea typeface="Times New Roman" panose="02020603050405020304" pitchFamily="18" charset="0"/>
              </a:rPr>
              <a:t>Валидизация</a:t>
            </a:r>
            <a:r>
              <a:rPr lang="ru-RU" sz="2300" b="1" dirty="0">
                <a:solidFill>
                  <a:srgbClr val="B53A31">
                    <a:lumMod val="75000"/>
                  </a:srgbClr>
                </a:solidFill>
                <a:ea typeface="Times New Roman" panose="02020603050405020304" pitchFamily="18" charset="0"/>
              </a:rPr>
              <a:t> производится на основе применения «внутренних» </a:t>
            </a:r>
            <a:r>
              <a:rPr lang="ru-RU" sz="2300" b="1" dirty="0" smtClean="0">
                <a:solidFill>
                  <a:srgbClr val="B53A31">
                    <a:lumMod val="75000"/>
                  </a:srgbClr>
                </a:solidFill>
                <a:ea typeface="Times New Roman" panose="02020603050405020304" pitchFamily="18" charset="0"/>
              </a:rPr>
              <a:t>критериев.    В </a:t>
            </a:r>
            <a:r>
              <a:rPr lang="ru-RU" sz="2300" b="1" dirty="0">
                <a:solidFill>
                  <a:srgbClr val="B53A31">
                    <a:lumMod val="75000"/>
                  </a:srgbClr>
                </a:solidFill>
                <a:ea typeface="Times New Roman" panose="02020603050405020304" pitchFamily="18" charset="0"/>
              </a:rPr>
              <a:t>качестве </a:t>
            </a:r>
            <a:r>
              <a:rPr lang="ru-RU" sz="2300" b="1" dirty="0" smtClean="0">
                <a:solidFill>
                  <a:srgbClr val="B53A31">
                    <a:lumMod val="75000"/>
                  </a:srgbClr>
                </a:solidFill>
                <a:ea typeface="Times New Roman" panose="02020603050405020304" pitchFamily="18" charset="0"/>
              </a:rPr>
              <a:t>этих критериев </a:t>
            </a:r>
            <a:r>
              <a:rPr lang="ru-RU" sz="2300" b="1" dirty="0">
                <a:solidFill>
                  <a:srgbClr val="B53A31">
                    <a:lumMod val="75000"/>
                  </a:srgbClr>
                </a:solidFill>
                <a:ea typeface="Times New Roman" panose="02020603050405020304" pitchFamily="18" charset="0"/>
              </a:rPr>
              <a:t>выступают признаки, указанные в определении измеряемого психического свойства. Наличие этих и только этих признаков устанавливается путем анализа всех основных компонентов теста (инструкции испытуемому, стимульного материала, процедуры тестирования, системы выставления сырых баллов). </a:t>
            </a:r>
          </a:p>
          <a:p>
            <a:pPr indent="450215" algn="just"/>
            <a:r>
              <a:rPr lang="ru-RU" sz="2300" b="1" dirty="0">
                <a:solidFill>
                  <a:srgbClr val="B53A31">
                    <a:lumMod val="75000"/>
                  </a:srgbClr>
                </a:solidFill>
                <a:ea typeface="Times New Roman" panose="02020603050405020304" pitchFamily="18" charset="0"/>
              </a:rPr>
              <a:t>При этом не используются какие-либо сложные математико-статистические </a:t>
            </a:r>
            <a:r>
              <a:rPr lang="ru-RU" sz="2300" b="1" dirty="0" smtClean="0">
                <a:solidFill>
                  <a:srgbClr val="B53A31">
                    <a:lumMod val="75000"/>
                  </a:srgbClr>
                </a:solidFill>
                <a:ea typeface="Times New Roman" panose="02020603050405020304" pitchFamily="18" charset="0"/>
              </a:rPr>
              <a:t>процедуры. Разработчик теста </a:t>
            </a:r>
            <a:r>
              <a:rPr lang="ru-RU" sz="2300" b="1" dirty="0">
                <a:solidFill>
                  <a:srgbClr val="B53A31">
                    <a:lumMod val="75000"/>
                  </a:srgbClr>
                </a:solidFill>
                <a:ea typeface="Times New Roman" panose="02020603050405020304" pitchFamily="18" charset="0"/>
              </a:rPr>
              <a:t>ограничивается наблюдением за поведением испытуемых из выборки стандартизации, их </a:t>
            </a:r>
            <a:r>
              <a:rPr lang="ru-RU" sz="2300" b="1" dirty="0" smtClean="0">
                <a:solidFill>
                  <a:srgbClr val="B53A31">
                    <a:lumMod val="75000"/>
                  </a:srgbClr>
                </a:solidFill>
                <a:ea typeface="Times New Roman" panose="02020603050405020304" pitchFamily="18" charset="0"/>
              </a:rPr>
              <a:t>интервьюированием. Он </a:t>
            </a:r>
            <a:r>
              <a:rPr lang="ru-RU" sz="2300" b="1" dirty="0">
                <a:solidFill>
                  <a:srgbClr val="B53A31">
                    <a:lumMod val="75000"/>
                  </a:srgbClr>
                </a:solidFill>
                <a:ea typeface="Times New Roman" panose="02020603050405020304" pitchFamily="18" charset="0"/>
              </a:rPr>
              <a:t>также </a:t>
            </a:r>
            <a:r>
              <a:rPr lang="ru-RU" sz="2300" b="1" dirty="0" smtClean="0">
                <a:solidFill>
                  <a:srgbClr val="B53A31">
                    <a:lumMod val="75000"/>
                  </a:srgbClr>
                </a:solidFill>
                <a:ea typeface="Times New Roman" panose="02020603050405020304" pitchFamily="18" charset="0"/>
              </a:rPr>
              <a:t>привлекает экспертов</a:t>
            </a:r>
            <a:r>
              <a:rPr lang="ru-RU" sz="2300" b="1" dirty="0">
                <a:solidFill>
                  <a:srgbClr val="B53A31">
                    <a:lumMod val="75000"/>
                  </a:srgbClr>
                </a:solidFill>
                <a:ea typeface="Times New Roman" panose="02020603050405020304" pitchFamily="18" charset="0"/>
              </a:rPr>
              <a:t>, владеющих теоретическим знанием по вопросам исследуемых свойств и </a:t>
            </a:r>
            <a:r>
              <a:rPr lang="ru-RU" sz="2300" b="1" dirty="0" smtClean="0">
                <a:solidFill>
                  <a:srgbClr val="B53A31">
                    <a:lumMod val="75000"/>
                  </a:srgbClr>
                </a:solidFill>
                <a:ea typeface="Times New Roman" panose="02020603050405020304" pitchFamily="18" charset="0"/>
              </a:rPr>
              <a:t>состояний, для оценки пригодности измерительной процедуры.</a:t>
            </a:r>
          </a:p>
          <a:p>
            <a:pPr indent="450215" algn="just"/>
            <a:r>
              <a:rPr lang="ru-RU" sz="2300" b="1" dirty="0" smtClean="0">
                <a:solidFill>
                  <a:srgbClr val="B53A31">
                    <a:lumMod val="75000"/>
                  </a:srgbClr>
                </a:solidFill>
                <a:ea typeface="Times New Roman" panose="02020603050405020304" pitchFamily="18" charset="0"/>
              </a:rPr>
              <a:t>В большинстве случаев магистранту не нужно заниматься обоснованием внутренней </a:t>
            </a:r>
            <a:r>
              <a:rPr lang="ru-RU" sz="2300" b="1" dirty="0" err="1" smtClean="0">
                <a:solidFill>
                  <a:srgbClr val="B53A31">
                    <a:lumMod val="75000"/>
                  </a:srgbClr>
                </a:solidFill>
                <a:ea typeface="Times New Roman" panose="02020603050405020304" pitchFamily="18" charset="0"/>
              </a:rPr>
              <a:t>валидности</a:t>
            </a:r>
            <a:r>
              <a:rPr lang="ru-RU" sz="2300" b="1" dirty="0" smtClean="0">
                <a:solidFill>
                  <a:srgbClr val="B53A31">
                    <a:lumMod val="75000"/>
                  </a:srgbClr>
                </a:solidFill>
                <a:ea typeface="Times New Roman" panose="02020603050405020304" pitchFamily="18" charset="0"/>
              </a:rPr>
              <a:t>, но он обязан понимать, как это делается.</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286310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Internal</a:t>
            </a:r>
            <a:r>
              <a:rPr lang="en-US" sz="2400" b="1" dirty="0">
                <a:solidFill>
                  <a:srgbClr val="B53A31">
                    <a:lumMod val="75000"/>
                  </a:srgbClr>
                </a:solidFill>
              </a:rPr>
              <a:t> validity</a:t>
            </a:r>
            <a:endParaRPr lang="ru-RU" sz="2400" b="1" dirty="0">
              <a:solidFill>
                <a:srgbClr val="0070C0"/>
              </a:solidFill>
            </a:endParaRPr>
          </a:p>
        </p:txBody>
      </p:sp>
      <p:sp>
        <p:nvSpPr>
          <p:cNvPr id="3" name="Прямоугольник 2"/>
          <p:cNvSpPr/>
          <p:nvPr/>
        </p:nvSpPr>
        <p:spPr>
          <a:xfrm>
            <a:off x="766916" y="874620"/>
            <a:ext cx="10633587" cy="504753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Internal validity, due to its specificity, is also called immanent, or meaningful validity.</a:t>
            </a:r>
          </a:p>
          <a:p>
            <a:pPr indent="450215" algn="just"/>
            <a:r>
              <a:rPr lang="en-US" sz="2300" b="1" dirty="0">
                <a:solidFill>
                  <a:srgbClr val="B53A31">
                    <a:lumMod val="75000"/>
                  </a:srgbClr>
                </a:solidFill>
                <a:ea typeface="Times New Roman" panose="02020603050405020304" pitchFamily="18" charset="0"/>
              </a:rPr>
              <a:t>Validation is performed based on the application of “internal” criteria. These criteria are the features specified in the definition of the measured mental property. The presence of these and only these signs is established by analyzing all the main components of the test (instructions for the test subject, stimulus material, testing procedures, raw scoring system).</a:t>
            </a:r>
          </a:p>
          <a:p>
            <a:pPr indent="450215" algn="just"/>
            <a:r>
              <a:rPr lang="en-US" sz="2300" b="1" dirty="0">
                <a:solidFill>
                  <a:srgbClr val="B53A31">
                    <a:lumMod val="75000"/>
                  </a:srgbClr>
                </a:solidFill>
                <a:ea typeface="Times New Roman" panose="02020603050405020304" pitchFamily="18" charset="0"/>
              </a:rPr>
              <a:t>At the same time, no complex mathematical and statistical procedures are used. The test designer confines himself to observing the behavior of subjects from the standardization sample and interviewing them. It also engages experts with theoretical knowledge of the properties and states of interest to assess the suitability of the measurement procedure.</a:t>
            </a:r>
          </a:p>
          <a:p>
            <a:pPr indent="450215" algn="just"/>
            <a:r>
              <a:rPr lang="en-US" sz="2300" b="1" dirty="0">
                <a:solidFill>
                  <a:srgbClr val="B53A31">
                    <a:lumMod val="75000"/>
                  </a:srgbClr>
                </a:solidFill>
                <a:ea typeface="Times New Roman" panose="02020603050405020304" pitchFamily="18" charset="0"/>
              </a:rPr>
              <a:t>In most cases, the undergraduate does not need to deal with the substantiation of internal validity, but he must understand how it is done. </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932617" y="5617329"/>
            <a:ext cx="1219306" cy="609653"/>
          </a:xfrm>
          <a:prstGeom prst="rect">
            <a:avLst/>
          </a:prstGeom>
        </p:spPr>
      </p:pic>
    </p:spTree>
    <p:extLst>
      <p:ext uri="{BB962C8B-B14F-4D97-AF65-F5344CB8AC3E}">
        <p14:creationId xmlns:p14="http://schemas.microsoft.com/office/powerpoint/2010/main" val="242315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Экспертная</a:t>
            </a:r>
            <a:r>
              <a:rPr lang="ru-RU" sz="2400" b="1" dirty="0">
                <a:solidFill>
                  <a:srgbClr val="B53A31">
                    <a:lumMod val="75000"/>
                  </a:srgbClr>
                </a:solidFill>
              </a:rPr>
              <a:t> валидность</a:t>
            </a:r>
            <a:endParaRPr lang="ru-RU" sz="2400" b="1" dirty="0">
              <a:solidFill>
                <a:srgbClr val="0070C0"/>
              </a:solidFill>
            </a:endParaRPr>
          </a:p>
        </p:txBody>
      </p:sp>
      <p:sp>
        <p:nvSpPr>
          <p:cNvPr id="3" name="Прямоугольник 2"/>
          <p:cNvSpPr/>
          <p:nvPr/>
        </p:nvSpPr>
        <p:spPr>
          <a:xfrm>
            <a:off x="526290" y="371130"/>
            <a:ext cx="11102109" cy="6109365"/>
          </a:xfrm>
          <a:prstGeom prst="rect">
            <a:avLst/>
          </a:prstGeom>
        </p:spPr>
        <p:txBody>
          <a:bodyPr wrap="square">
            <a:spAutoFit/>
          </a:bodyPr>
          <a:lstStyle/>
          <a:p>
            <a:pPr indent="450215" algn="just"/>
            <a:r>
              <a:rPr lang="ru-RU" sz="2300" b="1" i="1" dirty="0">
                <a:solidFill>
                  <a:srgbClr val="B53A31">
                    <a:lumMod val="75000"/>
                  </a:srgbClr>
                </a:solidFill>
                <a:ea typeface="Times New Roman" panose="02020603050405020304" pitchFamily="18" charset="0"/>
              </a:rPr>
              <a:t>Производная, или вторичная, валидность характеризуется сопоставлением тестовых методик с каким-либо релевантным (</a:t>
            </a:r>
            <a:r>
              <a:rPr lang="ru-RU" sz="2300" b="1" i="1" dirty="0" smtClean="0">
                <a:solidFill>
                  <a:srgbClr val="B53A31">
                    <a:lumMod val="75000"/>
                  </a:srgbClr>
                </a:solidFill>
                <a:ea typeface="Times New Roman" panose="02020603050405020304" pitchFamily="18" charset="0"/>
              </a:rPr>
              <a:t>уместным) внешним </a:t>
            </a:r>
            <a:r>
              <a:rPr lang="ru-RU" sz="2300" b="1" i="1" dirty="0">
                <a:solidFill>
                  <a:srgbClr val="B53A31">
                    <a:lumMod val="75000"/>
                  </a:srgbClr>
                </a:solidFill>
                <a:ea typeface="Times New Roman" panose="02020603050405020304" pitchFamily="18" charset="0"/>
              </a:rPr>
              <a:t>критерием. </a:t>
            </a:r>
            <a:r>
              <a:rPr lang="ru-RU" sz="2300" b="1" dirty="0">
                <a:solidFill>
                  <a:srgbClr val="B53A31">
                    <a:lumMod val="75000"/>
                  </a:srgbClr>
                </a:solidFill>
                <a:ea typeface="Times New Roman" panose="02020603050405020304" pitchFamily="18" charset="0"/>
              </a:rPr>
              <a:t>Это сопоставление выражается через корреляционные методы статистики. Можно назвать целый ряд видов производной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a:t>
            </a:r>
          </a:p>
          <a:p>
            <a:pPr indent="450215" algn="just"/>
            <a:r>
              <a:rPr lang="ru-RU" sz="2300" b="1" i="1" dirty="0">
                <a:solidFill>
                  <a:srgbClr val="B53A31">
                    <a:lumMod val="75000"/>
                  </a:srgbClr>
                </a:solidFill>
                <a:ea typeface="Times New Roman" panose="02020603050405020304" pitchFamily="18" charset="0"/>
              </a:rPr>
              <a:t>Оценочная, или экспертная, валидность </a:t>
            </a:r>
            <a:r>
              <a:rPr lang="ru-RU" sz="2300" b="1" dirty="0">
                <a:solidFill>
                  <a:srgbClr val="B53A31">
                    <a:lumMod val="75000"/>
                  </a:srgbClr>
                </a:solidFill>
                <a:ea typeface="Times New Roman" panose="02020603050405020304" pitchFamily="18" charset="0"/>
              </a:rPr>
              <a:t>основана на вычислении коэффициента корреляции между оценками по тесту и показателями оценочных суждений экспертов. В качестве экспертов выступают лица, имеющие достаточно длительное и тесное общение с испытуемыми из выборки стандартизации: учителя, классные руководители, социальные педагоги, родители, одноклассники и др. Эксперта просят дать индивидуальное заключение на основе привычной </a:t>
            </a:r>
            <a:r>
              <a:rPr lang="ru-RU" sz="2300" b="1" dirty="0" smtClean="0">
                <a:solidFill>
                  <a:srgbClr val="B53A31">
                    <a:lumMod val="75000"/>
                  </a:srgbClr>
                </a:solidFill>
                <a:ea typeface="Times New Roman" panose="02020603050405020304" pitchFamily="18" charset="0"/>
              </a:rPr>
              <a:t>оценочной </a:t>
            </a:r>
            <a:r>
              <a:rPr lang="ru-RU" sz="2300" b="1" dirty="0">
                <a:solidFill>
                  <a:srgbClr val="B53A31">
                    <a:lumMod val="75000"/>
                  </a:srgbClr>
                </a:solidFill>
                <a:ea typeface="Times New Roman" panose="02020603050405020304" pitchFamily="18" charset="0"/>
              </a:rPr>
              <a:t>шкалы. </a:t>
            </a:r>
          </a:p>
          <a:p>
            <a:pPr indent="450215" algn="just"/>
            <a:r>
              <a:rPr lang="ru-RU" sz="2300" b="1" dirty="0">
                <a:solidFill>
                  <a:srgbClr val="B53A31">
                    <a:lumMod val="75000"/>
                  </a:srgbClr>
                </a:solidFill>
                <a:ea typeface="Times New Roman" panose="02020603050405020304" pitchFamily="18" charset="0"/>
              </a:rPr>
              <a:t>Распространенным способом получения оценочной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является средневзвешенная оценка. В этом случае каждый испытуемый оценивается несколькими экспертами так, что оценки, данные испытуемому одним экспертом, неизвестны другим. Затем полученные оценки усредняются. Высокая корреляция между оценками по тесту и показателями оценочных суждений экспертов </a:t>
            </a:r>
          </a:p>
          <a:p>
            <a:pPr indent="450215" algn="just"/>
            <a:r>
              <a:rPr lang="ru-RU" sz="2300" b="1" dirty="0">
                <a:solidFill>
                  <a:srgbClr val="B53A31">
                    <a:lumMod val="75000"/>
                  </a:srgbClr>
                </a:solidFill>
                <a:ea typeface="Times New Roman" panose="02020603050405020304" pitchFamily="18" charset="0"/>
              </a:rPr>
              <a:t>свидетельствует о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теста.</a:t>
            </a:r>
          </a:p>
        </p:txBody>
      </p:sp>
    </p:spTree>
    <p:extLst>
      <p:ext uri="{BB962C8B-B14F-4D97-AF65-F5344CB8AC3E}">
        <p14:creationId xmlns:p14="http://schemas.microsoft.com/office/powerpoint/2010/main" val="37608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Expert </a:t>
            </a:r>
            <a:r>
              <a:rPr lang="en-US" sz="2400" b="1" dirty="0">
                <a:solidFill>
                  <a:srgbClr val="B53A31">
                    <a:lumMod val="75000"/>
                  </a:srgbClr>
                </a:solidFill>
              </a:rPr>
              <a:t>validity</a:t>
            </a:r>
            <a:endParaRPr lang="ru-RU" sz="2400" b="1" dirty="0">
              <a:solidFill>
                <a:srgbClr val="B53A31">
                  <a:lumMod val="75000"/>
                </a:srgbClr>
              </a:solidFill>
            </a:endParaRPr>
          </a:p>
        </p:txBody>
      </p:sp>
      <p:sp>
        <p:nvSpPr>
          <p:cNvPr id="3" name="Прямоугольник 2"/>
          <p:cNvSpPr/>
          <p:nvPr/>
        </p:nvSpPr>
        <p:spPr>
          <a:xfrm>
            <a:off x="693175" y="607104"/>
            <a:ext cx="10781071" cy="5632311"/>
          </a:xfrm>
          <a:prstGeom prst="rect">
            <a:avLst/>
          </a:prstGeom>
        </p:spPr>
        <p:txBody>
          <a:bodyPr wrap="square">
            <a:spAutoFit/>
          </a:bodyPr>
          <a:lstStyle/>
          <a:p>
            <a:pPr indent="450215" algn="just"/>
            <a:r>
              <a:rPr lang="en-US" sz="2400" b="1" i="1" dirty="0">
                <a:solidFill>
                  <a:srgbClr val="B53A31">
                    <a:lumMod val="75000"/>
                  </a:srgbClr>
                </a:solidFill>
                <a:ea typeface="Times New Roman" panose="02020603050405020304" pitchFamily="18" charset="0"/>
              </a:rPr>
              <a:t>Derived, or secondary, validity </a:t>
            </a:r>
            <a:r>
              <a:rPr lang="en-US" sz="2400" b="1" dirty="0">
                <a:solidFill>
                  <a:srgbClr val="B53A31">
                    <a:lumMod val="75000"/>
                  </a:srgbClr>
                </a:solidFill>
                <a:ea typeface="Times New Roman" panose="02020603050405020304" pitchFamily="18" charset="0"/>
              </a:rPr>
              <a:t>is characterized by the comparison of test methods with some relevant (relevant) external criterion. This comparison is expressed through correlation statistical methods. There are a number of types of derived validity.</a:t>
            </a:r>
          </a:p>
          <a:p>
            <a:pPr indent="450215" algn="just"/>
            <a:r>
              <a:rPr lang="en-US" sz="2400" b="1" i="1" dirty="0">
                <a:solidFill>
                  <a:srgbClr val="B53A31">
                    <a:lumMod val="75000"/>
                  </a:srgbClr>
                </a:solidFill>
                <a:ea typeface="Times New Roman" panose="02020603050405020304" pitchFamily="18" charset="0"/>
              </a:rPr>
              <a:t>Evaluative, or expert, validity</a:t>
            </a:r>
            <a:r>
              <a:rPr lang="en-US" sz="2400" b="1" dirty="0">
                <a:solidFill>
                  <a:srgbClr val="B53A31">
                    <a:lumMod val="75000"/>
                  </a:srgbClr>
                </a:solidFill>
                <a:ea typeface="Times New Roman" panose="02020603050405020304" pitchFamily="18" charset="0"/>
              </a:rPr>
              <a:t> is based on the calculation of the correlation coefficient between the test scores and the indicators of evaluative judgments of experts. The experts are persons who have a fairly long and close communication with the subjects from the standardization sample: teachers, class teachers, social educators, parents, classmates, etc. The expert is asked to give an individual opinion based on the usual rating scale.</a:t>
            </a:r>
          </a:p>
          <a:p>
            <a:pPr indent="450215" algn="just"/>
            <a:r>
              <a:rPr lang="en-US" sz="2400" b="1" dirty="0">
                <a:solidFill>
                  <a:srgbClr val="B53A31">
                    <a:lumMod val="75000"/>
                  </a:srgbClr>
                </a:solidFill>
                <a:ea typeface="Times New Roman" panose="02020603050405020304" pitchFamily="18" charset="0"/>
              </a:rPr>
              <a:t>A common way to obtain estimated validity is a weighted average. In this case, each subject is assessed by several experts so that the assessments given to the subject by one expert are unknown to others. Then the resulting estimates are averaged. High correlation between test scores and indicators of value judgments of </a:t>
            </a:r>
            <a:r>
              <a:rPr lang="en-US" sz="2400" b="1" dirty="0" smtClean="0">
                <a:solidFill>
                  <a:srgbClr val="B53A31">
                    <a:lumMod val="75000"/>
                  </a:srgbClr>
                </a:solidFill>
                <a:ea typeface="Times New Roman" panose="02020603050405020304" pitchFamily="18" charset="0"/>
              </a:rPr>
              <a:t>experts</a:t>
            </a:r>
            <a:r>
              <a:rPr lang="ru-RU" sz="2400" b="1" dirty="0" smtClean="0">
                <a:solidFill>
                  <a:srgbClr val="B53A31">
                    <a:lumMod val="75000"/>
                  </a:srgbClr>
                </a:solidFill>
                <a:ea typeface="Times New Roman" panose="02020603050405020304" pitchFamily="18" charset="0"/>
              </a:rPr>
              <a:t> </a:t>
            </a:r>
            <a:r>
              <a:rPr lang="en-US" sz="2400" b="1" dirty="0" smtClean="0">
                <a:solidFill>
                  <a:srgbClr val="B53A31">
                    <a:lumMod val="75000"/>
                  </a:srgbClr>
                </a:solidFill>
                <a:ea typeface="Times New Roman" panose="02020603050405020304" pitchFamily="18" charset="0"/>
              </a:rPr>
              <a:t>indicates </a:t>
            </a:r>
            <a:r>
              <a:rPr lang="en-US" sz="2400" b="1" dirty="0">
                <a:solidFill>
                  <a:srgbClr val="B53A31">
                    <a:lumMod val="75000"/>
                  </a:srgbClr>
                </a:solidFill>
                <a:ea typeface="Times New Roman" panose="02020603050405020304" pitchFamily="18" charset="0"/>
              </a:rPr>
              <a:t>the validity of the test. </a:t>
            </a:r>
            <a:endParaRPr lang="ru-RU" sz="24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3659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err="1">
                <a:solidFill>
                  <a:srgbClr val="0070C0"/>
                </a:solidFill>
              </a:rPr>
              <a:t>Конструктная</a:t>
            </a:r>
            <a:r>
              <a:rPr lang="ru-RU" sz="2400" b="1" dirty="0">
                <a:solidFill>
                  <a:srgbClr val="B53A31">
                    <a:lumMod val="75000"/>
                  </a:srgbClr>
                </a:solidFill>
              </a:rPr>
              <a:t> валидность</a:t>
            </a:r>
            <a:endParaRPr lang="ru-RU" sz="2400" b="1" dirty="0">
              <a:solidFill>
                <a:srgbClr val="0070C0"/>
              </a:solidFill>
            </a:endParaRPr>
          </a:p>
        </p:txBody>
      </p:sp>
      <p:sp>
        <p:nvSpPr>
          <p:cNvPr id="3" name="Прямоугольник 2"/>
          <p:cNvSpPr/>
          <p:nvPr/>
        </p:nvSpPr>
        <p:spPr>
          <a:xfrm>
            <a:off x="499129" y="552199"/>
            <a:ext cx="11102109" cy="5770811"/>
          </a:xfrm>
          <a:prstGeom prst="rect">
            <a:avLst/>
          </a:prstGeom>
        </p:spPr>
        <p:txBody>
          <a:bodyPr wrap="square">
            <a:spAutoFit/>
          </a:bodyPr>
          <a:lstStyle/>
          <a:p>
            <a:pPr indent="450215" algn="just"/>
            <a:r>
              <a:rPr lang="ru-RU" sz="2300" b="1" dirty="0" err="1">
                <a:solidFill>
                  <a:srgbClr val="B53A31">
                    <a:lumMod val="75000"/>
                  </a:srgbClr>
                </a:solidFill>
                <a:ea typeface="Times New Roman" panose="02020603050405020304" pitchFamily="18" charset="0"/>
              </a:rPr>
              <a:t>Конструктная</a:t>
            </a:r>
            <a:r>
              <a:rPr lang="ru-RU" sz="2300" b="1" dirty="0">
                <a:solidFill>
                  <a:srgbClr val="B53A31">
                    <a:lumMod val="75000"/>
                  </a:srgbClr>
                </a:solidFill>
                <a:ea typeface="Times New Roman" panose="02020603050405020304" pitchFamily="18" charset="0"/>
              </a:rPr>
              <a:t> валидность указывает на то, что здесь речь идет о теоретической конструкции, о конструкте, посредством которого результаты тестов могут быть проверены на валидность. Смысл </a:t>
            </a:r>
            <a:r>
              <a:rPr lang="ru-RU" sz="2300" b="1" dirty="0" err="1">
                <a:solidFill>
                  <a:srgbClr val="B53A31">
                    <a:lumMod val="75000"/>
                  </a:srgbClr>
                </a:solidFill>
                <a:ea typeface="Times New Roman" panose="02020603050405020304" pitchFamily="18" charset="0"/>
              </a:rPr>
              <a:t>конструктной</a:t>
            </a:r>
            <a:r>
              <a:rPr lang="ru-RU" sz="2300" b="1" dirty="0">
                <a:solidFill>
                  <a:srgbClr val="B53A31">
                    <a:lumMod val="75000"/>
                  </a:srgbClr>
                </a:solidFill>
                <a:ea typeface="Times New Roman" panose="02020603050405020304" pitchFamily="18" charset="0"/>
              </a:rPr>
              <a:t>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заключается в теоретическом объяснении того, как создавался и что измеряет данный тест. </a:t>
            </a:r>
          </a:p>
          <a:p>
            <a:pPr indent="450215" algn="just"/>
            <a:r>
              <a:rPr lang="ru-RU" sz="2300" b="1" dirty="0">
                <a:solidFill>
                  <a:srgbClr val="B53A31">
                    <a:lumMod val="75000"/>
                  </a:srgbClr>
                </a:solidFill>
                <a:ea typeface="Times New Roman" panose="02020603050405020304" pitchFamily="18" charset="0"/>
              </a:rPr>
              <a:t>Например, предположим, мы хотим с помощью теста измерить чувство страха перед экзаменами. Степень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этого измерения можно определить лишь в том случае, если проверить возможность подтверждения позитивных или негативных реакций, предсказываемых теоретически. В частности, 1) падает ли под влиянием временн</a:t>
            </a:r>
            <a:r>
              <a:rPr lang="ru-RU" sz="2400" b="1" i="1" dirty="0">
                <a:solidFill>
                  <a:srgbClr val="B53A31">
                    <a:lumMod val="75000"/>
                  </a:srgbClr>
                </a:solidFill>
                <a:ea typeface="Times New Roman" panose="02020603050405020304" pitchFamily="18" charset="0"/>
              </a:rPr>
              <a:t>о</a:t>
            </a:r>
            <a:r>
              <a:rPr lang="ru-RU" sz="2300" b="1" dirty="0">
                <a:solidFill>
                  <a:srgbClr val="B53A31">
                    <a:lumMod val="75000"/>
                  </a:srgbClr>
                </a:solidFill>
                <a:ea typeface="Times New Roman" panose="02020603050405020304" pitchFamily="18" charset="0"/>
              </a:rPr>
              <a:t>го фактора успеваемость учащегося, испытывающего чувство страха перед экзаменами, особенно сильно; 2) отличается ли в подобных ситуациях реакция лиц с сильно развитым интеллектом от реакции интеллектуально менее развитых людей; 3) можно ли подтвердить появление сопутствующих физиологических проявлений (пот, дрожь) и т.д</a:t>
            </a:r>
            <a:r>
              <a:rPr lang="ru-RU" sz="2300" b="1" dirty="0" smtClean="0">
                <a:solidFill>
                  <a:srgbClr val="B53A31">
                    <a:lumMod val="75000"/>
                  </a:srgbClr>
                </a:solidFill>
                <a:ea typeface="Times New Roman" panose="02020603050405020304" pitchFamily="18" charset="0"/>
              </a:rPr>
              <a:t>.</a:t>
            </a:r>
          </a:p>
          <a:p>
            <a:pPr indent="450215" algn="just"/>
            <a:r>
              <a:rPr lang="ru-RU" sz="2300" b="1" dirty="0" smtClean="0">
                <a:solidFill>
                  <a:srgbClr val="B53A31">
                    <a:lumMod val="75000"/>
                  </a:srgbClr>
                </a:solidFill>
                <a:ea typeface="Times New Roman" panose="02020603050405020304" pitchFamily="18" charset="0"/>
              </a:rPr>
              <a:t>В данном примере чувство страха перед экзаменами </a:t>
            </a:r>
            <a:r>
              <a:rPr lang="ru-RU" sz="2300" b="1" dirty="0" err="1" smtClean="0">
                <a:solidFill>
                  <a:srgbClr val="B53A31">
                    <a:lumMod val="75000"/>
                  </a:srgbClr>
                </a:solidFill>
                <a:ea typeface="Times New Roman" panose="02020603050405020304" pitchFamily="18" charset="0"/>
              </a:rPr>
              <a:t>операционализировано</a:t>
            </a:r>
            <a:r>
              <a:rPr lang="ru-RU" sz="2300" b="1" dirty="0" smtClean="0">
                <a:solidFill>
                  <a:srgbClr val="B53A31">
                    <a:lumMod val="75000"/>
                  </a:srgbClr>
                </a:solidFill>
                <a:ea typeface="Times New Roman" panose="02020603050405020304" pitchFamily="18" charset="0"/>
              </a:rPr>
              <a:t>. Соответственно вопросы или утверждения теста должны быть направлены на </a:t>
            </a:r>
          </a:p>
          <a:p>
            <a:pPr indent="450215" algn="just"/>
            <a:r>
              <a:rPr lang="ru-RU" sz="2300" b="1" dirty="0" smtClean="0">
                <a:solidFill>
                  <a:srgbClr val="B53A31">
                    <a:lumMod val="75000"/>
                  </a:srgbClr>
                </a:solidFill>
                <a:ea typeface="Times New Roman" panose="02020603050405020304" pitchFamily="18" charset="0"/>
              </a:rPr>
              <a:t>выявление мнения испытуемого о себе.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58333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Construct</a:t>
            </a:r>
            <a:r>
              <a:rPr lang="en-US" sz="2400" b="1" dirty="0">
                <a:solidFill>
                  <a:srgbClr val="B53A31">
                    <a:lumMod val="75000"/>
                  </a:srgbClr>
                </a:solidFill>
              </a:rPr>
              <a:t> validity</a:t>
            </a:r>
            <a:endParaRPr lang="ru-RU" sz="2400" b="1" dirty="0">
              <a:solidFill>
                <a:srgbClr val="0070C0"/>
              </a:solidFill>
            </a:endParaRPr>
          </a:p>
        </p:txBody>
      </p:sp>
      <p:sp>
        <p:nvSpPr>
          <p:cNvPr id="3" name="Прямоугольник 2"/>
          <p:cNvSpPr/>
          <p:nvPr/>
        </p:nvSpPr>
        <p:spPr>
          <a:xfrm>
            <a:off x="648930" y="552199"/>
            <a:ext cx="10663084" cy="5401479"/>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Construct validity indicates that this is a theoretical construct, a construct by which test results can be checked for validity. The point of construct validity is to theoretically explain how a given test was designed and measured.</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For example, suppose we want to use a test to measure our fear of exams. The extent to which this measurement is valid can only be determined by verifying the possibility of confirming the positive or negative reactions predicted theoretically. In particular, 1) whether, under the influence of a time factor, the academic performance of a student experiencing a feeling of fear of exams falls especially strongly; 2) whether in such situations the reaction of persons with highly developed intellect differs from the reaction of intellectually less developed people; 3) whether it is possible to confirm the appearance of concomitant physiological manifestations (sweat, tremors), etc</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In this example, the fear of exams is operationalized. Accordingly, the questions or statements of the test should be directed to</a:t>
            </a:r>
            <a:r>
              <a:rPr lang="ru-RU" sz="2300" b="1" dirty="0" smtClean="0">
                <a:solidFill>
                  <a:srgbClr val="B53A31">
                    <a:lumMod val="75000"/>
                  </a:srgbClr>
                </a:solidFill>
                <a:ea typeface="Times New Roman" panose="02020603050405020304" pitchFamily="18" charset="0"/>
              </a:rPr>
              <a:t> </a:t>
            </a:r>
            <a:r>
              <a:rPr lang="en-US" sz="2300" b="1" dirty="0" smtClean="0">
                <a:solidFill>
                  <a:srgbClr val="B53A31">
                    <a:lumMod val="75000"/>
                  </a:srgbClr>
                </a:solidFill>
                <a:ea typeface="Times New Roman" panose="02020603050405020304" pitchFamily="18" charset="0"/>
              </a:rPr>
              <a:t>revealing the opinion of the subject about himself.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91892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5636" y="1020829"/>
            <a:ext cx="10818891" cy="1862048"/>
          </a:xfrm>
          <a:prstGeom prst="rect">
            <a:avLst/>
          </a:prstGeom>
        </p:spPr>
        <p:txBody>
          <a:bodyPr wrap="square">
            <a:spAutoFit/>
          </a:bodyPr>
          <a:lstStyle/>
          <a:p>
            <a:pPr indent="450215" algn="just"/>
            <a:r>
              <a:rPr lang="ru-RU" sz="2300" b="1" dirty="0" err="1" smtClean="0">
                <a:solidFill>
                  <a:srgbClr val="B53A31">
                    <a:lumMod val="75000"/>
                  </a:srgbClr>
                </a:solidFill>
                <a:ea typeface="Times New Roman" panose="02020603050405020304" pitchFamily="18" charset="0"/>
              </a:rPr>
              <a:t>Конструктная</a:t>
            </a:r>
            <a:r>
              <a:rPr lang="ru-RU" sz="2300" b="1" dirty="0" smtClean="0">
                <a:solidFill>
                  <a:srgbClr val="B53A31">
                    <a:lumMod val="75000"/>
                  </a:srgbClr>
                </a:solidFill>
                <a:ea typeface="Times New Roman" panose="02020603050405020304" pitchFamily="18" charset="0"/>
              </a:rPr>
              <a:t> </a:t>
            </a:r>
            <a:r>
              <a:rPr lang="ru-RU" sz="2300" b="1" dirty="0">
                <a:solidFill>
                  <a:srgbClr val="B53A31">
                    <a:lumMod val="75000"/>
                  </a:srgbClr>
                </a:solidFill>
                <a:ea typeface="Times New Roman" panose="02020603050405020304" pitchFamily="18" charset="0"/>
              </a:rPr>
              <a:t>валидность отражает степень репрезентации той или иной теории в устройстве теста, то есть в инструкции для испытуемого, стимульном материале, процедуре тестирования и, в первую очередь, способах интерпретации результатов. Очевидно, что этот вид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очень близок по своему содержанию к внутренней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a:t>
            </a:r>
          </a:p>
        </p:txBody>
      </p:sp>
      <p:pic>
        <p:nvPicPr>
          <p:cNvPr id="2" name="Рисунок 1"/>
          <p:cNvPicPr>
            <a:picLocks noChangeAspect="1"/>
          </p:cNvPicPr>
          <p:nvPr/>
        </p:nvPicPr>
        <p:blipFill>
          <a:blip r:embed="rId2"/>
          <a:stretch>
            <a:fillRect/>
          </a:stretch>
        </p:blipFill>
        <p:spPr>
          <a:xfrm>
            <a:off x="5886397" y="3307052"/>
            <a:ext cx="5400000" cy="2700000"/>
          </a:xfrm>
          <a:prstGeom prst="rect">
            <a:avLst/>
          </a:prstGeom>
        </p:spPr>
      </p:pic>
      <p:sp>
        <p:nvSpPr>
          <p:cNvPr id="4" name="Прямоугольник 3"/>
          <p:cNvSpPr/>
          <p:nvPr/>
        </p:nvSpPr>
        <p:spPr>
          <a:xfrm>
            <a:off x="8344843" y="5804935"/>
            <a:ext cx="2941554" cy="276999"/>
          </a:xfrm>
          <a:prstGeom prst="rect">
            <a:avLst/>
          </a:prstGeom>
        </p:spPr>
        <p:txBody>
          <a:bodyPr wrap="square">
            <a:spAutoFit/>
          </a:bodyPr>
          <a:lstStyle/>
          <a:p>
            <a:pPr algn="r"/>
            <a:r>
              <a:rPr lang="en-US" sz="600" dirty="0">
                <a:solidFill>
                  <a:schemeClr val="accent3">
                    <a:lumMod val="75000"/>
                  </a:schemeClr>
                </a:solidFill>
              </a:rPr>
              <a:t>https://kursdela.biz/attachments/3cb983825771c07b4707688b8fde478acefeec39/store/fill/1024/512/1ff460214bf6ed7190129d26ffda108c386f43f44a160d0279b7dfd300c1/</a:t>
            </a:r>
            <a:r>
              <a:rPr lang="ru-RU" sz="600" dirty="0" err="1">
                <a:solidFill>
                  <a:schemeClr val="accent3">
                    <a:lumMod val="75000"/>
                  </a:schemeClr>
                </a:solidFill>
              </a:rPr>
              <a:t>ддд</a:t>
            </a:r>
            <a:r>
              <a:rPr lang="ru-RU" sz="600" dirty="0">
                <a:solidFill>
                  <a:schemeClr val="accent3">
                    <a:lumMod val="75000"/>
                  </a:schemeClr>
                </a:solidFill>
              </a:rPr>
              <a:t>.</a:t>
            </a:r>
            <a:r>
              <a:rPr lang="en-US" sz="600" dirty="0">
                <a:solidFill>
                  <a:schemeClr val="accent3">
                    <a:lumMod val="75000"/>
                  </a:schemeClr>
                </a:solidFill>
              </a:rPr>
              <a:t>jpg</a:t>
            </a:r>
            <a:endParaRPr lang="ru-RU" sz="600" dirty="0">
              <a:solidFill>
                <a:schemeClr val="accent3">
                  <a:lumMod val="75000"/>
                </a:schemeClr>
              </a:solidFill>
            </a:endParaRPr>
          </a:p>
        </p:txBody>
      </p:sp>
    </p:spTree>
    <p:extLst>
      <p:ext uri="{BB962C8B-B14F-4D97-AF65-F5344CB8AC3E}">
        <p14:creationId xmlns:p14="http://schemas.microsoft.com/office/powerpoint/2010/main" val="252714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63678" y="552199"/>
            <a:ext cx="10795820" cy="1508105"/>
          </a:xfrm>
          <a:prstGeom prst="rect">
            <a:avLst/>
          </a:prstGeom>
        </p:spPr>
        <p:txBody>
          <a:bodyPr wrap="square">
            <a:spAutoFit/>
          </a:bodyPr>
          <a:lstStyle/>
          <a:p>
            <a:pPr indent="450215" algn="just"/>
            <a:r>
              <a:rPr lang="en-US" sz="2300" b="1" dirty="0" smtClean="0">
                <a:solidFill>
                  <a:srgbClr val="B53A31">
                    <a:lumMod val="75000"/>
                  </a:srgbClr>
                </a:solidFill>
                <a:ea typeface="Times New Roman" panose="02020603050405020304" pitchFamily="18" charset="0"/>
              </a:rPr>
              <a:t>Constructive </a:t>
            </a:r>
            <a:r>
              <a:rPr lang="en-US" sz="2300" b="1" dirty="0">
                <a:solidFill>
                  <a:srgbClr val="B53A31">
                    <a:lumMod val="75000"/>
                  </a:srgbClr>
                </a:solidFill>
                <a:ea typeface="Times New Roman" panose="02020603050405020304" pitchFamily="18" charset="0"/>
              </a:rPr>
              <a:t>validity reflects the degree of representation of a particular theory in the test design, that is, in the instruction for the subject, stimulus material, testing procedure and, first of all, in the methods of interpreting the results. Obviously, this kind of validity is very close in its content to internal validity.</a:t>
            </a:r>
            <a:endParaRPr lang="ru-RU" sz="2300" b="1" dirty="0">
              <a:solidFill>
                <a:srgbClr val="B53A31">
                  <a:lumMod val="75000"/>
                </a:srgbClr>
              </a:solidFill>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878596" y="3415929"/>
            <a:ext cx="5395428" cy="2700762"/>
          </a:xfrm>
          <a:prstGeom prst="rect">
            <a:avLst/>
          </a:prstGeom>
        </p:spPr>
      </p:pic>
      <p:sp>
        <p:nvSpPr>
          <p:cNvPr id="4" name="Прямоугольник 3"/>
          <p:cNvSpPr/>
          <p:nvPr/>
        </p:nvSpPr>
        <p:spPr>
          <a:xfrm>
            <a:off x="8332470" y="5839692"/>
            <a:ext cx="2941554" cy="276999"/>
          </a:xfrm>
          <a:prstGeom prst="rect">
            <a:avLst/>
          </a:prstGeom>
        </p:spPr>
        <p:txBody>
          <a:bodyPr wrap="square">
            <a:spAutoFit/>
          </a:bodyPr>
          <a:lstStyle/>
          <a:p>
            <a:pPr algn="r"/>
            <a:r>
              <a:rPr lang="en-US" sz="600" dirty="0">
                <a:solidFill>
                  <a:schemeClr val="accent3">
                    <a:lumMod val="75000"/>
                  </a:schemeClr>
                </a:solidFill>
              </a:rPr>
              <a:t>https://kursdela.biz/attachments/3cb983825771c07b4707688b8fde478acefeec39/store/fill/1024/512/1ff460214bf6ed7190129d26ffda108c386f43f44a160d0279b7dfd300c1/</a:t>
            </a:r>
            <a:r>
              <a:rPr lang="ru-RU" sz="600" dirty="0" err="1">
                <a:solidFill>
                  <a:schemeClr val="accent3">
                    <a:lumMod val="75000"/>
                  </a:schemeClr>
                </a:solidFill>
              </a:rPr>
              <a:t>ддд</a:t>
            </a:r>
            <a:r>
              <a:rPr lang="ru-RU" sz="600" dirty="0">
                <a:solidFill>
                  <a:schemeClr val="accent3">
                    <a:lumMod val="75000"/>
                  </a:schemeClr>
                </a:solidFill>
              </a:rPr>
              <a:t>.</a:t>
            </a:r>
            <a:r>
              <a:rPr lang="en-US" sz="600" dirty="0">
                <a:solidFill>
                  <a:schemeClr val="accent3">
                    <a:lumMod val="75000"/>
                  </a:schemeClr>
                </a:solidFill>
              </a:rPr>
              <a:t>jpg</a:t>
            </a:r>
            <a:endParaRPr lang="ru-RU" sz="600" dirty="0">
              <a:solidFill>
                <a:schemeClr val="accent3">
                  <a:lumMod val="75000"/>
                </a:schemeClr>
              </a:solidFill>
            </a:endParaRPr>
          </a:p>
        </p:txBody>
      </p:sp>
    </p:spTree>
    <p:extLst>
      <p:ext uri="{BB962C8B-B14F-4D97-AF65-F5344CB8AC3E}">
        <p14:creationId xmlns:p14="http://schemas.microsoft.com/office/powerpoint/2010/main" val="300737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Конвергентная</a:t>
            </a:r>
            <a:r>
              <a:rPr lang="ru-RU" sz="2400" b="1" dirty="0">
                <a:solidFill>
                  <a:srgbClr val="B53A31">
                    <a:lumMod val="75000"/>
                  </a:srgbClr>
                </a:solidFill>
              </a:rPr>
              <a:t> валидность</a:t>
            </a:r>
            <a:endParaRPr lang="ru-RU" sz="2400" b="1" dirty="0">
              <a:solidFill>
                <a:srgbClr val="0070C0"/>
              </a:solidFill>
            </a:endParaRPr>
          </a:p>
        </p:txBody>
      </p:sp>
      <p:sp>
        <p:nvSpPr>
          <p:cNvPr id="3" name="Прямоугольник 2"/>
          <p:cNvSpPr/>
          <p:nvPr/>
        </p:nvSpPr>
        <p:spPr>
          <a:xfrm>
            <a:off x="499129" y="552199"/>
            <a:ext cx="11102109" cy="4339650"/>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Конвергентная (сходящаяся) </a:t>
            </a:r>
            <a:r>
              <a:rPr lang="ru-RU" sz="2300" b="1" dirty="0" smtClean="0">
                <a:solidFill>
                  <a:srgbClr val="B53A31">
                    <a:lumMod val="75000"/>
                  </a:srgbClr>
                </a:solidFill>
                <a:ea typeface="Times New Roman" panose="02020603050405020304" pitchFamily="18" charset="0"/>
              </a:rPr>
              <a:t>валидность связана </a:t>
            </a:r>
            <a:r>
              <a:rPr lang="ru-RU" sz="2300" b="1" dirty="0">
                <a:solidFill>
                  <a:srgbClr val="B53A31">
                    <a:lumMod val="75000"/>
                  </a:srgbClr>
                </a:solidFill>
                <a:ea typeface="Times New Roman" panose="02020603050405020304" pitchFamily="18" charset="0"/>
              </a:rPr>
              <a:t>с </a:t>
            </a:r>
            <a:r>
              <a:rPr lang="ru-RU" sz="2300" b="1" dirty="0" err="1">
                <a:solidFill>
                  <a:srgbClr val="B53A31">
                    <a:lumMod val="75000"/>
                  </a:srgbClr>
                </a:solidFill>
                <a:ea typeface="Times New Roman" panose="02020603050405020304" pitchFamily="18" charset="0"/>
              </a:rPr>
              <a:t>конструктной</a:t>
            </a:r>
            <a:r>
              <a:rPr lang="ru-RU" sz="2300" b="1" dirty="0">
                <a:solidFill>
                  <a:srgbClr val="B53A31">
                    <a:lumMod val="75000"/>
                  </a:srgbClr>
                </a:solidFill>
                <a:ea typeface="Times New Roman" panose="02020603050405020304" pitchFamily="18" charset="0"/>
              </a:rPr>
              <a:t> валидностью. </a:t>
            </a:r>
          </a:p>
          <a:p>
            <a:pPr indent="450215" algn="just"/>
            <a:r>
              <a:rPr lang="ru-RU" sz="2300" b="1" dirty="0">
                <a:solidFill>
                  <a:srgbClr val="B53A31">
                    <a:lumMod val="75000"/>
                  </a:srgbClr>
                </a:solidFill>
                <a:ea typeface="Times New Roman" panose="02020603050405020304" pitchFamily="18" charset="0"/>
              </a:rPr>
              <a:t>Наиболее оптимальной ситуацией при создании нового теста является та, когда для измерения заданного свойства в психологии уже имеется процедура с известной валидностью. В этом случае разработчик проводит через выборку стандартизации свой и чужой тесты, а затем ищет математическую корреляцию между баллами двух тестирований. </a:t>
            </a:r>
          </a:p>
          <a:p>
            <a:pPr indent="450215" algn="just"/>
            <a:r>
              <a:rPr lang="ru-RU" sz="2300" b="1" dirty="0">
                <a:solidFill>
                  <a:srgbClr val="B53A31">
                    <a:lumMod val="75000"/>
                  </a:srgbClr>
                </a:solidFill>
                <a:ea typeface="Times New Roman" panose="02020603050405020304" pitchFamily="18" charset="0"/>
              </a:rPr>
              <a:t>Если эта корреляция оказывается высокой, то говорят, что новый тест обладает конвергентной валидностью по отношению к старому, или тесты </a:t>
            </a:r>
            <a:r>
              <a:rPr lang="ru-RU" sz="2300" b="1" dirty="0" err="1">
                <a:solidFill>
                  <a:srgbClr val="B53A31">
                    <a:lumMod val="75000"/>
                  </a:srgbClr>
                </a:solidFill>
                <a:ea typeface="Times New Roman" panose="02020603050405020304" pitchFamily="18" charset="0"/>
              </a:rPr>
              <a:t>конвергируют</a:t>
            </a:r>
            <a:r>
              <a:rPr lang="ru-RU" sz="2300" b="1" dirty="0">
                <a:solidFill>
                  <a:srgbClr val="B53A31">
                    <a:lumMod val="75000"/>
                  </a:srgbClr>
                </a:solidFill>
                <a:ea typeface="Times New Roman" panose="02020603050405020304" pitchFamily="18" charset="0"/>
              </a:rPr>
              <a:t> друг с другом. Если он оказывается более портативным и экономичным в проведении и подсчете баллов, то обычно отдают предпочтение ему. Например, если создается тест интеллекта, то часто результаты по нему сравнивают </a:t>
            </a:r>
            <a:r>
              <a:rPr lang="ru-RU" sz="2300" b="1" dirty="0" smtClean="0">
                <a:solidFill>
                  <a:srgbClr val="B53A31">
                    <a:lumMod val="75000"/>
                  </a:srgbClr>
                </a:solidFill>
                <a:ea typeface="Times New Roman" panose="02020603050405020304" pitchFamily="18" charset="0"/>
              </a:rPr>
              <a:t>с известной </a:t>
            </a:r>
            <a:r>
              <a:rPr lang="ru-RU" sz="2300" b="1" dirty="0">
                <a:solidFill>
                  <a:srgbClr val="B53A31">
                    <a:lumMod val="75000"/>
                  </a:srgbClr>
                </a:solidFill>
                <a:ea typeface="Times New Roman" panose="02020603050405020304" pitchFamily="18" charset="0"/>
              </a:rPr>
              <a:t>шкалой Векслера или другими методиками.</a:t>
            </a:r>
          </a:p>
        </p:txBody>
      </p:sp>
      <p:pic>
        <p:nvPicPr>
          <p:cNvPr id="4" name="Рисунок 3"/>
          <p:cNvPicPr>
            <a:picLocks noChangeAspect="1"/>
          </p:cNvPicPr>
          <p:nvPr/>
        </p:nvPicPr>
        <p:blipFill>
          <a:blip r:embed="rId2"/>
          <a:stretch>
            <a:fillRect/>
          </a:stretch>
        </p:blipFill>
        <p:spPr>
          <a:xfrm>
            <a:off x="9314792" y="5107378"/>
            <a:ext cx="1797963" cy="900000"/>
          </a:xfrm>
          <a:prstGeom prst="rect">
            <a:avLst/>
          </a:prstGeom>
        </p:spPr>
      </p:pic>
    </p:spTree>
    <p:extLst>
      <p:ext uri="{BB962C8B-B14F-4D97-AF65-F5344CB8AC3E}">
        <p14:creationId xmlns:p14="http://schemas.microsoft.com/office/powerpoint/2010/main" val="9815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92340" y="1848151"/>
            <a:ext cx="3737610" cy="39703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B53A31">
                    <a:lumMod val="75000"/>
                  </a:srgbClr>
                </a:solidFill>
              </a:rPr>
              <a:t>Coming up with a test task is an art, </a:t>
            </a:r>
            <a:endParaRPr lang="ru-RU" sz="2800" b="1" dirty="0" smtClean="0">
              <a:solidFill>
                <a:srgbClr val="B53A31">
                  <a:lumMod val="75000"/>
                </a:srgbClr>
              </a:solidFill>
            </a:endParaRPr>
          </a:p>
          <a:p>
            <a:pPr algn="ctr"/>
            <a:r>
              <a:rPr lang="en-US" sz="2800" b="1" dirty="0" smtClean="0">
                <a:solidFill>
                  <a:srgbClr val="B53A31">
                    <a:lumMod val="75000"/>
                  </a:srgbClr>
                </a:solidFill>
              </a:rPr>
              <a:t>checking </a:t>
            </a:r>
            <a:r>
              <a:rPr lang="en-US" sz="2800" b="1" dirty="0">
                <a:solidFill>
                  <a:srgbClr val="B53A31">
                    <a:lumMod val="75000"/>
                  </a:srgbClr>
                </a:solidFill>
              </a:rPr>
              <a:t>a created test according to established rules for reliability, validity and standardizing </a:t>
            </a:r>
            <a:endParaRPr lang="ru-RU" sz="2800" b="1" dirty="0" smtClean="0">
              <a:solidFill>
                <a:srgbClr val="B53A31">
                  <a:lumMod val="75000"/>
                </a:srgbClr>
              </a:solidFill>
            </a:endParaRPr>
          </a:p>
          <a:p>
            <a:pPr algn="ctr"/>
            <a:r>
              <a:rPr lang="en-US" sz="2800" b="1" dirty="0" smtClean="0">
                <a:solidFill>
                  <a:srgbClr val="B53A31">
                    <a:lumMod val="75000"/>
                  </a:srgbClr>
                </a:solidFill>
              </a:rPr>
              <a:t>it </a:t>
            </a:r>
            <a:r>
              <a:rPr lang="en-US" sz="2800" b="1" dirty="0">
                <a:solidFill>
                  <a:srgbClr val="B53A31">
                    <a:lumMod val="75000"/>
                  </a:srgbClr>
                </a:solidFill>
              </a:rPr>
              <a:t>is a science.</a:t>
            </a:r>
          </a:p>
          <a:p>
            <a:pPr algn="r"/>
            <a:r>
              <a:rPr lang="en-US" sz="2000" b="1" dirty="0">
                <a:solidFill>
                  <a:srgbClr val="B53A31">
                    <a:lumMod val="75000"/>
                  </a:srgbClr>
                </a:solidFill>
              </a:rPr>
              <a:t>K. M. </a:t>
            </a:r>
            <a:r>
              <a:rPr lang="en-US" sz="2000" b="1" dirty="0" err="1">
                <a:solidFill>
                  <a:srgbClr val="B53A31">
                    <a:lumMod val="75000"/>
                  </a:srgbClr>
                </a:solidFill>
              </a:rPr>
              <a:t>Gurevich</a:t>
            </a:r>
            <a:r>
              <a:rPr lang="en-US" sz="2000" b="1" dirty="0">
                <a:solidFill>
                  <a:srgbClr val="B53A31">
                    <a:lumMod val="75000"/>
                  </a:srgbClr>
                </a:solidFill>
              </a:rPr>
              <a:t> </a:t>
            </a:r>
          </a:p>
        </p:txBody>
      </p:sp>
      <p:pic>
        <p:nvPicPr>
          <p:cNvPr id="1026" name="Picture 2" descr="https://pillar.edu/wp-content/uploads/2015/04/ce_ex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45" y="937260"/>
            <a:ext cx="5904000" cy="442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31088" y="5149816"/>
            <a:ext cx="2688557" cy="215444"/>
          </a:xfrm>
          <a:prstGeom prst="rect">
            <a:avLst/>
          </a:prstGeom>
        </p:spPr>
        <p:txBody>
          <a:bodyPr wrap="none">
            <a:spAutoFit/>
          </a:bodyPr>
          <a:lstStyle/>
          <a:p>
            <a:pPr algn="r"/>
            <a:r>
              <a:rPr lang="en-US" sz="800" dirty="0"/>
              <a:t>https://pillar.edu/wp-content/uploads/2015/04/ce_exam.jpg</a:t>
            </a:r>
            <a:endParaRPr lang="ru-RU" sz="800" dirty="0"/>
          </a:p>
        </p:txBody>
      </p:sp>
    </p:spTree>
    <p:extLst>
      <p:ext uri="{BB962C8B-B14F-4D97-AF65-F5344CB8AC3E}">
        <p14:creationId xmlns:p14="http://schemas.microsoft.com/office/powerpoint/2010/main" val="94781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Convergent </a:t>
            </a:r>
            <a:r>
              <a:rPr lang="en-US" sz="2400" b="1" dirty="0">
                <a:solidFill>
                  <a:srgbClr val="B53A31">
                    <a:lumMod val="75000"/>
                  </a:srgbClr>
                </a:solidFill>
              </a:rPr>
              <a:t>validity</a:t>
            </a:r>
            <a:endParaRPr lang="ru-RU" sz="2400" b="1" dirty="0">
              <a:solidFill>
                <a:srgbClr val="B53A31">
                  <a:lumMod val="75000"/>
                </a:srgbClr>
              </a:solidFill>
            </a:endParaRPr>
          </a:p>
        </p:txBody>
      </p:sp>
      <p:sp>
        <p:nvSpPr>
          <p:cNvPr id="3" name="Прямоугольник 2"/>
          <p:cNvSpPr/>
          <p:nvPr/>
        </p:nvSpPr>
        <p:spPr>
          <a:xfrm>
            <a:off x="663677" y="552199"/>
            <a:ext cx="10751575" cy="3985706"/>
          </a:xfrm>
          <a:prstGeom prst="rect">
            <a:avLst/>
          </a:prstGeom>
        </p:spPr>
        <p:txBody>
          <a:bodyPr wrap="square">
            <a:spAutoFit/>
          </a:bodyPr>
          <a:lstStyle/>
          <a:p>
            <a:pPr indent="450215" algn="just"/>
            <a:r>
              <a:rPr lang="en-US" sz="2300" b="1" dirty="0" smtClean="0">
                <a:solidFill>
                  <a:srgbClr val="B53A31">
                    <a:lumMod val="75000"/>
                  </a:srgbClr>
                </a:solidFill>
                <a:ea typeface="Times New Roman" panose="02020603050405020304" pitchFamily="18" charset="0"/>
              </a:rPr>
              <a:t>Convergent validity is related to construct validity.</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The </a:t>
            </a:r>
            <a:r>
              <a:rPr lang="en-US" sz="2300" b="1" dirty="0">
                <a:solidFill>
                  <a:srgbClr val="B53A31">
                    <a:lumMod val="75000"/>
                  </a:srgbClr>
                </a:solidFill>
                <a:ea typeface="Times New Roman" panose="02020603050405020304" pitchFamily="18" charset="0"/>
              </a:rPr>
              <a:t>most optimal situation when creating a new test is when there is already a procedure with known validity for measuring a given property in psychology. In this case, the developer conducts his own and someone else's tests through the standardization sample, and then looks for a mathematical correlation between the scores of the two tests</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smtClean="0">
                <a:solidFill>
                  <a:srgbClr val="B53A31">
                    <a:lumMod val="75000"/>
                  </a:srgbClr>
                </a:solidFill>
                <a:ea typeface="Times New Roman" panose="02020603050405020304" pitchFamily="18" charset="0"/>
              </a:rPr>
              <a:t>If </a:t>
            </a:r>
            <a:r>
              <a:rPr lang="en-US" sz="2300" b="1" dirty="0">
                <a:solidFill>
                  <a:srgbClr val="B53A31">
                    <a:lumMod val="75000"/>
                  </a:srgbClr>
                </a:solidFill>
                <a:ea typeface="Times New Roman" panose="02020603050405020304" pitchFamily="18" charset="0"/>
              </a:rPr>
              <a:t>this correlation turns out to be high, then the new test is said to have convergent validity with respect to the old one, or the tests are converging with each other. If it proves to be more portable and economical in conducting and scoring, then it is usually preferred. </a:t>
            </a:r>
            <a:r>
              <a:rPr lang="en-US" sz="2300" b="1" dirty="0" smtClean="0">
                <a:solidFill>
                  <a:srgbClr val="B53A31">
                    <a:lumMod val="75000"/>
                  </a:srgbClr>
                </a:solidFill>
                <a:ea typeface="Times New Roman" panose="02020603050405020304" pitchFamily="18" charset="0"/>
              </a:rPr>
              <a:t>For example, if an intelligence test is being created, then the results are often compared with the well-known Wechsler scale or other methods. </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403002" y="5198325"/>
            <a:ext cx="1798476" cy="896190"/>
          </a:xfrm>
          <a:prstGeom prst="rect">
            <a:avLst/>
          </a:prstGeom>
        </p:spPr>
      </p:pic>
    </p:spTree>
    <p:extLst>
      <p:ext uri="{BB962C8B-B14F-4D97-AF65-F5344CB8AC3E}">
        <p14:creationId xmlns:p14="http://schemas.microsoft.com/office/powerpoint/2010/main" val="12738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Практическая</a:t>
            </a:r>
            <a:r>
              <a:rPr lang="ru-RU" sz="2400" b="1" dirty="0">
                <a:solidFill>
                  <a:srgbClr val="B53A31">
                    <a:lumMod val="75000"/>
                  </a:srgbClr>
                </a:solidFill>
              </a:rPr>
              <a:t> валидность</a:t>
            </a:r>
            <a:endParaRPr lang="ru-RU" sz="2400" b="1" dirty="0">
              <a:solidFill>
                <a:srgbClr val="0070C0"/>
              </a:solidFill>
            </a:endParaRPr>
          </a:p>
        </p:txBody>
      </p:sp>
      <p:sp>
        <p:nvSpPr>
          <p:cNvPr id="3" name="Прямоугольник 2"/>
          <p:cNvSpPr/>
          <p:nvPr/>
        </p:nvSpPr>
        <p:spPr>
          <a:xfrm>
            <a:off x="543208" y="461665"/>
            <a:ext cx="11048977" cy="6109365"/>
          </a:xfrm>
          <a:prstGeom prst="rect">
            <a:avLst/>
          </a:prstGeom>
        </p:spPr>
        <p:txBody>
          <a:bodyPr wrap="square">
            <a:spAutoFit/>
          </a:bodyPr>
          <a:lstStyle/>
          <a:p>
            <a:pPr indent="450215" algn="just"/>
            <a:r>
              <a:rPr lang="ru-RU" sz="2250" b="1" dirty="0">
                <a:solidFill>
                  <a:srgbClr val="B53A31">
                    <a:lumMod val="75000"/>
                  </a:srgbClr>
                </a:solidFill>
                <a:ea typeface="Times New Roman" panose="02020603050405020304" pitchFamily="18" charset="0"/>
              </a:rPr>
              <a:t>Практическая валидность рассматривается в виде текущей (диагностической) и прогностической (предсказательной). Они характеризуют тест с точки зрения его ценности относительно достижения определенной практической цели (диагностики, классификации, прогнозирования). Количественно эти виды </a:t>
            </a:r>
            <a:r>
              <a:rPr lang="ru-RU" sz="2250" b="1" dirty="0" err="1">
                <a:solidFill>
                  <a:srgbClr val="B53A31">
                    <a:lumMod val="75000"/>
                  </a:srgbClr>
                </a:solidFill>
                <a:ea typeface="Times New Roman" panose="02020603050405020304" pitchFamily="18" charset="0"/>
              </a:rPr>
              <a:t>валидности</a:t>
            </a:r>
            <a:r>
              <a:rPr lang="ru-RU" sz="2250" b="1" dirty="0">
                <a:solidFill>
                  <a:srgbClr val="B53A31">
                    <a:lumMod val="75000"/>
                  </a:srgbClr>
                </a:solidFill>
                <a:ea typeface="Times New Roman" panose="02020603050405020304" pitchFamily="18" charset="0"/>
              </a:rPr>
              <a:t> определяются путем вычисления коэффициента корреляции между оценками представителей выборки стандартизации по тесту, с одной стороны, и показателями их учебной или профессиональной деятельности, принятыми в качестве внешнего критерия, с другой.</a:t>
            </a:r>
          </a:p>
          <a:p>
            <a:pPr indent="450215" algn="just"/>
            <a:r>
              <a:rPr lang="ru-RU" sz="2250" b="1" dirty="0">
                <a:solidFill>
                  <a:srgbClr val="B53A31">
                    <a:lumMod val="75000"/>
                  </a:srgbClr>
                </a:solidFill>
                <a:ea typeface="Times New Roman" panose="02020603050405020304" pitchFamily="18" charset="0"/>
              </a:rPr>
              <a:t>Прогностическая валидность – это степень соответствия теста задаче прогнозирования появления новообразований в психике и поведении испытуемого в дальнейшем, например, успешности, с которой испытуемый будет выполнять определенную деятельность в будущем. К примеру, необходимо составить прогноз об успеваемости школьников в вузе. Прогноз должен быть выполнен к концу обучения в начальной  школе в форме результатов тестирования. Через определенное время, накануне окончания вуза, определяется успеваемость и устанавливается взаимосвязь тестовых баллов с данными  </a:t>
            </a:r>
          </a:p>
          <a:p>
            <a:pPr indent="450215" algn="just"/>
            <a:r>
              <a:rPr lang="ru-RU" sz="2250" b="1" dirty="0">
                <a:solidFill>
                  <a:srgbClr val="B53A31">
                    <a:lumMod val="75000"/>
                  </a:srgbClr>
                </a:solidFill>
                <a:ea typeface="Times New Roman" panose="02020603050405020304" pitchFamily="18" charset="0"/>
              </a:rPr>
              <a:t>зачетных книжек студентов.</a:t>
            </a:r>
          </a:p>
        </p:txBody>
      </p:sp>
    </p:spTree>
    <p:extLst>
      <p:ext uri="{BB962C8B-B14F-4D97-AF65-F5344CB8AC3E}">
        <p14:creationId xmlns:p14="http://schemas.microsoft.com/office/powerpoint/2010/main" val="37034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Practical </a:t>
            </a:r>
            <a:r>
              <a:rPr lang="en-US" sz="2400" b="1" dirty="0">
                <a:solidFill>
                  <a:srgbClr val="B53A31">
                    <a:lumMod val="75000"/>
                  </a:srgbClr>
                </a:solidFill>
              </a:rPr>
              <a:t>validity</a:t>
            </a:r>
            <a:endParaRPr lang="ru-RU" sz="2400" b="1" dirty="0">
              <a:solidFill>
                <a:srgbClr val="B53A31">
                  <a:lumMod val="75000"/>
                </a:srgbClr>
              </a:solidFill>
            </a:endParaRPr>
          </a:p>
        </p:txBody>
      </p:sp>
      <p:sp>
        <p:nvSpPr>
          <p:cNvPr id="3" name="Прямоугольник 2"/>
          <p:cNvSpPr/>
          <p:nvPr/>
        </p:nvSpPr>
        <p:spPr>
          <a:xfrm>
            <a:off x="693174" y="461665"/>
            <a:ext cx="10766323" cy="5286062"/>
          </a:xfrm>
          <a:prstGeom prst="rect">
            <a:avLst/>
          </a:prstGeom>
        </p:spPr>
        <p:txBody>
          <a:bodyPr wrap="square">
            <a:spAutoFit/>
          </a:bodyPr>
          <a:lstStyle/>
          <a:p>
            <a:pPr indent="450215" algn="just"/>
            <a:r>
              <a:rPr lang="en-US" sz="2250" b="1" dirty="0">
                <a:solidFill>
                  <a:srgbClr val="B53A31">
                    <a:lumMod val="75000"/>
                  </a:srgbClr>
                </a:solidFill>
                <a:ea typeface="Times New Roman" panose="02020603050405020304" pitchFamily="18" charset="0"/>
              </a:rPr>
              <a:t>Practical validity is considered in the form of current (diagnostic) and prognostic (predictive). They characterize the test in terms of its value in relation to the achievement of a certain practical goal (diagnosis, classification, forecasting). Quantitatively, these types of validity are determined by calculating the correlation coefficient between the assessments of the representatives of the standardization sample according to the test, on the one hand, and the indicators of their educational or professional activities, taken as an external criterion, on the other.</a:t>
            </a:r>
            <a:endParaRPr lang="ru-RU" sz="2250" b="1" dirty="0">
              <a:solidFill>
                <a:srgbClr val="B53A31">
                  <a:lumMod val="75000"/>
                </a:srgbClr>
              </a:solidFill>
              <a:ea typeface="Times New Roman" panose="02020603050405020304" pitchFamily="18" charset="0"/>
            </a:endParaRPr>
          </a:p>
          <a:p>
            <a:pPr indent="450215" algn="just"/>
            <a:r>
              <a:rPr lang="en-US" sz="2250" b="1" dirty="0">
                <a:solidFill>
                  <a:srgbClr val="B53A31">
                    <a:lumMod val="75000"/>
                  </a:srgbClr>
                </a:solidFill>
                <a:ea typeface="Times New Roman" panose="02020603050405020304" pitchFamily="18" charset="0"/>
              </a:rPr>
              <a:t>Predictive validity is the degree to which the test is consistent with the task of predicting the appearance of neoplasms in the psyche and the behavior of the subject in the future, for example, the success with which the subject will perform a certain activity in the future. For example, it is necessary to make a forecast about the performance of schoolchildren at the university. The forecast should be made by the end of primary school in the form of test results. After a certain time, on the eve of graduation from the university, academic performance is determined and the relationship between test scores and data is established</a:t>
            </a:r>
            <a:r>
              <a:rPr lang="ru-RU" sz="2250" b="1" dirty="0">
                <a:solidFill>
                  <a:srgbClr val="B53A31">
                    <a:lumMod val="75000"/>
                  </a:srgbClr>
                </a:solidFill>
                <a:ea typeface="Times New Roman" panose="02020603050405020304" pitchFamily="18" charset="0"/>
              </a:rPr>
              <a:t> </a:t>
            </a:r>
            <a:r>
              <a:rPr lang="en-US" sz="2250" b="1" dirty="0">
                <a:solidFill>
                  <a:srgbClr val="B53A31">
                    <a:lumMod val="75000"/>
                  </a:srgbClr>
                </a:solidFill>
                <a:ea typeface="Times New Roman" panose="02020603050405020304" pitchFamily="18" charset="0"/>
              </a:rPr>
              <a:t>grade books of students.</a:t>
            </a:r>
            <a:endParaRPr lang="ru-RU" sz="225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246901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Текущая</a:t>
            </a:r>
            <a:r>
              <a:rPr lang="ru-RU" sz="2400" b="1" dirty="0">
                <a:solidFill>
                  <a:srgbClr val="B53A31">
                    <a:lumMod val="75000"/>
                  </a:srgbClr>
                </a:solidFill>
              </a:rPr>
              <a:t> валидность</a:t>
            </a:r>
            <a:endParaRPr lang="ru-RU" sz="2400" b="1" dirty="0">
              <a:solidFill>
                <a:srgbClr val="0070C0"/>
              </a:solidFill>
            </a:endParaRPr>
          </a:p>
        </p:txBody>
      </p:sp>
      <p:sp>
        <p:nvSpPr>
          <p:cNvPr id="3" name="Прямоугольник 2"/>
          <p:cNvSpPr/>
          <p:nvPr/>
        </p:nvSpPr>
        <p:spPr>
          <a:xfrm>
            <a:off x="552261" y="552199"/>
            <a:ext cx="11048977" cy="5062924"/>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Диагностическая (текущая) валидность отличается от прогностической           по временн</a:t>
            </a:r>
            <a:r>
              <a:rPr lang="ru-RU" sz="2400" b="1" i="1" dirty="0">
                <a:solidFill>
                  <a:srgbClr val="B53A31">
                    <a:lumMod val="75000"/>
                  </a:srgbClr>
                </a:solidFill>
                <a:ea typeface="Times New Roman" panose="02020603050405020304" pitchFamily="18" charset="0"/>
              </a:rPr>
              <a:t>о</a:t>
            </a:r>
            <a:r>
              <a:rPr lang="ru-RU" sz="2300" b="1" dirty="0">
                <a:solidFill>
                  <a:srgbClr val="B53A31">
                    <a:lumMod val="75000"/>
                  </a:srgbClr>
                </a:solidFill>
                <a:ea typeface="Times New Roman" panose="02020603050405020304" pitchFamily="18" charset="0"/>
              </a:rPr>
              <a:t>й связи между тестированием и текущим состоянием изучаемого психического явления. Она применяется при решении задач классификации испытуемых или диагностики имеющихся у них проблем. </a:t>
            </a:r>
          </a:p>
          <a:p>
            <a:pPr indent="450215" algn="just"/>
            <a:r>
              <a:rPr lang="ru-RU" sz="2300" b="1" dirty="0">
                <a:solidFill>
                  <a:srgbClr val="B53A31">
                    <a:lumMod val="75000"/>
                  </a:srgbClr>
                </a:solidFill>
                <a:ea typeface="Times New Roman" panose="02020603050405020304" pitchFamily="18" charset="0"/>
              </a:rPr>
              <a:t>Текущая валидность является одной из ведущих при характеристике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любой психодиагностической методики. Однако наиболее высоким требованиям этого критерия должны отвечать клинические тесты, служащие для уточнения дифференциального диагноза, </a:t>
            </a:r>
            <a:r>
              <a:rPr lang="ru-RU" sz="2300" b="1" dirty="0" err="1">
                <a:solidFill>
                  <a:srgbClr val="B53A31">
                    <a:lumMod val="75000"/>
                  </a:srgbClr>
                </a:solidFill>
                <a:ea typeface="Times New Roman" panose="02020603050405020304" pitchFamily="18" charset="0"/>
              </a:rPr>
              <a:t>скрининговые</a:t>
            </a:r>
            <a:r>
              <a:rPr lang="ru-RU" sz="2300" b="1" dirty="0">
                <a:solidFill>
                  <a:srgbClr val="B53A31">
                    <a:lumMod val="75000"/>
                  </a:srgbClr>
                </a:solidFill>
                <a:ea typeface="Times New Roman" panose="02020603050405020304" pitchFamily="18" charset="0"/>
              </a:rPr>
              <a:t> методики, тесты достижений, тесты интеллекта.</a:t>
            </a:r>
          </a:p>
          <a:p>
            <a:pPr indent="450215" algn="just"/>
            <a:r>
              <a:rPr lang="ru-RU" sz="2300" b="1" dirty="0">
                <a:solidFill>
                  <a:srgbClr val="B53A31">
                    <a:lumMod val="75000"/>
                  </a:srgbClr>
                </a:solidFill>
                <a:ea typeface="Times New Roman" panose="02020603050405020304" pitchFamily="18" charset="0"/>
              </a:rPr>
              <a:t>Таким образом, тест, обладающий прогностической валидностью, позволяет ответить на вопрос «Какова вероятность того, что индивид </a:t>
            </a:r>
            <a:r>
              <a:rPr lang="ru-RU" sz="2300" b="1" i="1" dirty="0">
                <a:solidFill>
                  <a:prstClr val="black"/>
                </a:solidFill>
                <a:ea typeface="Times New Roman" panose="02020603050405020304" pitchFamily="18" charset="0"/>
              </a:rPr>
              <a:t>Х</a:t>
            </a:r>
            <a:r>
              <a:rPr lang="ru-RU" sz="2300" b="1" dirty="0">
                <a:solidFill>
                  <a:srgbClr val="B53A31">
                    <a:lumMod val="75000"/>
                  </a:srgbClr>
                </a:solidFill>
                <a:ea typeface="Times New Roman" panose="02020603050405020304" pitchFamily="18" charset="0"/>
              </a:rPr>
              <a:t> со временем приобретет свойство </a:t>
            </a:r>
            <a:r>
              <a:rPr lang="ru-RU" sz="2300" b="1" i="1" dirty="0">
                <a:solidFill>
                  <a:prstClr val="black"/>
                </a:solidFill>
                <a:ea typeface="Times New Roman" panose="02020603050405020304" pitchFamily="18" charset="0"/>
              </a:rPr>
              <a:t>У</a:t>
            </a:r>
            <a:r>
              <a:rPr lang="ru-RU" sz="2300" b="1" dirty="0">
                <a:solidFill>
                  <a:srgbClr val="B53A31">
                    <a:lumMod val="75000"/>
                  </a:srgbClr>
                </a:solidFill>
                <a:ea typeface="Times New Roman" panose="02020603050405020304" pitchFamily="18" charset="0"/>
              </a:rPr>
              <a:t>?». </a:t>
            </a:r>
          </a:p>
          <a:p>
            <a:pPr indent="450215" algn="just"/>
            <a:r>
              <a:rPr lang="ru-RU" sz="2300" b="1" dirty="0">
                <a:solidFill>
                  <a:srgbClr val="B53A31">
                    <a:lumMod val="75000"/>
                  </a:srgbClr>
                </a:solidFill>
                <a:ea typeface="Times New Roman" panose="02020603050405020304" pitchFamily="18" charset="0"/>
              </a:rPr>
              <a:t>А наличие у теста диагностической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позволяет получить ответ на вопрос «Какова вероятность того, что индивид </a:t>
            </a:r>
            <a:r>
              <a:rPr lang="ru-RU" sz="2300" b="1" i="1" dirty="0">
                <a:solidFill>
                  <a:prstClr val="black"/>
                </a:solidFill>
                <a:ea typeface="Times New Roman" panose="02020603050405020304" pitchFamily="18" charset="0"/>
              </a:rPr>
              <a:t>Х</a:t>
            </a:r>
            <a:r>
              <a:rPr lang="ru-RU" sz="2300" b="1" dirty="0">
                <a:solidFill>
                  <a:srgbClr val="B53A31">
                    <a:lumMod val="75000"/>
                  </a:srgbClr>
                </a:solidFill>
                <a:ea typeface="Times New Roman" panose="02020603050405020304" pitchFamily="18" charset="0"/>
              </a:rPr>
              <a:t> обладает свойством </a:t>
            </a:r>
            <a:r>
              <a:rPr lang="ru-RU" sz="2300" b="1" i="1" dirty="0">
                <a:solidFill>
                  <a:prstClr val="black"/>
                </a:solidFill>
                <a:ea typeface="Times New Roman" panose="02020603050405020304" pitchFamily="18" charset="0"/>
              </a:rPr>
              <a:t>У</a:t>
            </a:r>
            <a:r>
              <a:rPr lang="ru-RU" sz="2300" b="1" dirty="0">
                <a:solidFill>
                  <a:srgbClr val="B53A31">
                    <a:lumMod val="75000"/>
                  </a:srgbClr>
                </a:solidFill>
                <a:ea typeface="Times New Roman" panose="02020603050405020304" pitchFamily="18" charset="0"/>
              </a:rPr>
              <a:t>?». </a:t>
            </a:r>
          </a:p>
        </p:txBody>
      </p:sp>
      <p:pic>
        <p:nvPicPr>
          <p:cNvPr id="4" name="Рисунок 3"/>
          <p:cNvPicPr>
            <a:picLocks noChangeAspect="1"/>
          </p:cNvPicPr>
          <p:nvPr/>
        </p:nvPicPr>
        <p:blipFill>
          <a:blip r:embed="rId2"/>
          <a:stretch>
            <a:fillRect/>
          </a:stretch>
        </p:blipFill>
        <p:spPr>
          <a:xfrm>
            <a:off x="9677324" y="5560060"/>
            <a:ext cx="1589387" cy="792000"/>
          </a:xfrm>
          <a:prstGeom prst="rect">
            <a:avLst/>
          </a:prstGeom>
        </p:spPr>
      </p:pic>
    </p:spTree>
    <p:extLst>
      <p:ext uri="{BB962C8B-B14F-4D97-AF65-F5344CB8AC3E}">
        <p14:creationId xmlns:p14="http://schemas.microsoft.com/office/powerpoint/2010/main" val="145677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Current </a:t>
            </a:r>
            <a:r>
              <a:rPr lang="en-US" sz="2400" b="1" dirty="0">
                <a:solidFill>
                  <a:srgbClr val="B53A31">
                    <a:lumMod val="75000"/>
                  </a:srgbClr>
                </a:solidFill>
              </a:rPr>
              <a:t>validity</a:t>
            </a:r>
            <a:endParaRPr lang="ru-RU" sz="2400" b="1" dirty="0">
              <a:solidFill>
                <a:srgbClr val="B53A31">
                  <a:lumMod val="75000"/>
                </a:srgbClr>
              </a:solidFill>
            </a:endParaRPr>
          </a:p>
        </p:txBody>
      </p:sp>
      <p:sp>
        <p:nvSpPr>
          <p:cNvPr id="3" name="Прямоугольник 2"/>
          <p:cNvSpPr/>
          <p:nvPr/>
        </p:nvSpPr>
        <p:spPr>
          <a:xfrm>
            <a:off x="678426" y="729179"/>
            <a:ext cx="10736826" cy="433965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The diagnostic (current) validity differs from the prognostic one in terms of the temporal relationship between testing and the current state of the studied mental phenomenon. It is used in solving problems of classifying subjects or diagnosing problems they have.</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Current validity is one of the leading in characterizing the validity of any </a:t>
            </a:r>
            <a:r>
              <a:rPr lang="en-US" sz="2300" b="1" dirty="0" err="1">
                <a:solidFill>
                  <a:srgbClr val="B53A31">
                    <a:lumMod val="75000"/>
                  </a:srgbClr>
                </a:solidFill>
                <a:ea typeface="Times New Roman" panose="02020603050405020304" pitchFamily="18" charset="0"/>
              </a:rPr>
              <a:t>psychodiagnostic</a:t>
            </a:r>
            <a:r>
              <a:rPr lang="en-US" sz="2300" b="1" dirty="0">
                <a:solidFill>
                  <a:srgbClr val="B53A31">
                    <a:lumMod val="75000"/>
                  </a:srgbClr>
                </a:solidFill>
                <a:ea typeface="Times New Roman" panose="02020603050405020304" pitchFamily="18" charset="0"/>
              </a:rPr>
              <a:t> technique. However, the highest requirements of this criterion must be met by clinical tests that serve to clarify the differential diagnosis, screening techniques, achievement tests, and intelligence tests.</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Thus, a test with predictive validity allows us to answer the question "What is the probability that individual </a:t>
            </a:r>
            <a:r>
              <a:rPr lang="en-US" sz="2300" b="1" i="1" dirty="0">
                <a:solidFill>
                  <a:prstClr val="black"/>
                </a:solidFill>
                <a:ea typeface="Times New Roman" panose="02020603050405020304" pitchFamily="18" charset="0"/>
              </a:rPr>
              <a:t>X</a:t>
            </a:r>
            <a:r>
              <a:rPr lang="en-US" sz="2300" b="1" dirty="0">
                <a:solidFill>
                  <a:srgbClr val="B53A31">
                    <a:lumMod val="75000"/>
                  </a:srgbClr>
                </a:solidFill>
                <a:ea typeface="Times New Roman" panose="02020603050405020304" pitchFamily="18" charset="0"/>
              </a:rPr>
              <a:t> will eventually acquire property </a:t>
            </a:r>
            <a:r>
              <a:rPr lang="en-US" sz="2300" b="1" i="1" dirty="0">
                <a:solidFill>
                  <a:prstClr val="black"/>
                </a:solidFill>
                <a:ea typeface="Times New Roman" panose="02020603050405020304" pitchFamily="18" charset="0"/>
              </a:rPr>
              <a:t>Y</a:t>
            </a:r>
            <a:r>
              <a:rPr lang="en-US" sz="2300" b="1" dirty="0">
                <a:solidFill>
                  <a:srgbClr val="B53A31">
                    <a:lumMod val="75000"/>
                  </a:srgbClr>
                </a:solidFill>
                <a:ea typeface="Times New Roman" panose="02020603050405020304" pitchFamily="18" charset="0"/>
              </a:rPr>
              <a:t>?" </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And if the test has diagnostic validity, we can get an answer to the question “What is the probability that individual </a:t>
            </a:r>
            <a:r>
              <a:rPr lang="en-US" sz="2300" b="1" i="1" dirty="0">
                <a:solidFill>
                  <a:prstClr val="black"/>
                </a:solidFill>
                <a:ea typeface="Times New Roman" panose="02020603050405020304" pitchFamily="18" charset="0"/>
              </a:rPr>
              <a:t>X</a:t>
            </a:r>
            <a:r>
              <a:rPr lang="en-US" sz="2300" b="1" dirty="0">
                <a:solidFill>
                  <a:srgbClr val="B53A31">
                    <a:lumMod val="75000"/>
                  </a:srgbClr>
                </a:solidFill>
                <a:ea typeface="Times New Roman" panose="02020603050405020304" pitchFamily="18" charset="0"/>
              </a:rPr>
              <a:t> has the property </a:t>
            </a:r>
            <a:r>
              <a:rPr lang="en-US" sz="2300" b="1" i="1" dirty="0">
                <a:solidFill>
                  <a:prstClr val="black"/>
                </a:solidFill>
                <a:ea typeface="Times New Roman" panose="02020603050405020304" pitchFamily="18" charset="0"/>
              </a:rPr>
              <a:t>Y</a:t>
            </a:r>
            <a:r>
              <a:rPr lang="en-US" sz="2300" b="1" dirty="0">
                <a:solidFill>
                  <a:srgbClr val="B53A31">
                    <a:lumMod val="75000"/>
                  </a:srgbClr>
                </a:solidFill>
                <a:ea typeface="Times New Roman" panose="02020603050405020304" pitchFamily="18" charset="0"/>
              </a:rPr>
              <a:t>?”.</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472353" y="5336343"/>
            <a:ext cx="1591194" cy="792549"/>
          </a:xfrm>
          <a:prstGeom prst="rect">
            <a:avLst/>
          </a:prstGeom>
        </p:spPr>
      </p:pic>
    </p:spTree>
    <p:extLst>
      <p:ext uri="{BB962C8B-B14F-4D97-AF65-F5344CB8AC3E}">
        <p14:creationId xmlns:p14="http://schemas.microsoft.com/office/powerpoint/2010/main" val="272919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Заключение о </a:t>
            </a:r>
            <a:r>
              <a:rPr lang="ru-RU" sz="2400" b="1" dirty="0" err="1">
                <a:solidFill>
                  <a:srgbClr val="0070C0"/>
                </a:solidFill>
              </a:rPr>
              <a:t>валидности</a:t>
            </a:r>
            <a:endParaRPr lang="ru-RU" sz="2400" b="1" dirty="0">
              <a:solidFill>
                <a:srgbClr val="0070C0"/>
              </a:solidFill>
            </a:endParaRPr>
          </a:p>
        </p:txBody>
      </p:sp>
      <p:sp>
        <p:nvSpPr>
          <p:cNvPr id="3" name="Прямоугольник 2"/>
          <p:cNvSpPr/>
          <p:nvPr/>
        </p:nvSpPr>
        <p:spPr>
          <a:xfrm>
            <a:off x="552261" y="552199"/>
            <a:ext cx="11048977" cy="4339650"/>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Различные виды и типы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являются по отношению друг к другу не альтернативными, а взаимодополняющими. Очевидно, что эффективная тестовая методика может быть создана только на основе системного подхода. </a:t>
            </a:r>
          </a:p>
          <a:p>
            <a:pPr indent="450215" algn="just"/>
            <a:r>
              <a:rPr lang="ru-RU" sz="2300" b="1" dirty="0">
                <a:solidFill>
                  <a:srgbClr val="B53A31">
                    <a:lumMod val="75000"/>
                  </a:srgbClr>
                </a:solidFill>
                <a:ea typeface="Times New Roman" panose="02020603050405020304" pitchFamily="18" charset="0"/>
              </a:rPr>
              <a:t>Вначале необходимо обеспечить валидность содержательно-теоретического типа (имманентную – для тестов с относительно простым содержанием и оценочную или </a:t>
            </a:r>
            <a:r>
              <a:rPr lang="ru-RU" sz="2300" b="1" dirty="0" err="1">
                <a:solidFill>
                  <a:srgbClr val="B53A31">
                    <a:lumMod val="75000"/>
                  </a:srgbClr>
                </a:solidFill>
                <a:ea typeface="Times New Roman" panose="02020603050405020304" pitchFamily="18" charset="0"/>
              </a:rPr>
              <a:t>конструктную</a:t>
            </a:r>
            <a:r>
              <a:rPr lang="ru-RU" sz="2300" b="1" dirty="0">
                <a:solidFill>
                  <a:srgbClr val="B53A31">
                    <a:lumMod val="75000"/>
                  </a:srgbClr>
                </a:solidFill>
                <a:ea typeface="Times New Roman" panose="02020603050405020304" pitchFamily="18" charset="0"/>
              </a:rPr>
              <a:t> – для тестов более сложного содержания). </a:t>
            </a:r>
          </a:p>
          <a:p>
            <a:pPr indent="450215" algn="just"/>
            <a:r>
              <a:rPr lang="ru-RU" sz="2300" b="1" dirty="0">
                <a:solidFill>
                  <a:srgbClr val="B53A31">
                    <a:lumMod val="75000"/>
                  </a:srgbClr>
                </a:solidFill>
                <a:ea typeface="Times New Roman" panose="02020603050405020304" pitchFamily="18" charset="0"/>
              </a:rPr>
              <a:t>Затем,  основываясь на данных о психологическом содержании теста, надо выяснить его соответствие тем или иным практическим целям (прогностическим и/или диагностическим). </a:t>
            </a:r>
          </a:p>
          <a:p>
            <a:pPr indent="450215" algn="just"/>
            <a:r>
              <a:rPr lang="ru-RU" sz="2300" b="1" dirty="0">
                <a:solidFill>
                  <a:srgbClr val="B53A31">
                    <a:lumMod val="75000"/>
                  </a:srgbClr>
                </a:solidFill>
                <a:ea typeface="Times New Roman" panose="02020603050405020304" pitchFamily="18" charset="0"/>
              </a:rPr>
              <a:t>Наконец, на последнем этапе принимаются меры для придания тесту внешней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a:t>
            </a:r>
          </a:p>
          <a:p>
            <a:pPr indent="450215" algn="just"/>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552363" y="5227285"/>
            <a:ext cx="1591194" cy="792549"/>
          </a:xfrm>
          <a:prstGeom prst="rect">
            <a:avLst/>
          </a:prstGeom>
        </p:spPr>
      </p:pic>
    </p:spTree>
    <p:extLst>
      <p:ext uri="{BB962C8B-B14F-4D97-AF65-F5344CB8AC3E}">
        <p14:creationId xmlns:p14="http://schemas.microsoft.com/office/powerpoint/2010/main" val="303887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Conclusion on </a:t>
            </a:r>
            <a:r>
              <a:rPr lang="en-US" sz="2400" b="1" dirty="0">
                <a:solidFill>
                  <a:srgbClr val="B53A31">
                    <a:lumMod val="75000"/>
                  </a:srgbClr>
                </a:solidFill>
              </a:rPr>
              <a:t>validity</a:t>
            </a:r>
            <a:endParaRPr lang="ru-RU" sz="2400" b="1" dirty="0">
              <a:solidFill>
                <a:srgbClr val="B53A31">
                  <a:lumMod val="75000"/>
                </a:srgbClr>
              </a:solidFill>
            </a:endParaRPr>
          </a:p>
        </p:txBody>
      </p:sp>
      <p:sp>
        <p:nvSpPr>
          <p:cNvPr id="3" name="Прямоугольник 2"/>
          <p:cNvSpPr/>
          <p:nvPr/>
        </p:nvSpPr>
        <p:spPr>
          <a:xfrm>
            <a:off x="552261" y="699683"/>
            <a:ext cx="11048977" cy="3631763"/>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Different types and types of validity are not alternative to each other, but complementary. It is obvious that an effective test method can only be created on the basis of a systematic approach.</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First, it is necessary to ensure the validity of the content-theoretical type (immanent - for tests with relatively simple content and evaluative or constructive - for tests with more complex content).</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Then, based on the data on the psychological content of the test, it is necessary to find out its compliance with one or another practical goals (prognostic and / or diagnostic).</a:t>
            </a:r>
            <a:endParaRPr lang="ru-RU" sz="2300" b="1" dirty="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Finally, in the last step, steps are taken to give the test external validity</a:t>
            </a:r>
            <a:r>
              <a:rPr lang="en-US" sz="2300" b="1" dirty="0" smtClean="0">
                <a:solidFill>
                  <a:srgbClr val="B53A31">
                    <a:lumMod val="75000"/>
                  </a:srgbClr>
                </a:solidFill>
                <a:ea typeface="Times New Roman" panose="02020603050405020304" pitchFamily="18" charset="0"/>
              </a:rPr>
              <a:t>.</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518073" y="5135845"/>
            <a:ext cx="1591194" cy="792549"/>
          </a:xfrm>
          <a:prstGeom prst="rect">
            <a:avLst/>
          </a:prstGeom>
        </p:spPr>
      </p:pic>
    </p:spTree>
    <p:extLst>
      <p:ext uri="{BB962C8B-B14F-4D97-AF65-F5344CB8AC3E}">
        <p14:creationId xmlns:p14="http://schemas.microsoft.com/office/powerpoint/2010/main" val="16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179621"/>
            <a:ext cx="6641234" cy="29238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800" b="1" dirty="0" smtClean="0">
                <a:solidFill>
                  <a:srgbClr val="B53A31">
                    <a:lumMod val="75000"/>
                  </a:srgbClr>
                </a:solidFill>
              </a:rPr>
              <a:t>План лекции</a:t>
            </a:r>
          </a:p>
          <a:p>
            <a:pPr algn="ctr"/>
            <a:endParaRPr lang="ru-RU" sz="1200" b="1" dirty="0" smtClean="0">
              <a:solidFill>
                <a:srgbClr val="B53A31">
                  <a:lumMod val="75000"/>
                </a:srgbClr>
              </a:solidFill>
            </a:endParaRPr>
          </a:p>
          <a:p>
            <a:r>
              <a:rPr lang="ru-RU" sz="2400" b="1" dirty="0" smtClean="0">
                <a:solidFill>
                  <a:srgbClr val="0070C0"/>
                </a:solidFill>
              </a:rPr>
              <a:t>1 Валидность как критерий оценки качества теста</a:t>
            </a:r>
          </a:p>
          <a:p>
            <a:r>
              <a:rPr lang="ru-RU" sz="2400" b="1" dirty="0" smtClean="0">
                <a:solidFill>
                  <a:srgbClr val="B53A31">
                    <a:lumMod val="75000"/>
                  </a:srgbClr>
                </a:solidFill>
              </a:rPr>
              <a:t>2 Надежность тестовых измерений</a:t>
            </a:r>
          </a:p>
          <a:p>
            <a:r>
              <a:rPr lang="ru-RU" sz="2400" b="1" dirty="0" smtClean="0">
                <a:solidFill>
                  <a:srgbClr val="B53A31">
                    <a:lumMod val="75000"/>
                  </a:srgbClr>
                </a:solidFill>
              </a:rPr>
              <a:t>3 Действия психолога при проверке надежности теста</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6" name="Прямоугольник 5"/>
          <p:cNvSpPr/>
          <p:nvPr/>
        </p:nvSpPr>
        <p:spPr>
          <a:xfrm>
            <a:off x="4261496" y="1067352"/>
            <a:ext cx="7205819" cy="523220"/>
          </a:xfrm>
          <a:prstGeom prst="rect">
            <a:avLst/>
          </a:prstGeom>
        </p:spPr>
        <p:txBody>
          <a:bodyPr wrap="none">
            <a:spAutoFit/>
          </a:bodyPr>
          <a:lstStyle/>
          <a:p>
            <a:pPr algn="ctr"/>
            <a:r>
              <a:rPr lang="ru-RU" sz="2800" b="1" dirty="0">
                <a:solidFill>
                  <a:srgbClr val="0070C0"/>
                </a:solidFill>
              </a:rPr>
              <a:t>Лекция 9 Критерии оценки качества тестов</a:t>
            </a:r>
          </a:p>
        </p:txBody>
      </p:sp>
    </p:spTree>
    <p:extLst>
      <p:ext uri="{BB962C8B-B14F-4D97-AF65-F5344CB8AC3E}">
        <p14:creationId xmlns:p14="http://schemas.microsoft.com/office/powerpoint/2010/main" val="108694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282491"/>
            <a:ext cx="6641234"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B53A31">
                    <a:lumMod val="75000"/>
                  </a:srgbClr>
                </a:solidFill>
              </a:rPr>
              <a:t>Lecture plan</a:t>
            </a:r>
          </a:p>
          <a:p>
            <a:endParaRPr lang="en-US" sz="1400" b="1" dirty="0">
              <a:solidFill>
                <a:srgbClr val="B53A31">
                  <a:lumMod val="75000"/>
                </a:srgbClr>
              </a:solidFill>
            </a:endParaRPr>
          </a:p>
          <a:p>
            <a:r>
              <a:rPr lang="en-US" sz="2400" b="1" dirty="0">
                <a:solidFill>
                  <a:srgbClr val="0070C0"/>
                </a:solidFill>
              </a:rPr>
              <a:t>1 Validity as a criterion for assessing test quality</a:t>
            </a:r>
          </a:p>
          <a:p>
            <a:r>
              <a:rPr lang="en-US" sz="2400" b="1" dirty="0">
                <a:solidFill>
                  <a:srgbClr val="B53A31">
                    <a:lumMod val="75000"/>
                  </a:srgbClr>
                </a:solidFill>
              </a:rPr>
              <a:t>2 Reliability of test measurements</a:t>
            </a:r>
          </a:p>
          <a:p>
            <a:r>
              <a:rPr lang="en-US" sz="2400" b="1" dirty="0">
                <a:solidFill>
                  <a:srgbClr val="B53A31">
                    <a:lumMod val="75000"/>
                  </a:srgbClr>
                </a:solidFill>
              </a:rPr>
              <a:t>3 Actions of a psychologist when checking the reliability of the test </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2" name="Прямоугольник 1"/>
          <p:cNvSpPr/>
          <p:nvPr/>
        </p:nvSpPr>
        <p:spPr>
          <a:xfrm>
            <a:off x="3661524" y="1067352"/>
            <a:ext cx="7805791" cy="523220"/>
          </a:xfrm>
          <a:prstGeom prst="rect">
            <a:avLst/>
          </a:prstGeom>
        </p:spPr>
        <p:txBody>
          <a:bodyPr wrap="none">
            <a:spAutoFit/>
          </a:bodyPr>
          <a:lstStyle/>
          <a:p>
            <a:pPr algn="ctr"/>
            <a:r>
              <a:rPr lang="en-US" sz="2800" b="1" dirty="0">
                <a:solidFill>
                  <a:srgbClr val="0070C0"/>
                </a:solidFill>
              </a:rPr>
              <a:t>Lecture 9 Criteria for assessing the quality of tests</a:t>
            </a:r>
            <a:endParaRPr lang="ru-RU" sz="2800" b="1" dirty="0">
              <a:solidFill>
                <a:srgbClr val="0070C0"/>
              </a:solidFill>
            </a:endParaRPr>
          </a:p>
        </p:txBody>
      </p:sp>
    </p:spTree>
    <p:extLst>
      <p:ext uri="{BB962C8B-B14F-4D97-AF65-F5344CB8AC3E}">
        <p14:creationId xmlns:p14="http://schemas.microsoft.com/office/powerpoint/2010/main" val="85302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0070C0"/>
                </a:solidFill>
              </a:rPr>
              <a:t>2 Надежность </a:t>
            </a:r>
            <a:r>
              <a:rPr lang="ru-RU" sz="2400" b="1" dirty="0">
                <a:solidFill>
                  <a:srgbClr val="0070C0"/>
                </a:solidFill>
              </a:rPr>
              <a:t>тестовых измерений</a:t>
            </a:r>
          </a:p>
        </p:txBody>
      </p:sp>
      <p:sp>
        <p:nvSpPr>
          <p:cNvPr id="3" name="Прямоугольник 2"/>
          <p:cNvSpPr/>
          <p:nvPr/>
        </p:nvSpPr>
        <p:spPr>
          <a:xfrm>
            <a:off x="648929" y="552199"/>
            <a:ext cx="10781071" cy="4339650"/>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Надежность – это критерий качества теста, выражающий точность психологических изменений, а также устойчивость результатов к действию посторонних случайных факторов. </a:t>
            </a:r>
            <a:endParaRPr lang="ru-RU" sz="2300" b="1" dirty="0" smtClean="0">
              <a:solidFill>
                <a:srgbClr val="B53A31">
                  <a:lumMod val="75000"/>
                </a:srgbClr>
              </a:solidFill>
              <a:ea typeface="Times New Roman" panose="02020603050405020304" pitchFamily="18" charset="0"/>
            </a:endParaRPr>
          </a:p>
          <a:p>
            <a:pPr indent="450215" algn="just"/>
            <a:r>
              <a:rPr lang="ru-RU" sz="2300" b="1" dirty="0" smtClean="0">
                <a:solidFill>
                  <a:srgbClr val="B53A31">
                    <a:lumMod val="75000"/>
                  </a:srgbClr>
                </a:solidFill>
                <a:ea typeface="Times New Roman" panose="02020603050405020304" pitchFamily="18" charset="0"/>
              </a:rPr>
              <a:t>А</a:t>
            </a:r>
            <a:r>
              <a:rPr lang="ru-RU" sz="2300" b="1" dirty="0">
                <a:solidFill>
                  <a:srgbClr val="B53A31">
                    <a:lumMod val="75000"/>
                  </a:srgbClr>
                </a:solidFill>
                <a:ea typeface="Times New Roman" panose="02020603050405020304" pitchFamily="18" charset="0"/>
              </a:rPr>
              <a:t>. </a:t>
            </a:r>
            <a:r>
              <a:rPr lang="ru-RU" sz="2300" b="1" dirty="0" err="1">
                <a:solidFill>
                  <a:srgbClr val="B53A31">
                    <a:lumMod val="75000"/>
                  </a:srgbClr>
                </a:solidFill>
                <a:ea typeface="Times New Roman" panose="02020603050405020304" pitchFamily="18" charset="0"/>
              </a:rPr>
              <a:t>Анастази</a:t>
            </a:r>
            <a:r>
              <a:rPr lang="ru-RU" sz="2300" b="1" dirty="0">
                <a:solidFill>
                  <a:srgbClr val="B53A31">
                    <a:lumMod val="75000"/>
                  </a:srgbClr>
                </a:solidFill>
                <a:ea typeface="Times New Roman" panose="02020603050405020304" pitchFamily="18" charset="0"/>
              </a:rPr>
              <a:t> указывает, что под надежностью следует понимать устойчивость, или согласованность, результатов теста, получаемых при повторном его применении к тем же испытуемым в трех вариациях: в различные моменты времени, с использованием разных наборов эквивалентных заданий, при изменении других условий обследования [1, с. 103]. </a:t>
            </a:r>
            <a:endParaRPr lang="ru-RU" sz="2300" b="1" dirty="0" smtClean="0">
              <a:solidFill>
                <a:srgbClr val="B53A31">
                  <a:lumMod val="75000"/>
                </a:srgbClr>
              </a:solidFill>
              <a:ea typeface="Times New Roman" panose="02020603050405020304" pitchFamily="18" charset="0"/>
            </a:endParaRPr>
          </a:p>
          <a:p>
            <a:pPr indent="450215" algn="just"/>
            <a:r>
              <a:rPr lang="ru-RU" sz="2300" b="1" dirty="0" smtClean="0">
                <a:solidFill>
                  <a:srgbClr val="B53A31">
                    <a:lumMod val="75000"/>
                  </a:srgbClr>
                </a:solidFill>
                <a:ea typeface="Times New Roman" panose="02020603050405020304" pitchFamily="18" charset="0"/>
              </a:rPr>
              <a:t>Поскольку </a:t>
            </a:r>
            <a:r>
              <a:rPr lang="ru-RU" sz="2300" b="1" dirty="0">
                <a:solidFill>
                  <a:srgbClr val="B53A31">
                    <a:lumMod val="75000"/>
                  </a:srgbClr>
                </a:solidFill>
                <a:ea typeface="Times New Roman" panose="02020603050405020304" pitchFamily="18" charset="0"/>
              </a:rPr>
              <a:t>все эти варианты надежности отражают степень последовательности или согласованности двух независимо полученных серий показателей, то в качестве их меры связи может выступать коэффициент корреляции.</a:t>
            </a:r>
          </a:p>
        </p:txBody>
      </p:sp>
      <p:pic>
        <p:nvPicPr>
          <p:cNvPr id="4" name="Рисунок 3"/>
          <p:cNvPicPr>
            <a:picLocks noChangeAspect="1"/>
          </p:cNvPicPr>
          <p:nvPr/>
        </p:nvPicPr>
        <p:blipFill>
          <a:blip r:embed="rId2"/>
          <a:stretch>
            <a:fillRect/>
          </a:stretch>
        </p:blipFill>
        <p:spPr>
          <a:xfrm>
            <a:off x="9730755" y="4951652"/>
            <a:ext cx="1347888" cy="900000"/>
          </a:xfrm>
          <a:prstGeom prst="rect">
            <a:avLst/>
          </a:prstGeom>
        </p:spPr>
      </p:pic>
    </p:spTree>
    <p:extLst>
      <p:ext uri="{BB962C8B-B14F-4D97-AF65-F5344CB8AC3E}">
        <p14:creationId xmlns:p14="http://schemas.microsoft.com/office/powerpoint/2010/main" val="3221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179621"/>
            <a:ext cx="6641234" cy="29238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800" b="1" dirty="0" smtClean="0">
                <a:solidFill>
                  <a:srgbClr val="B53A31">
                    <a:lumMod val="75000"/>
                  </a:srgbClr>
                </a:solidFill>
              </a:rPr>
              <a:t>План лекции</a:t>
            </a:r>
          </a:p>
          <a:p>
            <a:pPr algn="ctr"/>
            <a:endParaRPr lang="ru-RU" sz="1200" b="1" dirty="0" smtClean="0">
              <a:solidFill>
                <a:srgbClr val="B53A31">
                  <a:lumMod val="75000"/>
                </a:srgbClr>
              </a:solidFill>
            </a:endParaRPr>
          </a:p>
          <a:p>
            <a:r>
              <a:rPr lang="ru-RU" sz="2400" b="1" dirty="0" smtClean="0">
                <a:solidFill>
                  <a:srgbClr val="B53A31">
                    <a:lumMod val="75000"/>
                  </a:srgbClr>
                </a:solidFill>
              </a:rPr>
              <a:t>1 Валидность как критерий оценки качества теста</a:t>
            </a:r>
          </a:p>
          <a:p>
            <a:r>
              <a:rPr lang="ru-RU" sz="2400" b="1" dirty="0" smtClean="0">
                <a:solidFill>
                  <a:srgbClr val="B53A31">
                    <a:lumMod val="75000"/>
                  </a:srgbClr>
                </a:solidFill>
              </a:rPr>
              <a:t>2 Надежность тестовых измерений</a:t>
            </a:r>
          </a:p>
          <a:p>
            <a:r>
              <a:rPr lang="ru-RU" sz="2400" b="1" dirty="0" smtClean="0">
                <a:solidFill>
                  <a:srgbClr val="B53A31">
                    <a:lumMod val="75000"/>
                  </a:srgbClr>
                </a:solidFill>
              </a:rPr>
              <a:t>3 Действия психолога при проверке надежности теста</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t>https://pillar.edu/wp-content/uploads/2015/04/ce_exam.jpg</a:t>
            </a:r>
            <a:endParaRPr lang="ru-RU" sz="800" dirty="0"/>
          </a:p>
        </p:txBody>
      </p:sp>
      <p:sp>
        <p:nvSpPr>
          <p:cNvPr id="6" name="Прямоугольник 5"/>
          <p:cNvSpPr/>
          <p:nvPr/>
        </p:nvSpPr>
        <p:spPr>
          <a:xfrm>
            <a:off x="4261496" y="1067352"/>
            <a:ext cx="7205819" cy="523220"/>
          </a:xfrm>
          <a:prstGeom prst="rect">
            <a:avLst/>
          </a:prstGeom>
        </p:spPr>
        <p:txBody>
          <a:bodyPr wrap="none">
            <a:spAutoFit/>
          </a:bodyPr>
          <a:lstStyle/>
          <a:p>
            <a:pPr algn="ctr"/>
            <a:r>
              <a:rPr lang="ru-RU" sz="2800" b="1" dirty="0">
                <a:solidFill>
                  <a:srgbClr val="0070C0"/>
                </a:solidFill>
              </a:rPr>
              <a:t>Лекция </a:t>
            </a:r>
            <a:r>
              <a:rPr lang="ru-RU" sz="2800" b="1" dirty="0" smtClean="0">
                <a:solidFill>
                  <a:srgbClr val="0070C0"/>
                </a:solidFill>
              </a:rPr>
              <a:t>8 </a:t>
            </a:r>
            <a:r>
              <a:rPr lang="ru-RU" sz="2800" b="1" dirty="0">
                <a:solidFill>
                  <a:srgbClr val="0070C0"/>
                </a:solidFill>
              </a:rPr>
              <a:t>Критерии оценки качества тестов</a:t>
            </a:r>
          </a:p>
        </p:txBody>
      </p:sp>
    </p:spTree>
    <p:extLst>
      <p:ext uri="{BB962C8B-B14F-4D97-AF65-F5344CB8AC3E}">
        <p14:creationId xmlns:p14="http://schemas.microsoft.com/office/powerpoint/2010/main" val="418506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2 Reliability of test measurements </a:t>
            </a:r>
            <a:endParaRPr lang="ru-RU" sz="2400" b="1" dirty="0">
              <a:solidFill>
                <a:srgbClr val="0070C0"/>
              </a:solidFill>
            </a:endParaRPr>
          </a:p>
        </p:txBody>
      </p:sp>
      <p:sp>
        <p:nvSpPr>
          <p:cNvPr id="3" name="Прямоугольник 2"/>
          <p:cNvSpPr/>
          <p:nvPr/>
        </p:nvSpPr>
        <p:spPr>
          <a:xfrm>
            <a:off x="648929" y="552199"/>
            <a:ext cx="10781071" cy="3631763"/>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Reliability is a test quality criterion that expresses the accuracy of psychological changes, as well as the stability of the results to the action of extraneous random factors.</a:t>
            </a:r>
          </a:p>
          <a:p>
            <a:pPr indent="450215" algn="just"/>
            <a:r>
              <a:rPr lang="en-US" sz="2300" b="1" dirty="0">
                <a:solidFill>
                  <a:srgbClr val="B53A31">
                    <a:lumMod val="75000"/>
                  </a:srgbClr>
                </a:solidFill>
                <a:ea typeface="Times New Roman" panose="02020603050405020304" pitchFamily="18" charset="0"/>
              </a:rPr>
              <a:t>A. </a:t>
            </a:r>
            <a:r>
              <a:rPr lang="en-US" sz="2300" b="1" dirty="0" err="1">
                <a:solidFill>
                  <a:srgbClr val="B53A31">
                    <a:lumMod val="75000"/>
                  </a:srgbClr>
                </a:solidFill>
                <a:ea typeface="Times New Roman" panose="02020603050405020304" pitchFamily="18" charset="0"/>
              </a:rPr>
              <a:t>Anastasi</a:t>
            </a:r>
            <a:r>
              <a:rPr lang="en-US" sz="2300" b="1" dirty="0">
                <a:solidFill>
                  <a:srgbClr val="B53A31">
                    <a:lumMod val="75000"/>
                  </a:srgbClr>
                </a:solidFill>
                <a:ea typeface="Times New Roman" panose="02020603050405020304" pitchFamily="18" charset="0"/>
              </a:rPr>
              <a:t> points out that reliability should be understood as the stability, or consistency, of test results obtained when it is applied repeatedly to the same subjects in three variations: at different points in time, using different sets of equivalent tasks, when changing other conditions of the survey [1 , from. 103].</a:t>
            </a:r>
          </a:p>
          <a:p>
            <a:pPr indent="450215" algn="just"/>
            <a:r>
              <a:rPr lang="en-US" sz="2300" b="1" dirty="0">
                <a:solidFill>
                  <a:srgbClr val="B53A31">
                    <a:lumMod val="75000"/>
                  </a:srgbClr>
                </a:solidFill>
                <a:ea typeface="Times New Roman" panose="02020603050405020304" pitchFamily="18" charset="0"/>
              </a:rPr>
              <a:t>Since all these reliability options reflect the degree of consistency or consistency of two independently obtained series of indicators, the correlation coefficient can act as their measure of connection. </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640003" y="4978107"/>
            <a:ext cx="1347333" cy="902286"/>
          </a:xfrm>
          <a:prstGeom prst="rect">
            <a:avLst/>
          </a:prstGeom>
        </p:spPr>
      </p:pic>
    </p:spTree>
    <p:extLst>
      <p:ext uri="{BB962C8B-B14F-4D97-AF65-F5344CB8AC3E}">
        <p14:creationId xmlns:p14="http://schemas.microsoft.com/office/powerpoint/2010/main" val="40774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0070C0"/>
                </a:solidFill>
              </a:rPr>
              <a:t>Виды надёжности</a:t>
            </a:r>
            <a:endParaRPr lang="ru-RU" sz="2400" b="1" dirty="0">
              <a:solidFill>
                <a:srgbClr val="0070C0"/>
              </a:solidFill>
            </a:endParaRPr>
          </a:p>
        </p:txBody>
      </p:sp>
      <p:sp>
        <p:nvSpPr>
          <p:cNvPr id="3" name="Прямоугольник 2"/>
          <p:cNvSpPr/>
          <p:nvPr/>
        </p:nvSpPr>
        <p:spPr>
          <a:xfrm>
            <a:off x="648929" y="552199"/>
            <a:ext cx="10781071" cy="327782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In general, in the process of proving the reliability of a test, accuracy and stability are considered interrelated. Statistical procedures (correlation methods) make it possible to determine the accuracy and consistency of the results obtained both at the level of the whole test and at the level of its individual items.</a:t>
            </a:r>
          </a:p>
          <a:p>
            <a:pPr indent="450215" algn="just"/>
            <a:r>
              <a:rPr lang="en-US" sz="2300" b="1" dirty="0">
                <a:solidFill>
                  <a:srgbClr val="B53A31">
                    <a:lumMod val="75000"/>
                  </a:srgbClr>
                </a:solidFill>
                <a:ea typeface="Times New Roman" panose="02020603050405020304" pitchFamily="18" charset="0"/>
              </a:rPr>
              <a:t>That is why in the concept of "test reliability" it is customary to single out 3 main aspects, respectively, to three different procedures for calculating the reliability factor:</a:t>
            </a:r>
          </a:p>
          <a:p>
            <a:pPr indent="450215" algn="just"/>
            <a:r>
              <a:rPr lang="en-US" sz="2300" b="1" dirty="0">
                <a:solidFill>
                  <a:srgbClr val="B53A31">
                    <a:lumMod val="75000"/>
                  </a:srgbClr>
                </a:solidFill>
                <a:ea typeface="Times New Roman" panose="02020603050405020304" pitchFamily="18" charset="0"/>
              </a:rPr>
              <a:t>1) reliability-stability (retest reliability);</a:t>
            </a:r>
          </a:p>
          <a:p>
            <a:pPr indent="450215" algn="just"/>
            <a:r>
              <a:rPr lang="en-US" sz="2300" b="1" dirty="0">
                <a:solidFill>
                  <a:srgbClr val="B53A31">
                    <a:lumMod val="75000"/>
                  </a:srgbClr>
                </a:solidFill>
                <a:ea typeface="Times New Roman" panose="02020603050405020304" pitchFamily="18" charset="0"/>
              </a:rPr>
              <a:t>2) reliability-equivalence (reliability of parallel forms);</a:t>
            </a:r>
          </a:p>
          <a:p>
            <a:pPr indent="450215" algn="just"/>
            <a:r>
              <a:rPr lang="en-US" sz="2300" b="1" dirty="0">
                <a:solidFill>
                  <a:srgbClr val="B53A31">
                    <a:lumMod val="75000"/>
                  </a:srgbClr>
                </a:solidFill>
                <a:ea typeface="Times New Roman" panose="02020603050405020304" pitchFamily="18" charset="0"/>
              </a:rPr>
              <a:t>3) reliability-consistency (reliability of test parts). </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765733" y="4989537"/>
            <a:ext cx="1347333" cy="902286"/>
          </a:xfrm>
          <a:prstGeom prst="rect">
            <a:avLst/>
          </a:prstGeom>
        </p:spPr>
      </p:pic>
    </p:spTree>
    <p:extLst>
      <p:ext uri="{BB962C8B-B14F-4D97-AF65-F5344CB8AC3E}">
        <p14:creationId xmlns:p14="http://schemas.microsoft.com/office/powerpoint/2010/main" val="24433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Types of reliability </a:t>
            </a:r>
            <a:endParaRPr lang="ru-RU" sz="2400" b="1" dirty="0">
              <a:solidFill>
                <a:srgbClr val="0070C0"/>
              </a:solidFill>
            </a:endParaRPr>
          </a:p>
        </p:txBody>
      </p:sp>
      <p:sp>
        <p:nvSpPr>
          <p:cNvPr id="3" name="Прямоугольник 2"/>
          <p:cNvSpPr/>
          <p:nvPr/>
        </p:nvSpPr>
        <p:spPr>
          <a:xfrm>
            <a:off x="648929" y="552199"/>
            <a:ext cx="10781071" cy="327782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In general, in the process of proving the reliability of a test, accuracy and stability are considered interrelated. Statistical procedures (correlation methods) make it possible to determine the accuracy and consistency of the results obtained both at the level of the whole test and at the level of its individual items.</a:t>
            </a:r>
          </a:p>
          <a:p>
            <a:pPr indent="450215" algn="just"/>
            <a:r>
              <a:rPr lang="en-US" sz="2300" b="1" dirty="0">
                <a:solidFill>
                  <a:srgbClr val="B53A31">
                    <a:lumMod val="75000"/>
                  </a:srgbClr>
                </a:solidFill>
                <a:ea typeface="Times New Roman" panose="02020603050405020304" pitchFamily="18" charset="0"/>
              </a:rPr>
              <a:t>That is why in the concept of "test reliability" it is customary to single out 3 main aspects, respectively, to three different procedures for calculating the reliability factor:</a:t>
            </a:r>
          </a:p>
          <a:p>
            <a:pPr indent="450215" algn="just"/>
            <a:r>
              <a:rPr lang="en-US" sz="2300" b="1" dirty="0">
                <a:solidFill>
                  <a:srgbClr val="B53A31">
                    <a:lumMod val="75000"/>
                  </a:srgbClr>
                </a:solidFill>
                <a:ea typeface="Times New Roman" panose="02020603050405020304" pitchFamily="18" charset="0"/>
              </a:rPr>
              <a:t>1) reliability-stability (retest reliability);</a:t>
            </a:r>
          </a:p>
          <a:p>
            <a:pPr indent="450215" algn="just"/>
            <a:r>
              <a:rPr lang="en-US" sz="2300" b="1" dirty="0">
                <a:solidFill>
                  <a:srgbClr val="B53A31">
                    <a:lumMod val="75000"/>
                  </a:srgbClr>
                </a:solidFill>
                <a:ea typeface="Times New Roman" panose="02020603050405020304" pitchFamily="18" charset="0"/>
              </a:rPr>
              <a:t>2) reliability-equivalence (reliability of parallel forms);</a:t>
            </a:r>
          </a:p>
          <a:p>
            <a:pPr indent="450215" algn="just"/>
            <a:r>
              <a:rPr lang="en-US" sz="2300" b="1" dirty="0">
                <a:solidFill>
                  <a:srgbClr val="B53A31">
                    <a:lumMod val="75000"/>
                  </a:srgbClr>
                </a:solidFill>
                <a:ea typeface="Times New Roman" panose="02020603050405020304" pitchFamily="18" charset="0"/>
              </a:rPr>
              <a:t>3) reliability-consistency (reliability of test parts). </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788593" y="5058117"/>
            <a:ext cx="1347333" cy="902286"/>
          </a:xfrm>
          <a:prstGeom prst="rect">
            <a:avLst/>
          </a:prstGeom>
        </p:spPr>
      </p:pic>
    </p:spTree>
    <p:extLst>
      <p:ext uri="{BB962C8B-B14F-4D97-AF65-F5344CB8AC3E}">
        <p14:creationId xmlns:p14="http://schemas.microsoft.com/office/powerpoint/2010/main" val="41708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chemeClr val="accent3">
                    <a:lumMod val="75000"/>
                  </a:schemeClr>
                </a:solidFill>
              </a:rPr>
              <a:t>Виды надёжности: </a:t>
            </a:r>
            <a:r>
              <a:rPr lang="ru-RU" sz="2400" b="1" dirty="0" smtClean="0">
                <a:solidFill>
                  <a:srgbClr val="0070C0"/>
                </a:solidFill>
              </a:rPr>
              <a:t>надежность-устойчивость</a:t>
            </a:r>
            <a:endParaRPr lang="ru-RU" sz="2400" b="1" dirty="0">
              <a:solidFill>
                <a:srgbClr val="0070C0"/>
              </a:solidFill>
            </a:endParaRPr>
          </a:p>
        </p:txBody>
      </p:sp>
      <p:sp>
        <p:nvSpPr>
          <p:cNvPr id="3" name="Прямоугольник 2"/>
          <p:cNvSpPr/>
          <p:nvPr/>
        </p:nvSpPr>
        <p:spPr>
          <a:xfrm>
            <a:off x="648929" y="552199"/>
            <a:ext cx="10781071" cy="5755422"/>
          </a:xfrm>
          <a:prstGeom prst="rect">
            <a:avLst/>
          </a:prstGeom>
        </p:spPr>
        <p:txBody>
          <a:bodyPr wrap="square">
            <a:spAutoFit/>
          </a:bodyPr>
          <a:lstStyle/>
          <a:p>
            <a:pPr indent="450215" algn="just"/>
            <a:r>
              <a:rPr lang="ru-RU" sz="2300" b="1" i="1" dirty="0">
                <a:solidFill>
                  <a:srgbClr val="B53A31">
                    <a:lumMod val="75000"/>
                  </a:srgbClr>
                </a:solidFill>
                <a:ea typeface="Times New Roman" panose="02020603050405020304" pitchFamily="18" charset="0"/>
              </a:rPr>
              <a:t>Надежность-устойчивость</a:t>
            </a:r>
            <a:r>
              <a:rPr lang="ru-RU" sz="2300" b="1" dirty="0">
                <a:solidFill>
                  <a:srgbClr val="B53A31">
                    <a:lumMod val="75000"/>
                  </a:srgbClr>
                </a:solidFill>
                <a:ea typeface="Times New Roman" panose="02020603050405020304" pitchFamily="18" charset="0"/>
              </a:rPr>
              <a:t> доказывается путем повторного проведения теста на той же выборке стандартизации. Отсюда ее второе название – </a:t>
            </a:r>
            <a:r>
              <a:rPr lang="ru-RU" sz="2300" b="1" dirty="0" err="1">
                <a:solidFill>
                  <a:srgbClr val="B53A31">
                    <a:lumMod val="75000"/>
                  </a:srgbClr>
                </a:solidFill>
                <a:ea typeface="Times New Roman" panose="02020603050405020304" pitchFamily="18" charset="0"/>
              </a:rPr>
              <a:t>ретестовая</a:t>
            </a:r>
            <a:r>
              <a:rPr lang="ru-RU" sz="2300" b="1" dirty="0">
                <a:solidFill>
                  <a:srgbClr val="B53A31">
                    <a:lumMod val="75000"/>
                  </a:srgbClr>
                </a:solidFill>
                <a:ea typeface="Times New Roman" panose="02020603050405020304" pitchFamily="18" charset="0"/>
              </a:rPr>
              <a:t> надежность. Обычно временной разрыв между исследованиями составляет 2 недели. Замечено, что с его увеличением показатели корреляции имеют тенденцию к снижению. Это связано с тем, что измеряемое свойство нестабильно, могут наступить </a:t>
            </a:r>
            <a:r>
              <a:rPr lang="ru-RU" sz="2300" b="1" dirty="0" smtClean="0">
                <a:solidFill>
                  <a:srgbClr val="B53A31">
                    <a:lumMod val="75000"/>
                  </a:srgbClr>
                </a:solidFill>
                <a:ea typeface="Times New Roman" panose="02020603050405020304" pitchFamily="18" charset="0"/>
              </a:rPr>
              <a:t>и возрастные </a:t>
            </a:r>
            <a:r>
              <a:rPr lang="ru-RU" sz="2300" b="1" dirty="0">
                <a:solidFill>
                  <a:srgbClr val="B53A31">
                    <a:lumMod val="75000"/>
                  </a:srgbClr>
                </a:solidFill>
                <a:ea typeface="Times New Roman" panose="02020603050405020304" pitchFamily="18" charset="0"/>
              </a:rPr>
              <a:t>изменения, а также произойти события, повлиявшие на состояние исследуемых качеств. </a:t>
            </a:r>
          </a:p>
          <a:p>
            <a:pPr indent="450215" algn="just"/>
            <a:r>
              <a:rPr lang="ru-RU" sz="2300" b="1" dirty="0">
                <a:solidFill>
                  <a:srgbClr val="B53A31">
                    <a:lumMod val="75000"/>
                  </a:srgbClr>
                </a:solidFill>
                <a:ea typeface="Times New Roman" panose="02020603050405020304" pitchFamily="18" charset="0"/>
              </a:rPr>
              <a:t>К недостаткам тест-</a:t>
            </a:r>
            <a:r>
              <a:rPr lang="ru-RU" sz="2300" b="1" dirty="0" err="1">
                <a:solidFill>
                  <a:srgbClr val="B53A31">
                    <a:lumMod val="75000"/>
                  </a:srgbClr>
                </a:solidFill>
                <a:ea typeface="Times New Roman" panose="02020603050405020304" pitchFamily="18" charset="0"/>
              </a:rPr>
              <a:t>ретеста</a:t>
            </a:r>
            <a:r>
              <a:rPr lang="ru-RU" sz="2300" b="1" dirty="0">
                <a:solidFill>
                  <a:srgbClr val="B53A31">
                    <a:lumMod val="75000"/>
                  </a:srgbClr>
                </a:solidFill>
                <a:ea typeface="Times New Roman" panose="02020603050405020304" pitchFamily="18" charset="0"/>
              </a:rPr>
              <a:t>  относится то, что при </a:t>
            </a:r>
            <a:r>
              <a:rPr lang="ru-RU" sz="2300" b="1" dirty="0" smtClean="0">
                <a:solidFill>
                  <a:srgbClr val="B53A31">
                    <a:lumMod val="75000"/>
                  </a:srgbClr>
                </a:solidFill>
                <a:ea typeface="Times New Roman" panose="02020603050405020304" pitchFamily="18" charset="0"/>
              </a:rPr>
              <a:t>небольшом </a:t>
            </a:r>
            <a:r>
              <a:rPr lang="ru-RU" sz="2300" b="1" dirty="0">
                <a:solidFill>
                  <a:srgbClr val="B53A31">
                    <a:lumMod val="75000"/>
                  </a:srgbClr>
                </a:solidFill>
                <a:ea typeface="Times New Roman" panose="02020603050405020304" pitchFamily="18" charset="0"/>
              </a:rPr>
              <a:t>временн</a:t>
            </a:r>
            <a:r>
              <a:rPr lang="ru-RU" sz="2300" b="1" i="1" dirty="0">
                <a:solidFill>
                  <a:srgbClr val="B53A31">
                    <a:lumMod val="75000"/>
                  </a:srgbClr>
                </a:solidFill>
                <a:ea typeface="Times New Roman" panose="02020603050405020304" pitchFamily="18" charset="0"/>
              </a:rPr>
              <a:t>о</a:t>
            </a:r>
            <a:r>
              <a:rPr lang="ru-RU" sz="2300" b="1" dirty="0">
                <a:solidFill>
                  <a:srgbClr val="B53A31">
                    <a:lumMod val="75000"/>
                  </a:srgbClr>
                </a:solidFill>
                <a:ea typeface="Times New Roman" panose="02020603050405020304" pitchFamily="18" charset="0"/>
              </a:rPr>
              <a:t>м разрыве у испытуемых </a:t>
            </a:r>
            <a:r>
              <a:rPr lang="ru-RU" sz="2300" b="1" dirty="0" smtClean="0">
                <a:solidFill>
                  <a:srgbClr val="B53A31">
                    <a:lumMod val="75000"/>
                  </a:srgbClr>
                </a:solidFill>
                <a:ea typeface="Times New Roman" panose="02020603050405020304" pitchFamily="18" charset="0"/>
              </a:rPr>
              <a:t>может </a:t>
            </a:r>
            <a:r>
              <a:rPr lang="ru-RU" sz="2300" b="1" dirty="0">
                <a:solidFill>
                  <a:srgbClr val="B53A31">
                    <a:lumMod val="75000"/>
                  </a:srgbClr>
                </a:solidFill>
                <a:ea typeface="Times New Roman" panose="02020603050405020304" pitchFamily="18" charset="0"/>
              </a:rPr>
              <a:t>сформироваться навык </a:t>
            </a:r>
            <a:r>
              <a:rPr lang="ru-RU" sz="2300" b="1" dirty="0" smtClean="0">
                <a:solidFill>
                  <a:srgbClr val="B53A31">
                    <a:lumMod val="75000"/>
                  </a:srgbClr>
                </a:solidFill>
                <a:ea typeface="Times New Roman" panose="02020603050405020304" pitchFamily="18" charset="0"/>
              </a:rPr>
              <a:t>работы, </a:t>
            </a:r>
            <a:r>
              <a:rPr lang="ru-RU" sz="2300" b="1" dirty="0">
                <a:solidFill>
                  <a:srgbClr val="B53A31">
                    <a:lumMod val="75000"/>
                  </a:srgbClr>
                </a:solidFill>
                <a:ea typeface="Times New Roman" panose="02020603050405020304" pitchFamily="18" charset="0"/>
              </a:rPr>
              <a:t>приводящий к улучшению индивидуальных результатов. </a:t>
            </a:r>
            <a:r>
              <a:rPr lang="ru-RU" sz="2300" b="1" dirty="0" smtClean="0">
                <a:solidFill>
                  <a:srgbClr val="B53A31">
                    <a:lumMod val="75000"/>
                  </a:srgbClr>
                </a:solidFill>
                <a:ea typeface="Times New Roman" panose="02020603050405020304" pitchFamily="18" charset="0"/>
              </a:rPr>
              <a:t>На проверку </a:t>
            </a:r>
            <a:r>
              <a:rPr lang="ru-RU" sz="2300" b="1" dirty="0">
                <a:solidFill>
                  <a:srgbClr val="B53A31">
                    <a:lumMod val="75000"/>
                  </a:srgbClr>
                </a:solidFill>
                <a:ea typeface="Times New Roman" panose="02020603050405020304" pitchFamily="18" charset="0"/>
              </a:rPr>
              <a:t>надежности может оказать запоминание испытуемыми отдельных </a:t>
            </a:r>
            <a:r>
              <a:rPr lang="ru-RU" sz="2300" b="1" dirty="0" smtClean="0">
                <a:solidFill>
                  <a:srgbClr val="B53A31">
                    <a:lumMod val="75000"/>
                  </a:srgbClr>
                </a:solidFill>
                <a:ea typeface="Times New Roman" panose="02020603050405020304" pitchFamily="18" charset="0"/>
              </a:rPr>
              <a:t>ответов. Тогда </a:t>
            </a:r>
            <a:r>
              <a:rPr lang="ru-RU" sz="2300" b="1" dirty="0">
                <a:solidFill>
                  <a:srgbClr val="B53A31">
                    <a:lumMod val="75000"/>
                  </a:srgbClr>
                </a:solidFill>
                <a:ea typeface="Times New Roman" panose="02020603050405020304" pitchFamily="18" charset="0"/>
              </a:rPr>
              <a:t>результаты двух предъявлений теста не будут независимыми, а коэффициент корреляции, </a:t>
            </a:r>
            <a:r>
              <a:rPr lang="ru-RU" sz="2300" b="1" dirty="0" smtClean="0">
                <a:solidFill>
                  <a:srgbClr val="B53A31">
                    <a:lumMod val="75000"/>
                  </a:srgbClr>
                </a:solidFill>
                <a:ea typeface="Times New Roman" panose="02020603050405020304" pitchFamily="18" charset="0"/>
              </a:rPr>
              <a:t>характеризующий </a:t>
            </a:r>
            <a:r>
              <a:rPr lang="ru-RU" sz="2300" b="1" dirty="0">
                <a:solidFill>
                  <a:srgbClr val="B53A31">
                    <a:lumMod val="75000"/>
                  </a:srgbClr>
                </a:solidFill>
                <a:ea typeface="Times New Roman" panose="02020603050405020304" pitchFamily="18" charset="0"/>
              </a:rPr>
              <a:t>степень надежности, окажется завышенным. Доказательство </a:t>
            </a:r>
            <a:r>
              <a:rPr lang="ru-RU" sz="2300" b="1" dirty="0" err="1">
                <a:solidFill>
                  <a:srgbClr val="B53A31">
                    <a:lumMod val="75000"/>
                  </a:srgbClr>
                </a:solidFill>
                <a:ea typeface="Times New Roman" panose="02020603050405020304" pitchFamily="18" charset="0"/>
              </a:rPr>
              <a:t>ретестовой</a:t>
            </a:r>
            <a:r>
              <a:rPr lang="ru-RU" sz="2300" b="1" dirty="0">
                <a:solidFill>
                  <a:srgbClr val="B53A31">
                    <a:lumMod val="75000"/>
                  </a:srgbClr>
                </a:solidFill>
                <a:ea typeface="Times New Roman" panose="02020603050405020304" pitchFamily="18" charset="0"/>
              </a:rPr>
              <a:t> надежности также потребует от психолога значительных нервно-психических затрат в связи с вмешательством временно-пространственного фактора, так как необходимо </a:t>
            </a:r>
            <a:r>
              <a:rPr lang="ru-RU" sz="2300" b="1" dirty="0" smtClean="0">
                <a:solidFill>
                  <a:srgbClr val="B53A31">
                    <a:lumMod val="75000"/>
                  </a:srgbClr>
                </a:solidFill>
                <a:ea typeface="Times New Roman" panose="02020603050405020304" pitchFamily="18" charset="0"/>
              </a:rPr>
              <a:t>повторно </a:t>
            </a:r>
            <a:r>
              <a:rPr lang="ru-RU" sz="2300" b="1" dirty="0">
                <a:solidFill>
                  <a:srgbClr val="B53A31">
                    <a:lumMod val="75000"/>
                  </a:srgbClr>
                </a:solidFill>
                <a:ea typeface="Times New Roman" panose="02020603050405020304" pitchFamily="18" charset="0"/>
              </a:rPr>
              <a:t>собирать </a:t>
            </a:r>
            <a:r>
              <a:rPr lang="ru-RU" sz="2300" b="1" dirty="0" smtClean="0">
                <a:solidFill>
                  <a:srgbClr val="B53A31">
                    <a:lumMod val="75000"/>
                  </a:srgbClr>
                </a:solidFill>
                <a:ea typeface="Times New Roman" panose="02020603050405020304" pitchFamily="18" charset="0"/>
              </a:rPr>
              <a:t>испытуемых.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6664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Reliability types: </a:t>
            </a:r>
            <a:r>
              <a:rPr lang="en-US" sz="2400" b="1" dirty="0" smtClean="0">
                <a:solidFill>
                  <a:srgbClr val="0070C0"/>
                </a:solidFill>
              </a:rPr>
              <a:t>reliability</a:t>
            </a:r>
            <a:r>
              <a:rPr lang="ru-RU" sz="2400" b="1" dirty="0" smtClean="0">
                <a:solidFill>
                  <a:srgbClr val="0070C0"/>
                </a:solidFill>
              </a:rPr>
              <a:t>-</a:t>
            </a:r>
            <a:r>
              <a:rPr lang="en-US" sz="2400" b="1" dirty="0" smtClean="0">
                <a:solidFill>
                  <a:srgbClr val="0070C0"/>
                </a:solidFill>
              </a:rPr>
              <a:t>stability </a:t>
            </a:r>
            <a:endParaRPr lang="ru-RU" sz="2400" b="1" dirty="0">
              <a:solidFill>
                <a:srgbClr val="0070C0"/>
              </a:solidFill>
            </a:endParaRPr>
          </a:p>
        </p:txBody>
      </p:sp>
      <p:sp>
        <p:nvSpPr>
          <p:cNvPr id="3" name="Прямоугольник 2"/>
          <p:cNvSpPr/>
          <p:nvPr/>
        </p:nvSpPr>
        <p:spPr>
          <a:xfrm>
            <a:off x="648929" y="552199"/>
            <a:ext cx="10781071" cy="5047536"/>
          </a:xfrm>
          <a:prstGeom prst="rect">
            <a:avLst/>
          </a:prstGeom>
        </p:spPr>
        <p:txBody>
          <a:bodyPr wrap="square">
            <a:spAutoFit/>
          </a:bodyPr>
          <a:lstStyle/>
          <a:p>
            <a:pPr indent="450215" algn="just"/>
            <a:r>
              <a:rPr lang="en-US" sz="2300" b="1" i="1" dirty="0">
                <a:solidFill>
                  <a:srgbClr val="B53A31">
                    <a:lumMod val="75000"/>
                  </a:srgbClr>
                </a:solidFill>
                <a:ea typeface="Times New Roman" panose="02020603050405020304" pitchFamily="18" charset="0"/>
              </a:rPr>
              <a:t>Reliability-robustness</a:t>
            </a:r>
            <a:r>
              <a:rPr lang="en-US" sz="2300" b="1" dirty="0">
                <a:solidFill>
                  <a:srgbClr val="B53A31">
                    <a:lumMod val="75000"/>
                  </a:srgbClr>
                </a:solidFill>
                <a:ea typeface="Times New Roman" panose="02020603050405020304" pitchFamily="18" charset="0"/>
              </a:rPr>
              <a:t> is proven by repeating the test on the same sample of standardization. Hence its second name - retest reliability. Typically, the time gap between studies is 2 weeks. It is noticed that with its increase, the correlation indicators tend to decrease. This is due to the fact that the measured property is unstable, age-related changes can occur, as well as events that affect the state of the studied qualities.</a:t>
            </a:r>
          </a:p>
          <a:p>
            <a:pPr indent="450215" algn="just"/>
            <a:r>
              <a:rPr lang="en-US" sz="2300" b="1" dirty="0">
                <a:solidFill>
                  <a:srgbClr val="B53A31">
                    <a:lumMod val="75000"/>
                  </a:srgbClr>
                </a:solidFill>
                <a:ea typeface="Times New Roman" panose="02020603050405020304" pitchFamily="18" charset="0"/>
              </a:rPr>
              <a:t>The disadvantages of the test-retest include the fact that with a small time gap, the subjects can develop a work skill, leading to an improvement in individual results. The memorization of individual answers by the subjects can contribute to the verification of reliability. Then the results of two test presentations will not be independent, and the correlation coefficient characterizing the degree of reliability will be overestimated. Proof of retest reliability will also require significant neuropsychiatric costs from the psychologist due to the intervention of the temporal-spatial factor, since it is necessary to re-assemble the subjects.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694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B53A31">
                    <a:lumMod val="75000"/>
                  </a:srgbClr>
                </a:solidFill>
              </a:rPr>
              <a:t>Виды надёжности: </a:t>
            </a:r>
            <a:r>
              <a:rPr lang="ru-RU" sz="2400" b="1" dirty="0">
                <a:solidFill>
                  <a:srgbClr val="0070C0"/>
                </a:solidFill>
              </a:rPr>
              <a:t>надежность-эквивалентность</a:t>
            </a:r>
          </a:p>
        </p:txBody>
      </p:sp>
      <p:sp>
        <p:nvSpPr>
          <p:cNvPr id="3" name="Прямоугольник 2"/>
          <p:cNvSpPr/>
          <p:nvPr/>
        </p:nvSpPr>
        <p:spPr>
          <a:xfrm>
            <a:off x="648929" y="552199"/>
            <a:ext cx="10781071" cy="5755422"/>
          </a:xfrm>
          <a:prstGeom prst="rect">
            <a:avLst/>
          </a:prstGeom>
        </p:spPr>
        <p:txBody>
          <a:bodyPr wrap="square">
            <a:spAutoFit/>
          </a:bodyPr>
          <a:lstStyle/>
          <a:p>
            <a:pPr indent="450215" algn="just"/>
            <a:r>
              <a:rPr lang="ru-RU" sz="2300" b="1" i="1" dirty="0">
                <a:solidFill>
                  <a:srgbClr val="B53A31">
                    <a:lumMod val="75000"/>
                  </a:srgbClr>
                </a:solidFill>
                <a:ea typeface="Times New Roman" panose="02020603050405020304" pitchFamily="18" charset="0"/>
              </a:rPr>
              <a:t>Надежность-эквивалентность</a:t>
            </a:r>
            <a:r>
              <a:rPr lang="ru-RU" sz="2300" b="1" dirty="0">
                <a:solidFill>
                  <a:srgbClr val="B53A31">
                    <a:lumMod val="75000"/>
                  </a:srgbClr>
                </a:solidFill>
                <a:ea typeface="Times New Roman" panose="02020603050405020304" pitchFamily="18" charset="0"/>
              </a:rPr>
              <a:t> определяется путем </a:t>
            </a:r>
            <a:r>
              <a:rPr lang="ru-RU" sz="2300" b="1" dirty="0" smtClean="0">
                <a:solidFill>
                  <a:srgbClr val="B53A31">
                    <a:lumMod val="75000"/>
                  </a:srgbClr>
                </a:solidFill>
                <a:ea typeface="Times New Roman" panose="02020603050405020304" pitchFamily="18" charset="0"/>
              </a:rPr>
              <a:t>применения 2-х </a:t>
            </a:r>
            <a:r>
              <a:rPr lang="ru-RU" sz="2300" b="1" dirty="0">
                <a:solidFill>
                  <a:srgbClr val="B53A31">
                    <a:lumMod val="75000"/>
                  </a:srgbClr>
                </a:solidFill>
                <a:ea typeface="Times New Roman" panose="02020603050405020304" pitchFamily="18" charset="0"/>
              </a:rPr>
              <a:t>эквивалентных форм теста к одной и той же выборке. Эквивалентными </a:t>
            </a:r>
            <a:r>
              <a:rPr lang="ru-RU" sz="2300" b="1" dirty="0" smtClean="0">
                <a:solidFill>
                  <a:srgbClr val="B53A31">
                    <a:lumMod val="75000"/>
                  </a:srgbClr>
                </a:solidFill>
                <a:ea typeface="Times New Roman" panose="02020603050405020304" pitchFamily="18" charset="0"/>
              </a:rPr>
              <a:t>принято </a:t>
            </a:r>
            <a:r>
              <a:rPr lang="ru-RU" sz="2300" b="1" dirty="0">
                <a:solidFill>
                  <a:srgbClr val="B53A31">
                    <a:lumMod val="75000"/>
                  </a:srgbClr>
                </a:solidFill>
                <a:ea typeface="Times New Roman" panose="02020603050405020304" pitchFamily="18" charset="0"/>
              </a:rPr>
              <a:t>называть два теста с тождественным психологическим содержанием, стимульные части которых, однако, отличаются друг от друга по внешнему оформлению. Поэтому этот вид надежности называется по-другому надежностью параллельных форм. Понятно, что количество пунктов в двух тестах при конструировании должно быть одинаковым; вопросы или утверждения должны быть уравновешены по трудности; оба теста должны иметь примерно равные средние значения и стандартные отклонения; процедура применения тестов и техника оценивания результатов также должны быть  унифицированы.</a:t>
            </a:r>
          </a:p>
          <a:p>
            <a:pPr indent="450215" algn="just"/>
            <a:r>
              <a:rPr lang="ru-RU" sz="2300" b="1" dirty="0">
                <a:solidFill>
                  <a:srgbClr val="B53A31">
                    <a:lumMod val="75000"/>
                  </a:srgbClr>
                </a:solidFill>
                <a:ea typeface="Times New Roman" panose="02020603050405020304" pitchFamily="18" charset="0"/>
              </a:rPr>
              <a:t>Применение параллельных форм теста помогает избежать недостатков </a:t>
            </a:r>
            <a:r>
              <a:rPr lang="ru-RU" sz="2300" b="1" dirty="0" err="1">
                <a:solidFill>
                  <a:srgbClr val="B53A31">
                    <a:lumMod val="75000"/>
                  </a:srgbClr>
                </a:solidFill>
                <a:ea typeface="Times New Roman" panose="02020603050405020304" pitchFamily="18" charset="0"/>
              </a:rPr>
              <a:t>ретестовой</a:t>
            </a:r>
            <a:r>
              <a:rPr lang="ru-RU" sz="2300" b="1" dirty="0">
                <a:solidFill>
                  <a:srgbClr val="B53A31">
                    <a:lumMod val="75000"/>
                  </a:srgbClr>
                </a:solidFill>
                <a:ea typeface="Times New Roman" panose="02020603050405020304" pitchFamily="18" charset="0"/>
              </a:rPr>
              <a:t> надежности. </a:t>
            </a:r>
            <a:r>
              <a:rPr lang="ru-RU" sz="2300" b="1" dirty="0" smtClean="0">
                <a:solidFill>
                  <a:srgbClr val="B53A31">
                    <a:lumMod val="75000"/>
                  </a:srgbClr>
                </a:solidFill>
                <a:ea typeface="Times New Roman" panose="02020603050405020304" pitchFamily="18" charset="0"/>
              </a:rPr>
              <a:t>Так </a:t>
            </a:r>
            <a:r>
              <a:rPr lang="ru-RU" sz="2300" b="1" dirty="0">
                <a:solidFill>
                  <a:srgbClr val="B53A31">
                    <a:lumMod val="75000"/>
                  </a:srgbClr>
                </a:solidFill>
                <a:ea typeface="Times New Roman" panose="02020603050405020304" pitchFamily="18" charset="0"/>
              </a:rPr>
              <a:t>как в параллельных формах используются разные, хоть и эквивалентные пункты, возможность тренировки и запоминания исключается</a:t>
            </a:r>
            <a:r>
              <a:rPr lang="ru-RU" sz="2300" b="1" dirty="0" smtClean="0">
                <a:solidFill>
                  <a:srgbClr val="B53A31">
                    <a:lumMod val="75000"/>
                  </a:srgbClr>
                </a:solidFill>
                <a:ea typeface="Times New Roman" panose="02020603050405020304" pitchFamily="18" charset="0"/>
              </a:rPr>
              <a:t>. Преимуществом </a:t>
            </a:r>
            <a:r>
              <a:rPr lang="ru-RU" sz="2300" b="1" dirty="0">
                <a:solidFill>
                  <a:srgbClr val="B53A31">
                    <a:lumMod val="75000"/>
                  </a:srgbClr>
                </a:solidFill>
                <a:ea typeface="Times New Roman" panose="02020603050405020304" pitchFamily="18" charset="0"/>
              </a:rPr>
              <a:t>процедуры является </a:t>
            </a:r>
            <a:r>
              <a:rPr lang="ru-RU" sz="2300" b="1" dirty="0" smtClean="0">
                <a:solidFill>
                  <a:srgbClr val="B53A31">
                    <a:lumMod val="75000"/>
                  </a:srgbClr>
                </a:solidFill>
                <a:ea typeface="Times New Roman" panose="02020603050405020304" pitchFamily="18" charset="0"/>
              </a:rPr>
              <a:t>то</a:t>
            </a:r>
            <a:r>
              <a:rPr lang="ru-RU" sz="2300" b="1" dirty="0">
                <a:solidFill>
                  <a:srgbClr val="B53A31">
                    <a:lumMod val="75000"/>
                  </a:srgbClr>
                </a:solidFill>
                <a:ea typeface="Times New Roman" panose="02020603050405020304" pitchFamily="18" charset="0"/>
              </a:rPr>
              <a:t>, что можно значительно сократить временн</a:t>
            </a:r>
            <a:r>
              <a:rPr lang="ru-RU" sz="2300" b="1" i="1" dirty="0">
                <a:solidFill>
                  <a:srgbClr val="B53A31">
                    <a:lumMod val="75000"/>
                  </a:srgbClr>
                </a:solidFill>
                <a:ea typeface="Times New Roman" panose="02020603050405020304" pitchFamily="18" charset="0"/>
              </a:rPr>
              <a:t>о</a:t>
            </a:r>
            <a:r>
              <a:rPr lang="ru-RU" sz="2300" b="1" dirty="0">
                <a:solidFill>
                  <a:srgbClr val="B53A31">
                    <a:lumMod val="75000"/>
                  </a:srgbClr>
                </a:solidFill>
                <a:ea typeface="Times New Roman" panose="02020603050405020304" pitchFamily="18" charset="0"/>
              </a:rPr>
              <a:t>й интервал, </a:t>
            </a:r>
            <a:r>
              <a:rPr lang="ru-RU" sz="2300" b="1" dirty="0" smtClean="0">
                <a:solidFill>
                  <a:srgbClr val="B53A31">
                    <a:lumMod val="75000"/>
                  </a:srgbClr>
                </a:solidFill>
                <a:ea typeface="Times New Roman" panose="02020603050405020304" pitchFamily="18" charset="0"/>
              </a:rPr>
              <a:t>применив </a:t>
            </a:r>
            <a:r>
              <a:rPr lang="ru-RU" sz="2300" b="1" dirty="0">
                <a:solidFill>
                  <a:srgbClr val="B53A31">
                    <a:lumMod val="75000"/>
                  </a:srgbClr>
                </a:solidFill>
                <a:ea typeface="Times New Roman" panose="02020603050405020304" pitchFamily="18" charset="0"/>
              </a:rPr>
              <a:t>оба теста друг за другом</a:t>
            </a:r>
            <a:r>
              <a:rPr lang="ru-RU" sz="2300" b="1" dirty="0" smtClean="0">
                <a:solidFill>
                  <a:srgbClr val="B53A31">
                    <a:lumMod val="75000"/>
                  </a:srgbClr>
                </a:solidFill>
                <a:ea typeface="Times New Roman" panose="02020603050405020304" pitchFamily="18" charset="0"/>
              </a:rPr>
              <a:t>.</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396349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Reliability types</a:t>
            </a:r>
            <a:r>
              <a:rPr lang="ru-RU" sz="2400" b="1" dirty="0" smtClean="0">
                <a:solidFill>
                  <a:srgbClr val="B53A31">
                    <a:lumMod val="75000"/>
                  </a:srgbClr>
                </a:solidFill>
              </a:rPr>
              <a:t>:</a:t>
            </a:r>
            <a:r>
              <a:rPr lang="en-US" sz="2400" b="1" dirty="0" smtClean="0">
                <a:solidFill>
                  <a:srgbClr val="0070C0"/>
                </a:solidFill>
              </a:rPr>
              <a:t> </a:t>
            </a:r>
            <a:r>
              <a:rPr lang="en-US" sz="2400" b="1" dirty="0">
                <a:solidFill>
                  <a:srgbClr val="0070C0"/>
                </a:solidFill>
              </a:rPr>
              <a:t>reliability-equivalence </a:t>
            </a:r>
            <a:endParaRPr lang="ru-RU" sz="2400" b="1" dirty="0">
              <a:solidFill>
                <a:srgbClr val="0070C0"/>
              </a:solidFill>
            </a:endParaRPr>
          </a:p>
        </p:txBody>
      </p:sp>
      <p:sp>
        <p:nvSpPr>
          <p:cNvPr id="3" name="Прямоугольник 2"/>
          <p:cNvSpPr/>
          <p:nvPr/>
        </p:nvSpPr>
        <p:spPr>
          <a:xfrm>
            <a:off x="648929" y="552199"/>
            <a:ext cx="10781071" cy="5047536"/>
          </a:xfrm>
          <a:prstGeom prst="rect">
            <a:avLst/>
          </a:prstGeom>
        </p:spPr>
        <p:txBody>
          <a:bodyPr wrap="square">
            <a:spAutoFit/>
          </a:bodyPr>
          <a:lstStyle/>
          <a:p>
            <a:pPr indent="450215" algn="just"/>
            <a:r>
              <a:rPr lang="en-US" sz="2300" b="1" i="1" dirty="0">
                <a:solidFill>
                  <a:srgbClr val="B53A31">
                    <a:lumMod val="75000"/>
                  </a:srgbClr>
                </a:solidFill>
                <a:ea typeface="Times New Roman" panose="02020603050405020304" pitchFamily="18" charset="0"/>
              </a:rPr>
              <a:t>Reliability-equivalence</a:t>
            </a:r>
            <a:r>
              <a:rPr lang="en-US" sz="2300" b="1" dirty="0">
                <a:solidFill>
                  <a:srgbClr val="B53A31">
                    <a:lumMod val="75000"/>
                  </a:srgbClr>
                </a:solidFill>
                <a:ea typeface="Times New Roman" panose="02020603050405020304" pitchFamily="18" charset="0"/>
              </a:rPr>
              <a:t> is determined by applying 2 equivalent test forms to the same sample. It is customary to call two tests equivalent with identical psychological content, the stimulus parts of which, however, differ from each other in external design. Therefore, this kind of reliability is called in another way the reliability of parallel forms. It is clear that the number of points in two tests during construction should be the same; questions or statements should be balanced in difficulty; both tests should have approximately equal means and standard deviations; the procedure for applying the tests and the technique of evaluating the results should also be unified.</a:t>
            </a:r>
          </a:p>
          <a:p>
            <a:pPr indent="450215" algn="just"/>
            <a:r>
              <a:rPr lang="en-US" sz="2300" b="1" dirty="0">
                <a:solidFill>
                  <a:srgbClr val="B53A31">
                    <a:lumMod val="75000"/>
                  </a:srgbClr>
                </a:solidFill>
                <a:ea typeface="Times New Roman" panose="02020603050405020304" pitchFamily="18" charset="0"/>
              </a:rPr>
              <a:t>The use of parallel forms of the test helps to avoid the disadvantages of retest reliability. Since different, albeit equivalent, points are used in parallel forms, the possibility of training and memorization is excluded. The advantage of the procedure is that you can significantly reduce the time interval by applying both tests one after the other.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88366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8929" y="552199"/>
            <a:ext cx="10781071" cy="3985706"/>
          </a:xfrm>
          <a:prstGeom prst="rect">
            <a:avLst/>
          </a:prstGeom>
        </p:spPr>
        <p:txBody>
          <a:bodyPr wrap="square">
            <a:spAutoFit/>
          </a:bodyPr>
          <a:lstStyle/>
          <a:p>
            <a:pPr indent="450215" algn="just"/>
            <a:r>
              <a:rPr lang="ru-RU" sz="2300" b="1" dirty="0" smtClean="0">
                <a:solidFill>
                  <a:srgbClr val="B53A31">
                    <a:lumMod val="75000"/>
                  </a:srgbClr>
                </a:solidFill>
                <a:ea typeface="Times New Roman" panose="02020603050405020304" pitchFamily="18" charset="0"/>
              </a:rPr>
              <a:t>Получение </a:t>
            </a:r>
            <a:r>
              <a:rPr lang="ru-RU" sz="2300" b="1" dirty="0">
                <a:solidFill>
                  <a:srgbClr val="B53A31">
                    <a:lumMod val="75000"/>
                  </a:srgbClr>
                </a:solidFill>
                <a:ea typeface="Times New Roman" panose="02020603050405020304" pitchFamily="18" charset="0"/>
              </a:rPr>
              <a:t>высокого коэффициента корреляции между двумя параллельными формами является доказательством как эквивалентности их психологического содержания (а значит взаимозаменяемости), так и одновременно высокой надежности теста в целом. Понятно, что получение низких корреляций между первым и вторым тестированиями свидетельствует о плохой надежности применявшихся вариантов.</a:t>
            </a:r>
          </a:p>
          <a:p>
            <a:pPr indent="450215" algn="just"/>
            <a:r>
              <a:rPr lang="ru-RU" sz="2300" b="1" dirty="0">
                <a:solidFill>
                  <a:srgbClr val="B53A31">
                    <a:lumMod val="75000"/>
                  </a:srgbClr>
                </a:solidFill>
                <a:ea typeface="Times New Roman" panose="02020603050405020304" pitchFamily="18" charset="0"/>
              </a:rPr>
              <a:t>Примером теста, обладающим надежностью-эквивалентностью, является опросник 16 PF Р. </a:t>
            </a:r>
            <a:r>
              <a:rPr lang="ru-RU" sz="2300" b="1" dirty="0" err="1">
                <a:solidFill>
                  <a:srgbClr val="B53A31">
                    <a:lumMod val="75000"/>
                  </a:srgbClr>
                </a:solidFill>
                <a:ea typeface="Times New Roman" panose="02020603050405020304" pitchFamily="18" charset="0"/>
              </a:rPr>
              <a:t>Кеттелла</a:t>
            </a:r>
            <a:r>
              <a:rPr lang="ru-RU" sz="2300" b="1" dirty="0">
                <a:solidFill>
                  <a:srgbClr val="B53A31">
                    <a:lumMod val="75000"/>
                  </a:srgbClr>
                </a:solidFill>
                <a:ea typeface="Times New Roman" panose="02020603050405020304" pitchFamily="18" charset="0"/>
              </a:rPr>
              <a:t>. В частности, существуют параллельные формы этого теста А и В, предназначенные для людей, имеющих качественное образование, C и D – для людей с более худшим образовательным уровнем, E и F – для малограмотных.</a:t>
            </a:r>
          </a:p>
        </p:txBody>
      </p:sp>
      <p:pic>
        <p:nvPicPr>
          <p:cNvPr id="2" name="Рисунок 1"/>
          <p:cNvPicPr>
            <a:picLocks noChangeAspect="1"/>
          </p:cNvPicPr>
          <p:nvPr/>
        </p:nvPicPr>
        <p:blipFill>
          <a:blip r:embed="rId2"/>
          <a:stretch>
            <a:fillRect/>
          </a:stretch>
        </p:blipFill>
        <p:spPr>
          <a:xfrm>
            <a:off x="9845743" y="5046687"/>
            <a:ext cx="1347333" cy="902286"/>
          </a:xfrm>
          <a:prstGeom prst="rect">
            <a:avLst/>
          </a:prstGeom>
        </p:spPr>
      </p:pic>
    </p:spTree>
    <p:extLst>
      <p:ext uri="{BB962C8B-B14F-4D97-AF65-F5344CB8AC3E}">
        <p14:creationId xmlns:p14="http://schemas.microsoft.com/office/powerpoint/2010/main" val="21544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8929" y="552199"/>
            <a:ext cx="10781071" cy="327782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Obtaining a high correlation coefficient between two parallel forms is proof of both the equivalence of their psychological content (and hence interchangeability) and, at the same time, the high reliability of the test as a whole. It is clear that obtaining low correlations between the first and second tests indicates poor reliability of the applied options.</a:t>
            </a:r>
          </a:p>
          <a:p>
            <a:pPr indent="450215" algn="just"/>
            <a:r>
              <a:rPr lang="en-US" sz="2300" b="1" dirty="0">
                <a:solidFill>
                  <a:srgbClr val="B53A31">
                    <a:lumMod val="75000"/>
                  </a:srgbClr>
                </a:solidFill>
                <a:ea typeface="Times New Roman" panose="02020603050405020304" pitchFamily="18" charset="0"/>
              </a:rPr>
              <a:t>An example of a test with reliability-equivalence is R. </a:t>
            </a:r>
            <a:r>
              <a:rPr lang="en-US" sz="2300" b="1" dirty="0" err="1">
                <a:solidFill>
                  <a:srgbClr val="B53A31">
                    <a:lumMod val="75000"/>
                  </a:srgbClr>
                </a:solidFill>
                <a:ea typeface="Times New Roman" panose="02020603050405020304" pitchFamily="18" charset="0"/>
              </a:rPr>
              <a:t>Cattell's</a:t>
            </a:r>
            <a:r>
              <a:rPr lang="en-US" sz="2300" b="1" dirty="0">
                <a:solidFill>
                  <a:srgbClr val="B53A31">
                    <a:lumMod val="75000"/>
                  </a:srgbClr>
                </a:solidFill>
                <a:ea typeface="Times New Roman" panose="02020603050405020304" pitchFamily="18" charset="0"/>
              </a:rPr>
              <a:t> 16 PF questionnaire. In particular, there are parallel forms of this test A and B, intended for people with a high-quality education, C and D - for people with a poorer educational level, E and F - for the illiterate. </a:t>
            </a:r>
            <a:endParaRPr lang="ru-RU" sz="2300" b="1" dirty="0">
              <a:solidFill>
                <a:srgbClr val="B53A31">
                  <a:lumMod val="75000"/>
                </a:srgbClr>
              </a:solidFill>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800023" y="5035257"/>
            <a:ext cx="1347333" cy="902286"/>
          </a:xfrm>
          <a:prstGeom prst="rect">
            <a:avLst/>
          </a:prstGeom>
        </p:spPr>
      </p:pic>
    </p:spTree>
    <p:extLst>
      <p:ext uri="{BB962C8B-B14F-4D97-AF65-F5344CB8AC3E}">
        <p14:creationId xmlns:p14="http://schemas.microsoft.com/office/powerpoint/2010/main" val="406344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B53A31">
                    <a:lumMod val="75000"/>
                  </a:srgbClr>
                </a:solidFill>
              </a:rPr>
              <a:t>Виды надёжности: </a:t>
            </a:r>
            <a:r>
              <a:rPr lang="ru-RU" sz="2400" b="1" dirty="0">
                <a:solidFill>
                  <a:srgbClr val="0070C0"/>
                </a:solidFill>
              </a:rPr>
              <a:t>надежность-согласованность</a:t>
            </a:r>
          </a:p>
        </p:txBody>
      </p:sp>
      <p:sp>
        <p:nvSpPr>
          <p:cNvPr id="3" name="Прямоугольник 2"/>
          <p:cNvSpPr/>
          <p:nvPr/>
        </p:nvSpPr>
        <p:spPr>
          <a:xfrm>
            <a:off x="634180" y="461665"/>
            <a:ext cx="10928555" cy="5755422"/>
          </a:xfrm>
          <a:prstGeom prst="rect">
            <a:avLst/>
          </a:prstGeom>
        </p:spPr>
        <p:txBody>
          <a:bodyPr wrap="square">
            <a:spAutoFit/>
          </a:bodyPr>
          <a:lstStyle/>
          <a:p>
            <a:pPr indent="450215" algn="just"/>
            <a:r>
              <a:rPr lang="ru-RU" sz="2300" b="1" i="1" dirty="0">
                <a:solidFill>
                  <a:srgbClr val="B53A31">
                    <a:lumMod val="75000"/>
                  </a:srgbClr>
                </a:solidFill>
                <a:ea typeface="Times New Roman" panose="02020603050405020304" pitchFamily="18" charset="0"/>
              </a:rPr>
              <a:t>Надежность-согласованность</a:t>
            </a:r>
            <a:r>
              <a:rPr lang="ru-RU" sz="2300" b="1" dirty="0">
                <a:solidFill>
                  <a:srgbClr val="B53A31">
                    <a:lumMod val="75000"/>
                  </a:srgbClr>
                </a:solidFill>
                <a:ea typeface="Times New Roman" panose="02020603050405020304" pitchFamily="18" charset="0"/>
              </a:rPr>
              <a:t> определяется путем «расщепления» теста на две части и вычисления коэффициента корреляции между оценками, полученными по каждой из этих частей. Поэтому этот показатель иногда называют надежностью частей теста.</a:t>
            </a:r>
          </a:p>
          <a:p>
            <a:pPr indent="450215" algn="just"/>
            <a:r>
              <a:rPr lang="ru-RU" sz="2300" b="1" dirty="0">
                <a:solidFill>
                  <a:srgbClr val="B53A31">
                    <a:lumMod val="75000"/>
                  </a:srgbClr>
                </a:solidFill>
                <a:ea typeface="Times New Roman" panose="02020603050405020304" pitchFamily="18" charset="0"/>
              </a:rPr>
              <a:t>Чаще всего метод «расщепления» теста на половины осуществляется путем отнесения к одной половине всех четных, а другой – всех нечетных пунктов. Обоснованием такой процедуры является положение о том, что при нормальном распределении оценок по полному тесту выполнение случайного набора заданий из частей теста дает аналогичное распределение.</a:t>
            </a:r>
          </a:p>
          <a:p>
            <a:pPr indent="450215" algn="just"/>
            <a:r>
              <a:rPr lang="ru-RU" sz="2300" b="1" dirty="0">
                <a:solidFill>
                  <a:srgbClr val="B53A31">
                    <a:lumMod val="75000"/>
                  </a:srgbClr>
                </a:solidFill>
                <a:ea typeface="Times New Roman" panose="02020603050405020304" pitchFamily="18" charset="0"/>
              </a:rPr>
              <a:t>Высокий коэффициент корреляции между частями теста говорит о его гомогенности (однородности). И это является выражением надежности теста, внутренней согласованности тестовых задач. </a:t>
            </a:r>
            <a:r>
              <a:rPr lang="ru-RU" sz="2300" b="1" dirty="0" smtClean="0">
                <a:solidFill>
                  <a:srgbClr val="B53A31">
                    <a:lumMod val="75000"/>
                  </a:srgbClr>
                </a:solidFill>
                <a:ea typeface="Times New Roman" panose="02020603050405020304" pitchFamily="18" charset="0"/>
              </a:rPr>
              <a:t>Этот </a:t>
            </a:r>
            <a:r>
              <a:rPr lang="ru-RU" sz="2300" b="1" dirty="0">
                <a:solidFill>
                  <a:srgbClr val="B53A31">
                    <a:lumMod val="75000"/>
                  </a:srgbClr>
                </a:solidFill>
                <a:ea typeface="Times New Roman" panose="02020603050405020304" pitchFamily="18" charset="0"/>
              </a:rPr>
              <a:t>способ расчета надежности практически сливается с содержательной </a:t>
            </a:r>
            <a:r>
              <a:rPr lang="ru-RU" sz="2300" b="1" dirty="0" err="1">
                <a:solidFill>
                  <a:srgbClr val="B53A31">
                    <a:lumMod val="75000"/>
                  </a:srgbClr>
                </a:solidFill>
                <a:ea typeface="Times New Roman" panose="02020603050405020304" pitchFamily="18" charset="0"/>
              </a:rPr>
              <a:t>валидизацией</a:t>
            </a:r>
            <a:r>
              <a:rPr lang="ru-RU" sz="2300" b="1" dirty="0">
                <a:solidFill>
                  <a:srgbClr val="B53A31">
                    <a:lumMod val="75000"/>
                  </a:srgbClr>
                </a:solidFill>
                <a:ea typeface="Times New Roman" panose="02020603050405020304" pitchFamily="18" charset="0"/>
              </a:rPr>
              <a:t> разрабатываемого теста.</a:t>
            </a:r>
          </a:p>
          <a:p>
            <a:pPr indent="450215" algn="just"/>
            <a:r>
              <a:rPr lang="ru-RU" sz="2300" b="1" dirty="0">
                <a:solidFill>
                  <a:srgbClr val="B53A31">
                    <a:lumMod val="75000"/>
                  </a:srgbClr>
                </a:solidFill>
                <a:ea typeface="Times New Roman" panose="02020603050405020304" pitchFamily="18" charset="0"/>
              </a:rPr>
              <a:t>Преимуществом надежности-согласованности по сравнению с </a:t>
            </a:r>
            <a:r>
              <a:rPr lang="ru-RU" sz="2300" b="1" dirty="0" err="1">
                <a:solidFill>
                  <a:srgbClr val="B53A31">
                    <a:lumMod val="75000"/>
                  </a:srgbClr>
                </a:solidFill>
                <a:ea typeface="Times New Roman" panose="02020603050405020304" pitchFamily="18" charset="0"/>
              </a:rPr>
              <a:t>ретестовой</a:t>
            </a:r>
            <a:r>
              <a:rPr lang="ru-RU" sz="2300" b="1" dirty="0">
                <a:solidFill>
                  <a:srgbClr val="B53A31">
                    <a:lumMod val="75000"/>
                  </a:srgbClr>
                </a:solidFill>
                <a:ea typeface="Times New Roman" panose="02020603050405020304" pitchFamily="18" charset="0"/>
              </a:rPr>
              <a:t> надежностью и надежностью параллельных форм является выигрыш во </a:t>
            </a:r>
            <a:r>
              <a:rPr lang="ru-RU" sz="2300" b="1" dirty="0" smtClean="0">
                <a:solidFill>
                  <a:srgbClr val="B53A31">
                    <a:lumMod val="75000"/>
                  </a:srgbClr>
                </a:solidFill>
                <a:ea typeface="Times New Roman" panose="02020603050405020304" pitchFamily="18" charset="0"/>
              </a:rPr>
              <a:t>времени.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11008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282491"/>
            <a:ext cx="6641234"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B53A31">
                    <a:lumMod val="75000"/>
                  </a:srgbClr>
                </a:solidFill>
              </a:rPr>
              <a:t>Lecture plan</a:t>
            </a:r>
          </a:p>
          <a:p>
            <a:endParaRPr lang="en-US" sz="1400" b="1" dirty="0">
              <a:solidFill>
                <a:srgbClr val="B53A31">
                  <a:lumMod val="75000"/>
                </a:srgbClr>
              </a:solidFill>
            </a:endParaRPr>
          </a:p>
          <a:p>
            <a:r>
              <a:rPr lang="en-US" sz="2400" b="1" dirty="0">
                <a:solidFill>
                  <a:srgbClr val="B53A31">
                    <a:lumMod val="75000"/>
                  </a:srgbClr>
                </a:solidFill>
              </a:rPr>
              <a:t>1 Validity as a criterion for assessing test quality</a:t>
            </a:r>
          </a:p>
          <a:p>
            <a:r>
              <a:rPr lang="en-US" sz="2400" b="1" dirty="0">
                <a:solidFill>
                  <a:srgbClr val="B53A31">
                    <a:lumMod val="75000"/>
                  </a:srgbClr>
                </a:solidFill>
              </a:rPr>
              <a:t>2 Reliability of test measurements</a:t>
            </a:r>
          </a:p>
          <a:p>
            <a:r>
              <a:rPr lang="en-US" sz="2400" b="1" dirty="0">
                <a:solidFill>
                  <a:srgbClr val="B53A31">
                    <a:lumMod val="75000"/>
                  </a:srgbClr>
                </a:solidFill>
              </a:rPr>
              <a:t>3 Actions of a psychologist when checking the reliability of the test </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t>https://pillar.edu/wp-content/uploads/2015/04/ce_exam.jpg</a:t>
            </a:r>
            <a:endParaRPr lang="ru-RU" sz="800" dirty="0"/>
          </a:p>
        </p:txBody>
      </p:sp>
      <p:sp>
        <p:nvSpPr>
          <p:cNvPr id="2" name="Прямоугольник 1"/>
          <p:cNvSpPr/>
          <p:nvPr/>
        </p:nvSpPr>
        <p:spPr>
          <a:xfrm>
            <a:off x="3661524" y="1067352"/>
            <a:ext cx="7805791" cy="523220"/>
          </a:xfrm>
          <a:prstGeom prst="rect">
            <a:avLst/>
          </a:prstGeom>
        </p:spPr>
        <p:txBody>
          <a:bodyPr wrap="none">
            <a:spAutoFit/>
          </a:bodyPr>
          <a:lstStyle/>
          <a:p>
            <a:pPr algn="ctr"/>
            <a:r>
              <a:rPr lang="en-US" sz="2800" b="1" dirty="0">
                <a:solidFill>
                  <a:srgbClr val="0070C0"/>
                </a:solidFill>
              </a:rPr>
              <a:t>Lecture </a:t>
            </a:r>
            <a:r>
              <a:rPr lang="ru-RU" sz="2800" b="1" dirty="0" smtClean="0">
                <a:solidFill>
                  <a:srgbClr val="0070C0"/>
                </a:solidFill>
              </a:rPr>
              <a:t>8</a:t>
            </a:r>
            <a:r>
              <a:rPr lang="en-US" sz="2800" b="1" dirty="0" smtClean="0">
                <a:solidFill>
                  <a:srgbClr val="0070C0"/>
                </a:solidFill>
              </a:rPr>
              <a:t> </a:t>
            </a:r>
            <a:r>
              <a:rPr lang="en-US" sz="2800" b="1" dirty="0">
                <a:solidFill>
                  <a:srgbClr val="0070C0"/>
                </a:solidFill>
              </a:rPr>
              <a:t>Criteria for assessing the quality of tests</a:t>
            </a:r>
            <a:endParaRPr lang="ru-RU" sz="2800" b="1" dirty="0">
              <a:solidFill>
                <a:srgbClr val="0070C0"/>
              </a:solidFill>
            </a:endParaRPr>
          </a:p>
        </p:txBody>
      </p:sp>
    </p:spTree>
    <p:extLst>
      <p:ext uri="{BB962C8B-B14F-4D97-AF65-F5344CB8AC3E}">
        <p14:creationId xmlns:p14="http://schemas.microsoft.com/office/powerpoint/2010/main" val="161050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Reliability types</a:t>
            </a:r>
            <a:r>
              <a:rPr lang="ru-RU" sz="2400" b="1" dirty="0" smtClean="0">
                <a:solidFill>
                  <a:srgbClr val="B53A31">
                    <a:lumMod val="75000"/>
                  </a:srgbClr>
                </a:solidFill>
              </a:rPr>
              <a:t>: </a:t>
            </a:r>
            <a:r>
              <a:rPr lang="en-US" sz="2400" b="1" dirty="0">
                <a:solidFill>
                  <a:srgbClr val="0070C0"/>
                </a:solidFill>
              </a:rPr>
              <a:t>reliability-consistency </a:t>
            </a:r>
            <a:endParaRPr lang="ru-RU" sz="2400" b="1" dirty="0">
              <a:solidFill>
                <a:srgbClr val="0070C0"/>
              </a:solidFill>
            </a:endParaRPr>
          </a:p>
        </p:txBody>
      </p:sp>
      <p:sp>
        <p:nvSpPr>
          <p:cNvPr id="3" name="Прямоугольник 2"/>
          <p:cNvSpPr/>
          <p:nvPr/>
        </p:nvSpPr>
        <p:spPr>
          <a:xfrm>
            <a:off x="634180" y="461665"/>
            <a:ext cx="10928555" cy="5401479"/>
          </a:xfrm>
          <a:prstGeom prst="rect">
            <a:avLst/>
          </a:prstGeom>
        </p:spPr>
        <p:txBody>
          <a:bodyPr wrap="square">
            <a:spAutoFit/>
          </a:bodyPr>
          <a:lstStyle/>
          <a:p>
            <a:pPr indent="450215" algn="just"/>
            <a:r>
              <a:rPr lang="en-US" sz="2300" b="1" i="1" dirty="0">
                <a:solidFill>
                  <a:srgbClr val="B53A31">
                    <a:lumMod val="75000"/>
                  </a:srgbClr>
                </a:solidFill>
                <a:ea typeface="Times New Roman" panose="02020603050405020304" pitchFamily="18" charset="0"/>
              </a:rPr>
              <a:t>Reliability-consistency</a:t>
            </a:r>
            <a:r>
              <a:rPr lang="en-US" sz="2300" b="1" dirty="0">
                <a:solidFill>
                  <a:srgbClr val="B53A31">
                    <a:lumMod val="75000"/>
                  </a:srgbClr>
                </a:solidFill>
                <a:ea typeface="Times New Roman" panose="02020603050405020304" pitchFamily="18" charset="0"/>
              </a:rPr>
              <a:t> is determined by "splitting" the test into two parts and calculating the correlation coefficient between the scores obtained for each of these parts. Therefore, this measure is sometimes referred to as the reliability of the test pieces.</a:t>
            </a:r>
          </a:p>
          <a:p>
            <a:pPr indent="450215" algn="just"/>
            <a:r>
              <a:rPr lang="en-US" sz="2300" b="1" dirty="0">
                <a:solidFill>
                  <a:srgbClr val="B53A31">
                    <a:lumMod val="75000"/>
                  </a:srgbClr>
                </a:solidFill>
                <a:ea typeface="Times New Roman" panose="02020603050405020304" pitchFamily="18" charset="0"/>
              </a:rPr>
              <a:t>Most often, the method of "splitting" the test into halves is carried out by assigning to one half of all even, and the other - all odd points. The rationale for such a procedure is the provision that with a normal distribution of marks for the full test, the execution of a random set of tasks from parts of the test gives a similar distribution.</a:t>
            </a:r>
          </a:p>
          <a:p>
            <a:pPr indent="450215" algn="just"/>
            <a:r>
              <a:rPr lang="en-US" sz="2300" b="1" dirty="0">
                <a:solidFill>
                  <a:srgbClr val="B53A31">
                    <a:lumMod val="75000"/>
                  </a:srgbClr>
                </a:solidFill>
                <a:ea typeface="Times New Roman" panose="02020603050405020304" pitchFamily="18" charset="0"/>
              </a:rPr>
              <a:t>A high correlation coefficient between parts of the test indicates its homogeneity (uniformity). And this is an expression of the reliability of the test, the internal consistency of the test problems. This method of calculating reliability practically merges with meaningful validation of the test being developed.</a:t>
            </a:r>
          </a:p>
          <a:p>
            <a:pPr indent="450215" algn="just"/>
            <a:r>
              <a:rPr lang="en-US" sz="2300" b="1" dirty="0">
                <a:solidFill>
                  <a:srgbClr val="B53A31">
                    <a:lumMod val="75000"/>
                  </a:srgbClr>
                </a:solidFill>
                <a:ea typeface="Times New Roman" panose="02020603050405020304" pitchFamily="18" charset="0"/>
              </a:rPr>
              <a:t>The advantage of reliability-consistency over retest reliability and the reliability of parallel forms is time savings. </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9498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179621"/>
            <a:ext cx="6641234" cy="29238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800" b="1" dirty="0" smtClean="0">
                <a:solidFill>
                  <a:srgbClr val="B53A31">
                    <a:lumMod val="75000"/>
                  </a:srgbClr>
                </a:solidFill>
              </a:rPr>
              <a:t>План лекции</a:t>
            </a:r>
          </a:p>
          <a:p>
            <a:pPr algn="ctr"/>
            <a:endParaRPr lang="ru-RU" sz="1200" b="1" dirty="0" smtClean="0">
              <a:solidFill>
                <a:srgbClr val="B53A31">
                  <a:lumMod val="75000"/>
                </a:srgbClr>
              </a:solidFill>
            </a:endParaRPr>
          </a:p>
          <a:p>
            <a:r>
              <a:rPr lang="ru-RU" sz="2400" b="1" dirty="0" smtClean="0">
                <a:solidFill>
                  <a:srgbClr val="0070C0"/>
                </a:solidFill>
              </a:rPr>
              <a:t>1 Валидность как критерий оценки качества теста</a:t>
            </a:r>
          </a:p>
          <a:p>
            <a:r>
              <a:rPr lang="ru-RU" sz="2400" b="1" dirty="0" smtClean="0">
                <a:solidFill>
                  <a:srgbClr val="0070C0"/>
                </a:solidFill>
              </a:rPr>
              <a:t>2 Надежность тестовых измерений</a:t>
            </a:r>
          </a:p>
          <a:p>
            <a:r>
              <a:rPr lang="ru-RU" sz="2400" b="1" dirty="0" smtClean="0">
                <a:solidFill>
                  <a:srgbClr val="B53A31">
                    <a:lumMod val="75000"/>
                  </a:srgbClr>
                </a:solidFill>
              </a:rPr>
              <a:t>3 Действия психолога при проверке надежности теста</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6" name="Прямоугольник 5"/>
          <p:cNvSpPr/>
          <p:nvPr/>
        </p:nvSpPr>
        <p:spPr>
          <a:xfrm>
            <a:off x="4261496" y="1067352"/>
            <a:ext cx="7205819" cy="523220"/>
          </a:xfrm>
          <a:prstGeom prst="rect">
            <a:avLst/>
          </a:prstGeom>
        </p:spPr>
        <p:txBody>
          <a:bodyPr wrap="none">
            <a:spAutoFit/>
          </a:bodyPr>
          <a:lstStyle/>
          <a:p>
            <a:pPr algn="ctr"/>
            <a:r>
              <a:rPr lang="ru-RU" sz="2800" b="1" dirty="0">
                <a:solidFill>
                  <a:srgbClr val="0070C0"/>
                </a:solidFill>
              </a:rPr>
              <a:t>Лекция 9 Критерии оценки качества тестов</a:t>
            </a:r>
          </a:p>
        </p:txBody>
      </p:sp>
    </p:spTree>
    <p:extLst>
      <p:ext uri="{BB962C8B-B14F-4D97-AF65-F5344CB8AC3E}">
        <p14:creationId xmlns:p14="http://schemas.microsoft.com/office/powerpoint/2010/main" val="36662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282491"/>
            <a:ext cx="6641234"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B53A31">
                    <a:lumMod val="75000"/>
                  </a:srgbClr>
                </a:solidFill>
              </a:rPr>
              <a:t>Lecture plan</a:t>
            </a:r>
          </a:p>
          <a:p>
            <a:endParaRPr lang="en-US" sz="1400" b="1" dirty="0">
              <a:solidFill>
                <a:srgbClr val="B53A31">
                  <a:lumMod val="75000"/>
                </a:srgbClr>
              </a:solidFill>
            </a:endParaRPr>
          </a:p>
          <a:p>
            <a:r>
              <a:rPr lang="en-US" sz="2400" b="1" dirty="0">
                <a:solidFill>
                  <a:srgbClr val="0070C0"/>
                </a:solidFill>
              </a:rPr>
              <a:t>1 Validity as a criterion for assessing test quality</a:t>
            </a:r>
          </a:p>
          <a:p>
            <a:r>
              <a:rPr lang="en-US" sz="2400" b="1" dirty="0">
                <a:solidFill>
                  <a:srgbClr val="0070C0"/>
                </a:solidFill>
              </a:rPr>
              <a:t>2 Reliability of test measurements</a:t>
            </a:r>
          </a:p>
          <a:p>
            <a:r>
              <a:rPr lang="en-US" sz="2400" b="1" dirty="0">
                <a:solidFill>
                  <a:srgbClr val="B53A31">
                    <a:lumMod val="75000"/>
                  </a:srgbClr>
                </a:solidFill>
              </a:rPr>
              <a:t>3 Actions of a psychologist when checking the reliability of the test </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2" name="Прямоугольник 1"/>
          <p:cNvSpPr/>
          <p:nvPr/>
        </p:nvSpPr>
        <p:spPr>
          <a:xfrm>
            <a:off x="3661524" y="1067352"/>
            <a:ext cx="7805791" cy="523220"/>
          </a:xfrm>
          <a:prstGeom prst="rect">
            <a:avLst/>
          </a:prstGeom>
        </p:spPr>
        <p:txBody>
          <a:bodyPr wrap="none">
            <a:spAutoFit/>
          </a:bodyPr>
          <a:lstStyle/>
          <a:p>
            <a:pPr algn="ctr"/>
            <a:r>
              <a:rPr lang="en-US" sz="2800" b="1" dirty="0">
                <a:solidFill>
                  <a:srgbClr val="0070C0"/>
                </a:solidFill>
              </a:rPr>
              <a:t>Lecture 9 Criteria for assessing the quality of tests</a:t>
            </a:r>
            <a:endParaRPr lang="ru-RU" sz="2800" b="1" dirty="0">
              <a:solidFill>
                <a:srgbClr val="0070C0"/>
              </a:solidFill>
            </a:endParaRPr>
          </a:p>
        </p:txBody>
      </p:sp>
    </p:spTree>
    <p:extLst>
      <p:ext uri="{BB962C8B-B14F-4D97-AF65-F5344CB8AC3E}">
        <p14:creationId xmlns:p14="http://schemas.microsoft.com/office/powerpoint/2010/main" val="94478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93995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smtClean="0">
                <a:solidFill>
                  <a:srgbClr val="0070C0"/>
                </a:solidFill>
              </a:rPr>
              <a:t>3 Действия </a:t>
            </a:r>
            <a:r>
              <a:rPr lang="ru-RU" sz="2400" b="1" dirty="0">
                <a:solidFill>
                  <a:srgbClr val="0070C0"/>
                </a:solidFill>
              </a:rPr>
              <a:t>психолога при проверке надежности теста</a:t>
            </a:r>
          </a:p>
        </p:txBody>
      </p:sp>
      <p:sp>
        <p:nvSpPr>
          <p:cNvPr id="3" name="Прямоугольник 2"/>
          <p:cNvSpPr/>
          <p:nvPr/>
        </p:nvSpPr>
        <p:spPr>
          <a:xfrm>
            <a:off x="634180" y="461665"/>
            <a:ext cx="10928555" cy="3277820"/>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Завершая рассмотрение вопроса о надежности теста, сформулируем алгоритм действий психолога при проверке надежности теста. </a:t>
            </a:r>
          </a:p>
          <a:p>
            <a:pPr indent="450215" algn="just"/>
            <a:r>
              <a:rPr lang="ru-RU" sz="2300" b="1" dirty="0">
                <a:solidFill>
                  <a:srgbClr val="B53A31">
                    <a:lumMod val="75000"/>
                  </a:srgbClr>
                </a:solidFill>
                <a:ea typeface="Times New Roman" panose="02020603050405020304" pitchFamily="18" charset="0"/>
              </a:rPr>
              <a:t>Во-первых, для  эффективного использования теста необходимо узнать, существуют ли данные о процедурах определения надежности, что собою представляет выборка стандартизации и в какой диагностической ситуации проводилась проверка. </a:t>
            </a:r>
            <a:endParaRPr lang="ru-RU" sz="2300" b="1" dirty="0" smtClean="0">
              <a:solidFill>
                <a:srgbClr val="B53A31">
                  <a:lumMod val="75000"/>
                </a:srgbClr>
              </a:solidFill>
              <a:ea typeface="Times New Roman" panose="02020603050405020304" pitchFamily="18" charset="0"/>
            </a:endParaRPr>
          </a:p>
          <a:p>
            <a:pPr indent="450215" algn="just"/>
            <a:r>
              <a:rPr lang="ru-RU" sz="2300" b="1" dirty="0" smtClean="0">
                <a:solidFill>
                  <a:srgbClr val="B53A31">
                    <a:lumMod val="75000"/>
                  </a:srgbClr>
                </a:solidFill>
                <a:ea typeface="Times New Roman" panose="02020603050405020304" pitchFamily="18" charset="0"/>
              </a:rPr>
              <a:t>Если </a:t>
            </a:r>
            <a:r>
              <a:rPr lang="ru-RU" sz="2300" b="1" dirty="0">
                <a:solidFill>
                  <a:srgbClr val="B53A31">
                    <a:lumMod val="75000"/>
                  </a:srgbClr>
                </a:solidFill>
                <a:ea typeface="Times New Roman" panose="02020603050405020304" pitchFamily="18" charset="0"/>
              </a:rPr>
              <a:t>об этом ничего неизвестно, что практически всегда бывает в сборниках тестов, находящихся в открытой продаже, то психологу придется провести такую </a:t>
            </a:r>
            <a:r>
              <a:rPr lang="ru-RU" sz="2300" b="1" dirty="0" err="1">
                <a:solidFill>
                  <a:srgbClr val="B53A31">
                    <a:lumMod val="75000"/>
                  </a:srgbClr>
                </a:solidFill>
                <a:ea typeface="Times New Roman" panose="02020603050405020304" pitchFamily="18" charset="0"/>
              </a:rPr>
              <a:t>рестандартизацию</a:t>
            </a:r>
            <a:r>
              <a:rPr lang="ru-RU" sz="2300" b="1" dirty="0">
                <a:solidFill>
                  <a:srgbClr val="B53A31">
                    <a:lumMod val="75000"/>
                  </a:srgbClr>
                </a:solidFill>
                <a:ea typeface="Times New Roman" panose="02020603050405020304" pitchFamily="18" charset="0"/>
              </a:rPr>
              <a:t> в соответствии с описанными критериями.</a:t>
            </a:r>
          </a:p>
        </p:txBody>
      </p:sp>
      <p:pic>
        <p:nvPicPr>
          <p:cNvPr id="5" name="Рисунок 4"/>
          <p:cNvPicPr>
            <a:picLocks noChangeAspect="1"/>
          </p:cNvPicPr>
          <p:nvPr/>
        </p:nvPicPr>
        <p:blipFill>
          <a:blip r:embed="rId2"/>
          <a:stretch>
            <a:fillRect/>
          </a:stretch>
        </p:blipFill>
        <p:spPr>
          <a:xfrm>
            <a:off x="9536486" y="5058400"/>
            <a:ext cx="1809424" cy="1152000"/>
          </a:xfrm>
          <a:prstGeom prst="rect">
            <a:avLst/>
          </a:prstGeom>
        </p:spPr>
      </p:pic>
    </p:spTree>
    <p:extLst>
      <p:ext uri="{BB962C8B-B14F-4D97-AF65-F5344CB8AC3E}">
        <p14:creationId xmlns:p14="http://schemas.microsoft.com/office/powerpoint/2010/main" val="261801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939951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3 Actions of a psychologist when checking the reliability of the test </a:t>
            </a:r>
            <a:endParaRPr lang="ru-RU" sz="2400" b="1" dirty="0">
              <a:solidFill>
                <a:srgbClr val="0070C0"/>
              </a:solidFill>
            </a:endParaRPr>
          </a:p>
        </p:txBody>
      </p:sp>
      <p:sp>
        <p:nvSpPr>
          <p:cNvPr id="3" name="Прямоугольник 2"/>
          <p:cNvSpPr/>
          <p:nvPr/>
        </p:nvSpPr>
        <p:spPr>
          <a:xfrm>
            <a:off x="634180" y="461665"/>
            <a:ext cx="10928555" cy="327782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Concluding the consideration of the question of the reliability of the test, we will formulate the algorithm of the psychologist's actions when checking the reliability of the test.</a:t>
            </a:r>
          </a:p>
          <a:p>
            <a:pPr indent="450215" algn="just"/>
            <a:r>
              <a:rPr lang="en-US" sz="2300" b="1" dirty="0">
                <a:solidFill>
                  <a:srgbClr val="B53A31">
                    <a:lumMod val="75000"/>
                  </a:srgbClr>
                </a:solidFill>
                <a:ea typeface="Times New Roman" panose="02020603050405020304" pitchFamily="18" charset="0"/>
              </a:rPr>
              <a:t>First, for the effective use of the test, it is necessary to find out whether there is data on the procedures for determining reliability, what the standardization sample is, and in what diagnostic situation the test was carried out.</a:t>
            </a:r>
          </a:p>
          <a:p>
            <a:pPr indent="450215" algn="just"/>
            <a:r>
              <a:rPr lang="en-US" sz="2300" b="1" dirty="0">
                <a:solidFill>
                  <a:srgbClr val="B53A31">
                    <a:lumMod val="75000"/>
                  </a:srgbClr>
                </a:solidFill>
                <a:ea typeface="Times New Roman" panose="02020603050405020304" pitchFamily="18" charset="0"/>
              </a:rPr>
              <a:t>If nothing is known about this, which is almost always the case in collections of tests that are on the open sale, then the psychologist will have to carry out such a re-standardization in accordance with the described criteria.</a:t>
            </a:r>
            <a:endParaRPr lang="ru-RU" sz="2300" b="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659795" y="4750258"/>
            <a:ext cx="1810669" cy="1152244"/>
          </a:xfrm>
          <a:prstGeom prst="rect">
            <a:avLst/>
          </a:prstGeom>
        </p:spPr>
      </p:pic>
    </p:spTree>
    <p:extLst>
      <p:ext uri="{BB962C8B-B14F-4D97-AF65-F5344CB8AC3E}">
        <p14:creationId xmlns:p14="http://schemas.microsoft.com/office/powerpoint/2010/main" val="555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2959" y="1090315"/>
            <a:ext cx="10378441" cy="2215991"/>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Во-вторых, необходимо выбрать процедуру доказательства надежности. </a:t>
            </a:r>
            <a:endParaRPr lang="ru-RU" sz="2300" b="1" dirty="0" smtClean="0">
              <a:solidFill>
                <a:srgbClr val="B53A31">
                  <a:lumMod val="75000"/>
                </a:srgbClr>
              </a:solidFill>
              <a:ea typeface="Times New Roman" panose="02020603050405020304" pitchFamily="18" charset="0"/>
            </a:endParaRPr>
          </a:p>
          <a:p>
            <a:pPr indent="450215" algn="just"/>
            <a:r>
              <a:rPr lang="ru-RU" sz="2300" b="1" dirty="0" smtClean="0">
                <a:solidFill>
                  <a:srgbClr val="B53A31">
                    <a:lumMod val="75000"/>
                  </a:srgbClr>
                </a:solidFill>
                <a:ea typeface="Times New Roman" panose="02020603050405020304" pitchFamily="18" charset="0"/>
              </a:rPr>
              <a:t>Это </a:t>
            </a:r>
            <a:r>
              <a:rPr lang="ru-RU" sz="2300" b="1" dirty="0">
                <a:solidFill>
                  <a:srgbClr val="B53A31">
                    <a:lumMod val="75000"/>
                  </a:srgbClr>
                </a:solidFill>
                <a:ea typeface="Times New Roman" panose="02020603050405020304" pitchFamily="18" charset="0"/>
              </a:rPr>
              <a:t>может быть надежность-устойчивость, надежность-эквивалентность или надежность-согласованность. При выборе конкретного метода следует принимать в расчет характер и область применения теста, возможности работы с выборкой стандартизации и его психометрические характеристики. </a:t>
            </a:r>
          </a:p>
        </p:txBody>
      </p:sp>
      <p:pic>
        <p:nvPicPr>
          <p:cNvPr id="2" name="Рисунок 1"/>
          <p:cNvPicPr>
            <a:picLocks noChangeAspect="1"/>
          </p:cNvPicPr>
          <p:nvPr/>
        </p:nvPicPr>
        <p:blipFill>
          <a:blip r:embed="rId2"/>
          <a:stretch>
            <a:fillRect/>
          </a:stretch>
        </p:blipFill>
        <p:spPr>
          <a:xfrm>
            <a:off x="9752066" y="4818838"/>
            <a:ext cx="1810669" cy="1152244"/>
          </a:xfrm>
          <a:prstGeom prst="rect">
            <a:avLst/>
          </a:prstGeom>
        </p:spPr>
      </p:pic>
    </p:spTree>
    <p:extLst>
      <p:ext uri="{BB962C8B-B14F-4D97-AF65-F5344CB8AC3E}">
        <p14:creationId xmlns:p14="http://schemas.microsoft.com/office/powerpoint/2010/main" val="170669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57251" y="1193185"/>
            <a:ext cx="10378440" cy="1862048"/>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Secondly, it is necessary to choose a procedure for proving reliability.</a:t>
            </a:r>
          </a:p>
          <a:p>
            <a:pPr indent="450215" algn="just"/>
            <a:r>
              <a:rPr lang="en-US" sz="2300" b="1" dirty="0">
                <a:solidFill>
                  <a:srgbClr val="B53A31">
                    <a:lumMod val="75000"/>
                  </a:srgbClr>
                </a:solidFill>
                <a:ea typeface="Times New Roman" panose="02020603050405020304" pitchFamily="18" charset="0"/>
              </a:rPr>
              <a:t>It can be robustness, robustness-equivalence, or reliability-consistency. When choosing a specific method, one should take into account the nature and scope of the test, the ability to work with a standardization sample and its psychometric characteristics. </a:t>
            </a:r>
            <a:endParaRPr lang="ru-RU" sz="2300" b="1" dirty="0">
              <a:solidFill>
                <a:srgbClr val="B53A31">
                  <a:lumMod val="75000"/>
                </a:srgbClr>
              </a:solidFill>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752066" y="4830268"/>
            <a:ext cx="1810669" cy="1152244"/>
          </a:xfrm>
          <a:prstGeom prst="rect">
            <a:avLst/>
          </a:prstGeom>
        </p:spPr>
      </p:pic>
    </p:spTree>
    <p:extLst>
      <p:ext uri="{BB962C8B-B14F-4D97-AF65-F5344CB8AC3E}">
        <p14:creationId xmlns:p14="http://schemas.microsoft.com/office/powerpoint/2010/main" val="21664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34180" y="461665"/>
            <a:ext cx="10928555" cy="3277820"/>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В-третьих, если возможности психолога ограничены, то психометрическая проверка теста на надежность может быть проведена только на части репрезентативной </a:t>
            </a:r>
            <a:r>
              <a:rPr lang="ru-RU" sz="2300" b="1" dirty="0" smtClean="0">
                <a:solidFill>
                  <a:srgbClr val="B53A31">
                    <a:lumMod val="75000"/>
                  </a:srgbClr>
                </a:solidFill>
                <a:ea typeface="Times New Roman" panose="02020603050405020304" pitchFamily="18" charset="0"/>
              </a:rPr>
              <a:t>выборки. Выборка должна насчитывать, </a:t>
            </a:r>
            <a:r>
              <a:rPr lang="ru-RU" sz="2300" b="1" dirty="0">
                <a:solidFill>
                  <a:srgbClr val="B53A31">
                    <a:lumMod val="75000"/>
                  </a:srgbClr>
                </a:solidFill>
                <a:ea typeface="Times New Roman" panose="02020603050405020304" pitchFamily="18" charset="0"/>
              </a:rPr>
              <a:t>по А. Г. Шмелеву, не менее 30 испытуемых из выборки стандартизации [6, с. 112]. </a:t>
            </a:r>
            <a:endParaRPr lang="ru-RU" sz="2300" b="1" dirty="0" smtClean="0">
              <a:solidFill>
                <a:srgbClr val="B53A31">
                  <a:lumMod val="75000"/>
                </a:srgbClr>
              </a:solidFill>
              <a:ea typeface="Times New Roman" panose="02020603050405020304" pitchFamily="18" charset="0"/>
            </a:endParaRPr>
          </a:p>
          <a:p>
            <a:pPr indent="450215" algn="just"/>
            <a:r>
              <a:rPr lang="ru-RU" sz="2300" b="1" dirty="0" smtClean="0">
                <a:solidFill>
                  <a:srgbClr val="B53A31">
                    <a:lumMod val="75000"/>
                  </a:srgbClr>
                </a:solidFill>
                <a:ea typeface="Times New Roman" panose="02020603050405020304" pitchFamily="18" charset="0"/>
              </a:rPr>
              <a:t>Общая </a:t>
            </a:r>
            <a:r>
              <a:rPr lang="ru-RU" sz="2300" b="1" dirty="0">
                <a:solidFill>
                  <a:srgbClr val="B53A31">
                    <a:lumMod val="75000"/>
                  </a:srgbClr>
                </a:solidFill>
                <a:ea typeface="Times New Roman" panose="02020603050405020304" pitchFamily="18" charset="0"/>
              </a:rPr>
              <a:t>логика проверки устойчивости результатов тестирования основывается на индуктивном </a:t>
            </a:r>
            <a:r>
              <a:rPr lang="ru-RU" sz="2300" b="1" dirty="0" smtClean="0">
                <a:solidFill>
                  <a:srgbClr val="B53A31">
                    <a:lumMod val="75000"/>
                  </a:srgbClr>
                </a:solidFill>
                <a:ea typeface="Times New Roman" panose="02020603050405020304" pitchFamily="18" charset="0"/>
              </a:rPr>
              <a:t>рассуждении</a:t>
            </a:r>
            <a:r>
              <a:rPr lang="ru-RU" sz="2300" b="1" dirty="0">
                <a:solidFill>
                  <a:srgbClr val="B53A31">
                    <a:lumMod val="75000"/>
                  </a:srgbClr>
                </a:solidFill>
                <a:ea typeface="Times New Roman" panose="02020603050405020304" pitchFamily="18" charset="0"/>
              </a:rPr>
              <a:t>: если частичное (полученное по половине выборки) </a:t>
            </a:r>
            <a:r>
              <a:rPr lang="ru-RU" sz="2300" b="1" dirty="0" smtClean="0">
                <a:solidFill>
                  <a:srgbClr val="B53A31">
                    <a:lumMod val="75000"/>
                  </a:srgbClr>
                </a:solidFill>
                <a:ea typeface="Times New Roman" panose="02020603050405020304" pitchFamily="18" charset="0"/>
              </a:rPr>
              <a:t>распределение </a:t>
            </a:r>
            <a:r>
              <a:rPr lang="ru-RU" sz="2300" b="1" dirty="0">
                <a:solidFill>
                  <a:srgbClr val="B53A31">
                    <a:lumMod val="75000"/>
                  </a:srgbClr>
                </a:solidFill>
                <a:ea typeface="Times New Roman" panose="02020603050405020304" pitchFamily="18" charset="0"/>
              </a:rPr>
              <a:t>хорошо моделирует конфигурацию целого распределения, то можно предположить, что это целое распределение будет также </a:t>
            </a:r>
            <a:r>
              <a:rPr lang="ru-RU" sz="2300" b="1" dirty="0" smtClean="0">
                <a:solidFill>
                  <a:srgbClr val="B53A31">
                    <a:lumMod val="75000"/>
                  </a:srgbClr>
                </a:solidFill>
                <a:ea typeface="Times New Roman" panose="02020603050405020304" pitchFamily="18" charset="0"/>
              </a:rPr>
              <a:t>хорошо </a:t>
            </a:r>
            <a:r>
              <a:rPr lang="ru-RU" sz="2300" b="1" dirty="0">
                <a:solidFill>
                  <a:srgbClr val="B53A31">
                    <a:lumMod val="75000"/>
                  </a:srgbClr>
                </a:solidFill>
                <a:ea typeface="Times New Roman" panose="02020603050405020304" pitchFamily="18" charset="0"/>
              </a:rPr>
              <a:t>моделировать распределение </a:t>
            </a:r>
            <a:r>
              <a:rPr lang="ru-RU" sz="2300" b="1" dirty="0" smtClean="0">
                <a:solidFill>
                  <a:srgbClr val="B53A31">
                    <a:lumMod val="75000"/>
                  </a:srgbClr>
                </a:solidFill>
                <a:ea typeface="Times New Roman" panose="02020603050405020304" pitchFamily="18" charset="0"/>
              </a:rPr>
              <a:t>всей популяции людей.</a:t>
            </a:r>
            <a:endParaRPr lang="ru-RU" sz="2300" b="1" dirty="0">
              <a:solidFill>
                <a:srgbClr val="B53A31">
                  <a:lumMod val="75000"/>
                </a:srgbClr>
              </a:solidFill>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396905" y="4704538"/>
            <a:ext cx="1810669" cy="1152244"/>
          </a:xfrm>
          <a:prstGeom prst="rect">
            <a:avLst/>
          </a:prstGeom>
        </p:spPr>
      </p:pic>
    </p:spTree>
    <p:extLst>
      <p:ext uri="{BB962C8B-B14F-4D97-AF65-F5344CB8AC3E}">
        <p14:creationId xmlns:p14="http://schemas.microsoft.com/office/powerpoint/2010/main" val="395775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5641" y="918865"/>
            <a:ext cx="10361479" cy="3277820"/>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Third, if the psychologist's capabilities are limited, then psychometric testing of the reliability test can be carried out only on a part of a representative sample. The sample should include, according to AG </a:t>
            </a:r>
            <a:r>
              <a:rPr lang="en-US" sz="2300" b="1" dirty="0" err="1">
                <a:solidFill>
                  <a:srgbClr val="B53A31">
                    <a:lumMod val="75000"/>
                  </a:srgbClr>
                </a:solidFill>
                <a:ea typeface="Times New Roman" panose="02020603050405020304" pitchFamily="18" charset="0"/>
              </a:rPr>
              <a:t>Shmelev</a:t>
            </a:r>
            <a:r>
              <a:rPr lang="en-US" sz="2300" b="1" dirty="0">
                <a:solidFill>
                  <a:srgbClr val="B53A31">
                    <a:lumMod val="75000"/>
                  </a:srgbClr>
                </a:solidFill>
                <a:ea typeface="Times New Roman" panose="02020603050405020304" pitchFamily="18" charset="0"/>
              </a:rPr>
              <a:t>, at least 30 subjects from the standardization sample [6, p. 112].</a:t>
            </a:r>
          </a:p>
          <a:p>
            <a:pPr indent="450215" algn="just"/>
            <a:r>
              <a:rPr lang="en-US" sz="2300" b="1" dirty="0">
                <a:solidFill>
                  <a:srgbClr val="B53A31">
                    <a:lumMod val="75000"/>
                  </a:srgbClr>
                </a:solidFill>
                <a:ea typeface="Times New Roman" panose="02020603050405020304" pitchFamily="18" charset="0"/>
              </a:rPr>
              <a:t>The general logic of checking the robustness of test results is based on inductive reasoning: if a partial (obtained from half of the sample) distribution models the configuration of the whole distribution well, then we can assume that this whole distribution will also model the distribution of the entire population of people well. </a:t>
            </a:r>
            <a:endParaRPr lang="ru-RU" sz="2300" b="1" dirty="0">
              <a:solidFill>
                <a:srgbClr val="B53A31">
                  <a:lumMod val="75000"/>
                </a:srgbClr>
              </a:solidFill>
              <a:ea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625505" y="4853128"/>
            <a:ext cx="1810669" cy="1152244"/>
          </a:xfrm>
          <a:prstGeom prst="rect">
            <a:avLst/>
          </a:prstGeom>
        </p:spPr>
      </p:pic>
    </p:spTree>
    <p:extLst>
      <p:ext uri="{BB962C8B-B14F-4D97-AF65-F5344CB8AC3E}">
        <p14:creationId xmlns:p14="http://schemas.microsoft.com/office/powerpoint/2010/main" val="134305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9432" y="668143"/>
            <a:ext cx="10928555" cy="3985706"/>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Таким образом, даже в контролируемых условиях ни один тест не является абсолютно надежным инструментом. Поэтому стандартный набор данных о тесте должен включать в себя и меру надежности. Такая мера характеризует тест, когда он применяется в стандартных условиях и проводится с лицами, похожими на тех, кто участвовал в нормативной выборке. Следовательно, при </a:t>
            </a:r>
            <a:r>
              <a:rPr lang="ru-RU" sz="2300" b="1" dirty="0" smtClean="0">
                <a:solidFill>
                  <a:srgbClr val="B53A31">
                    <a:lumMod val="75000"/>
                  </a:srgbClr>
                </a:solidFill>
                <a:ea typeface="Times New Roman" panose="02020603050405020304" pitchFamily="18" charset="0"/>
              </a:rPr>
              <a:t>измерении необходимо </a:t>
            </a:r>
            <a:r>
              <a:rPr lang="ru-RU" sz="2300" b="1" dirty="0">
                <a:solidFill>
                  <a:srgbClr val="B53A31">
                    <a:lumMod val="75000"/>
                  </a:srgbClr>
                </a:solidFill>
                <a:ea typeface="Times New Roman" panose="02020603050405020304" pitchFamily="18" charset="0"/>
              </a:rPr>
              <a:t>ориентироваться на сведения об этой выборке</a:t>
            </a:r>
            <a:r>
              <a:rPr lang="ru-RU" sz="2300" b="1" dirty="0" smtClean="0">
                <a:solidFill>
                  <a:srgbClr val="B53A31">
                    <a:lumMod val="75000"/>
                  </a:srgbClr>
                </a:solidFill>
                <a:ea typeface="Times New Roman" panose="02020603050405020304" pitchFamily="18" charset="0"/>
              </a:rPr>
              <a:t>. </a:t>
            </a:r>
          </a:p>
          <a:p>
            <a:pPr indent="450215" algn="just"/>
            <a:r>
              <a:rPr lang="ru-RU" sz="2300" b="1" dirty="0" smtClean="0">
                <a:solidFill>
                  <a:srgbClr val="B53A31">
                    <a:lumMod val="75000"/>
                  </a:srgbClr>
                </a:solidFill>
                <a:ea typeface="Times New Roman" panose="02020603050405020304" pitchFamily="18" charset="0"/>
              </a:rPr>
              <a:t>Иначе говоря, надо сравнить исследуемую вами группу с психологическими характеристиками описанной автором теста выборки стандартизации. Если эти характеристики сходятся, то тем самым обеспечивается репрезентативность диссертационного исследования. В противном случае результаты измерения с помощью теста могут быть далеко неточными.</a:t>
            </a:r>
            <a:endParaRPr lang="ru-RU" sz="2300" b="1" dirty="0">
              <a:solidFill>
                <a:srgbClr val="B53A31">
                  <a:lumMod val="75000"/>
                </a:srgbClr>
              </a:solidFill>
              <a:ea typeface="Times New Roman" panose="02020603050405020304" pitchFamily="18" charset="0"/>
            </a:endParaRPr>
          </a:p>
        </p:txBody>
      </p:sp>
      <p:sp>
        <p:nvSpPr>
          <p:cNvPr id="2" name="TextBox 1"/>
          <p:cNvSpPr txBox="1"/>
          <p:nvPr/>
        </p:nvSpPr>
        <p:spPr>
          <a:xfrm>
            <a:off x="1076632" y="0"/>
            <a:ext cx="59288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Заключение</a:t>
            </a:r>
            <a:r>
              <a:rPr lang="en-US" sz="2400" dirty="0" smtClean="0">
                <a:solidFill>
                  <a:srgbClr val="000000"/>
                </a:solidFill>
                <a:latin typeface="Roboto"/>
              </a:rPr>
              <a:t> </a:t>
            </a:r>
            <a:endParaRPr lang="ru-RU" sz="2400" b="1" dirty="0" smtClean="0">
              <a:solidFill>
                <a:schemeClr val="accent3">
                  <a:lumMod val="75000"/>
                </a:schemeClr>
              </a:solidFill>
            </a:endParaRPr>
          </a:p>
        </p:txBody>
      </p:sp>
      <p:pic>
        <p:nvPicPr>
          <p:cNvPr id="4" name="Рисунок 3"/>
          <p:cNvPicPr>
            <a:picLocks noChangeAspect="1"/>
          </p:cNvPicPr>
          <p:nvPr/>
        </p:nvPicPr>
        <p:blipFill>
          <a:blip r:embed="rId2"/>
          <a:stretch>
            <a:fillRect/>
          </a:stretch>
        </p:blipFill>
        <p:spPr>
          <a:xfrm>
            <a:off x="9522635" y="4955998"/>
            <a:ext cx="1810669" cy="1152244"/>
          </a:xfrm>
          <a:prstGeom prst="rect">
            <a:avLst/>
          </a:prstGeom>
        </p:spPr>
      </p:pic>
    </p:spTree>
    <p:extLst>
      <p:ext uri="{BB962C8B-B14F-4D97-AF65-F5344CB8AC3E}">
        <p14:creationId xmlns:p14="http://schemas.microsoft.com/office/powerpoint/2010/main" val="17111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31" y="594400"/>
            <a:ext cx="11120284" cy="5262979"/>
          </a:xfrm>
          <a:prstGeom prst="rect">
            <a:avLst/>
          </a:prstGeom>
        </p:spPr>
        <p:txBody>
          <a:bodyPr wrap="square">
            <a:spAutoFit/>
          </a:bodyPr>
          <a:lstStyle/>
          <a:p>
            <a:pPr indent="457200"/>
            <a:r>
              <a:rPr lang="ru-RU" sz="2400" b="1" dirty="0" smtClean="0">
                <a:solidFill>
                  <a:srgbClr val="B53A31">
                    <a:lumMod val="75000"/>
                  </a:srgbClr>
                </a:solidFill>
              </a:rPr>
              <a:t>Вернемся </a:t>
            </a:r>
            <a:r>
              <a:rPr lang="ru-RU" sz="2400" b="1" dirty="0">
                <a:solidFill>
                  <a:srgbClr val="B53A31">
                    <a:lumMod val="75000"/>
                  </a:srgbClr>
                </a:solidFill>
              </a:rPr>
              <a:t>к </a:t>
            </a:r>
            <a:r>
              <a:rPr lang="ru-RU" sz="2400" b="1" dirty="0" smtClean="0">
                <a:solidFill>
                  <a:srgbClr val="B53A31">
                    <a:lumMod val="75000"/>
                  </a:srgbClr>
                </a:solidFill>
              </a:rPr>
              <a:t>содержанию предыдущей лекции. </a:t>
            </a:r>
            <a:endParaRPr lang="ru-RU" sz="2400" b="1" dirty="0">
              <a:solidFill>
                <a:srgbClr val="B53A31">
                  <a:lumMod val="75000"/>
                </a:srgbClr>
              </a:solidFill>
            </a:endParaRPr>
          </a:p>
          <a:p>
            <a:pPr indent="457200"/>
            <a:r>
              <a:rPr lang="ru-RU" sz="2400" b="1" dirty="0" smtClean="0">
                <a:solidFill>
                  <a:srgbClr val="B53A31">
                    <a:lumMod val="75000"/>
                  </a:srgbClr>
                </a:solidFill>
              </a:rPr>
              <a:t>Стандартизация </a:t>
            </a:r>
            <a:r>
              <a:rPr lang="ru-RU" sz="2400" b="1" dirty="0">
                <a:solidFill>
                  <a:srgbClr val="B53A31">
                    <a:lumMod val="75000"/>
                  </a:srgbClr>
                </a:solidFill>
              </a:rPr>
              <a:t>теста, во-первых, предполагает строго регламентированные условия проведения измерений, во-вторых, требует проверки теста на близость эмпирического распределения психологических показателей к теоретическому, в-третьих, предписывает особые требования к измерительным средствам</a:t>
            </a:r>
            <a:r>
              <a:rPr lang="ru-RU" sz="2400" b="1" dirty="0" smtClean="0">
                <a:solidFill>
                  <a:srgbClr val="B53A31">
                    <a:lumMod val="75000"/>
                  </a:srgbClr>
                </a:solidFill>
              </a:rPr>
              <a:t>. Выполнение этих условий дает возможность измерить в ходе тестирования интересующие исследователя независимые и зависимые переменные, обнаружить причинно-следственные связи между ними и в целом раскрыть тему исследования.</a:t>
            </a:r>
            <a:endParaRPr lang="ru-RU" sz="2400" b="1" dirty="0">
              <a:solidFill>
                <a:srgbClr val="B53A31">
                  <a:lumMod val="75000"/>
                </a:srgbClr>
              </a:solidFill>
            </a:endParaRPr>
          </a:p>
          <a:p>
            <a:pPr indent="457200"/>
            <a:endParaRPr lang="ru-RU" sz="2400" b="1" dirty="0" smtClean="0">
              <a:solidFill>
                <a:srgbClr val="B53A31">
                  <a:lumMod val="75000"/>
                </a:srgbClr>
              </a:solidFill>
            </a:endParaRPr>
          </a:p>
          <a:p>
            <a:pPr indent="457200"/>
            <a:r>
              <a:rPr lang="ru-RU" sz="2400" b="1" dirty="0" smtClean="0">
                <a:solidFill>
                  <a:srgbClr val="B53A31">
                    <a:lumMod val="75000"/>
                  </a:srgbClr>
                </a:solidFill>
              </a:rPr>
              <a:t>Пункте </a:t>
            </a:r>
            <a:r>
              <a:rPr lang="ru-RU" sz="2400" b="1" dirty="0">
                <a:solidFill>
                  <a:srgbClr val="B53A31">
                    <a:lumMod val="75000"/>
                  </a:srgbClr>
                </a:solidFill>
              </a:rPr>
              <a:t>третий </a:t>
            </a:r>
            <a:r>
              <a:rPr lang="ru-RU" sz="2400" b="1" dirty="0" smtClean="0">
                <a:solidFill>
                  <a:srgbClr val="B53A31">
                    <a:lumMod val="75000"/>
                  </a:srgbClr>
                </a:solidFill>
              </a:rPr>
              <a:t>гласит о том, </a:t>
            </a:r>
            <a:r>
              <a:rPr lang="ru-RU" sz="2400" b="1" dirty="0">
                <a:solidFill>
                  <a:srgbClr val="B53A31">
                    <a:lumMod val="75000"/>
                  </a:srgbClr>
                </a:solidFill>
              </a:rPr>
              <a:t>что стандартизация теста предписывает особые требования к </a:t>
            </a:r>
            <a:r>
              <a:rPr lang="ru-RU" sz="2400" b="1" dirty="0" smtClean="0">
                <a:solidFill>
                  <a:srgbClr val="B53A31">
                    <a:lumMod val="75000"/>
                  </a:srgbClr>
                </a:solidFill>
              </a:rPr>
              <a:t>нему как измерительному средству. </a:t>
            </a:r>
            <a:r>
              <a:rPr lang="ru-RU" sz="2400" b="1" dirty="0">
                <a:solidFill>
                  <a:srgbClr val="B53A31">
                    <a:lumMod val="75000"/>
                  </a:srgbClr>
                </a:solidFill>
              </a:rPr>
              <a:t>Эти особые требования </a:t>
            </a:r>
            <a:r>
              <a:rPr lang="ru-RU" sz="2400" b="1" dirty="0" smtClean="0">
                <a:solidFill>
                  <a:srgbClr val="B53A31">
                    <a:lumMod val="75000"/>
                  </a:srgbClr>
                </a:solidFill>
              </a:rPr>
              <a:t>выражаются как в репрезентативности</a:t>
            </a:r>
            <a:r>
              <a:rPr lang="ru-RU" sz="2400" b="1" dirty="0">
                <a:solidFill>
                  <a:srgbClr val="B53A31">
                    <a:lumMod val="75000"/>
                  </a:srgbClr>
                </a:solidFill>
              </a:rPr>
              <a:t>, </a:t>
            </a:r>
            <a:r>
              <a:rPr lang="ru-RU" sz="2400" b="1" dirty="0" smtClean="0">
                <a:solidFill>
                  <a:srgbClr val="B53A31">
                    <a:lumMod val="75000"/>
                  </a:srgbClr>
                </a:solidFill>
              </a:rPr>
              <a:t>так </a:t>
            </a:r>
            <a:r>
              <a:rPr lang="ru-RU" sz="2400" b="1" dirty="0">
                <a:solidFill>
                  <a:srgbClr val="B53A31">
                    <a:lumMod val="75000"/>
                  </a:srgbClr>
                </a:solidFill>
              </a:rPr>
              <a:t>и </a:t>
            </a:r>
            <a:r>
              <a:rPr lang="ru-RU" sz="2400" b="1" dirty="0" err="1" smtClean="0">
                <a:solidFill>
                  <a:srgbClr val="B53A31">
                    <a:lumMod val="75000"/>
                  </a:srgbClr>
                </a:solidFill>
              </a:rPr>
              <a:t>валидности</a:t>
            </a:r>
            <a:r>
              <a:rPr lang="ru-RU" sz="2400" b="1" dirty="0" smtClean="0">
                <a:solidFill>
                  <a:srgbClr val="B53A31">
                    <a:lumMod val="75000"/>
                  </a:srgbClr>
                </a:solidFill>
              </a:rPr>
              <a:t> и надежности</a:t>
            </a:r>
            <a:r>
              <a:rPr lang="ru-RU" sz="2400" b="1" dirty="0">
                <a:solidFill>
                  <a:srgbClr val="B53A31">
                    <a:lumMod val="75000"/>
                  </a:srgbClr>
                </a:solidFill>
              </a:rPr>
              <a:t> – </a:t>
            </a:r>
            <a:r>
              <a:rPr lang="ru-RU" sz="2400" b="1" dirty="0" smtClean="0">
                <a:solidFill>
                  <a:srgbClr val="B53A31">
                    <a:lumMod val="75000"/>
                  </a:srgbClr>
                </a:solidFill>
              </a:rPr>
              <a:t>то </a:t>
            </a:r>
            <a:r>
              <a:rPr lang="ru-RU" sz="2400" b="1" dirty="0">
                <a:solidFill>
                  <a:srgbClr val="B53A31">
                    <a:lumMod val="75000"/>
                  </a:srgbClr>
                </a:solidFill>
              </a:rPr>
              <a:t>есть в критериях оценки качества теста. </a:t>
            </a:r>
          </a:p>
        </p:txBody>
      </p:sp>
      <p:sp>
        <p:nvSpPr>
          <p:cNvPr id="3" name="Прямоугольник 2"/>
          <p:cNvSpPr/>
          <p:nvPr/>
        </p:nvSpPr>
        <p:spPr>
          <a:xfrm>
            <a:off x="1027471" y="0"/>
            <a:ext cx="10712244" cy="461665"/>
          </a:xfrm>
          <a:prstGeom prst="rect">
            <a:avLst/>
          </a:prstGeom>
        </p:spPr>
        <p:txBody>
          <a:bodyPr wrap="square">
            <a:spAutoFit/>
          </a:bodyPr>
          <a:lstStyle/>
          <a:p>
            <a:r>
              <a:rPr lang="ru-RU" sz="2400" b="1" dirty="0" smtClean="0">
                <a:solidFill>
                  <a:srgbClr val="0070C0"/>
                </a:solidFill>
              </a:rPr>
              <a:t>1 Валидность </a:t>
            </a:r>
            <a:r>
              <a:rPr lang="ru-RU" sz="2400" b="1" dirty="0">
                <a:solidFill>
                  <a:srgbClr val="0070C0"/>
                </a:solidFill>
              </a:rPr>
              <a:t>как </a:t>
            </a:r>
            <a:r>
              <a:rPr lang="ru-RU" sz="2400" b="1" dirty="0" smtClean="0">
                <a:solidFill>
                  <a:srgbClr val="0070C0"/>
                </a:solidFill>
              </a:rPr>
              <a:t>критерий </a:t>
            </a:r>
            <a:r>
              <a:rPr lang="ru-RU" sz="2400" b="1" dirty="0">
                <a:solidFill>
                  <a:srgbClr val="0070C0"/>
                </a:solidFill>
              </a:rPr>
              <a:t>оценки качества теста</a:t>
            </a:r>
          </a:p>
        </p:txBody>
      </p:sp>
      <p:pic>
        <p:nvPicPr>
          <p:cNvPr id="6" name="Рисунок 5"/>
          <p:cNvPicPr>
            <a:picLocks noChangeAspect="1"/>
          </p:cNvPicPr>
          <p:nvPr/>
        </p:nvPicPr>
        <p:blipFill>
          <a:blip r:embed="rId2"/>
          <a:stretch>
            <a:fillRect/>
          </a:stretch>
        </p:blipFill>
        <p:spPr>
          <a:xfrm>
            <a:off x="9585960" y="5425379"/>
            <a:ext cx="1728000" cy="864000"/>
          </a:xfrm>
          <a:prstGeom prst="rect">
            <a:avLst/>
          </a:prstGeom>
        </p:spPr>
      </p:pic>
    </p:spTree>
    <p:extLst>
      <p:ext uri="{BB962C8B-B14F-4D97-AF65-F5344CB8AC3E}">
        <p14:creationId xmlns:p14="http://schemas.microsoft.com/office/powerpoint/2010/main" val="167885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1531" y="668143"/>
            <a:ext cx="10533204" cy="398570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Thus, even under controlled conditions, no test is absolutely reliable. Therefore, the standard set of test data should include a measure of reliability. This measure characterizes the test when it is applied under standard conditions and is performed with persons similar to those who participated in the normative sample. Therefore, when measuring, it is necessary to be guided by the information about this sample</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In other words, it is necessary to compare the group you are investigating with the psychological characteristics of the standardization sample described by the author of the test. If these characteristics converge, then the representativeness of the dissertation research is ensured. Otherwise, the test results can be far from accurate.  </a:t>
            </a:r>
            <a:endParaRPr lang="ru-RU" sz="2300" b="1" dirty="0">
              <a:solidFill>
                <a:srgbClr val="B53A31">
                  <a:lumMod val="75000"/>
                </a:srgbClr>
              </a:solidFill>
              <a:ea typeface="Times New Roman" panose="02020603050405020304" pitchFamily="18" charset="0"/>
            </a:endParaRPr>
          </a:p>
        </p:txBody>
      </p:sp>
      <p:sp>
        <p:nvSpPr>
          <p:cNvPr id="2" name="TextBox 1"/>
          <p:cNvSpPr txBox="1"/>
          <p:nvPr/>
        </p:nvSpPr>
        <p:spPr>
          <a:xfrm>
            <a:off x="1076632" y="0"/>
            <a:ext cx="59288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Conclusion </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9534066" y="4745957"/>
            <a:ext cx="1810669" cy="1152244"/>
          </a:xfrm>
          <a:prstGeom prst="rect">
            <a:avLst/>
          </a:prstGeom>
        </p:spPr>
      </p:pic>
      <p:sp>
        <p:nvSpPr>
          <p:cNvPr id="5" name="Прямоугольник 4"/>
          <p:cNvSpPr/>
          <p:nvPr/>
        </p:nvSpPr>
        <p:spPr>
          <a:xfrm>
            <a:off x="10081022" y="5621202"/>
            <a:ext cx="1263713" cy="276999"/>
          </a:xfrm>
          <a:prstGeom prst="rect">
            <a:avLst/>
          </a:prstGeom>
        </p:spPr>
        <p:txBody>
          <a:bodyPr wrap="square">
            <a:spAutoFit/>
          </a:bodyPr>
          <a:lstStyle/>
          <a:p>
            <a:pPr algn="r"/>
            <a:r>
              <a:rPr lang="en-US" sz="600" dirty="0"/>
              <a:t>http://www.fa.ru/org/dpo/vsgu/PublishingImages/2020.05.27_0.jpg</a:t>
            </a:r>
            <a:endParaRPr lang="ru-RU" sz="600" dirty="0"/>
          </a:p>
        </p:txBody>
      </p:sp>
    </p:spTree>
    <p:extLst>
      <p:ext uri="{BB962C8B-B14F-4D97-AF65-F5344CB8AC3E}">
        <p14:creationId xmlns:p14="http://schemas.microsoft.com/office/powerpoint/2010/main" val="39086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11531" y="668143"/>
            <a:ext cx="10533204" cy="3985706"/>
          </a:xfrm>
          <a:prstGeom prst="rect">
            <a:avLst/>
          </a:prstGeom>
        </p:spPr>
        <p:txBody>
          <a:bodyPr wrap="square">
            <a:spAutoFit/>
          </a:bodyPr>
          <a:lstStyle/>
          <a:p>
            <a:pPr indent="450215" algn="just"/>
            <a:r>
              <a:rPr lang="en-US" sz="2300" b="1" dirty="0">
                <a:solidFill>
                  <a:srgbClr val="B53A31">
                    <a:lumMod val="75000"/>
                  </a:srgbClr>
                </a:solidFill>
                <a:ea typeface="Times New Roman" panose="02020603050405020304" pitchFamily="18" charset="0"/>
              </a:rPr>
              <a:t>Thus, even under controlled conditions, no test is absolutely reliable. Therefore, the standard set of test data should include a measure of reliability. This measure characterizes the test when it is applied under standard conditions and is performed with persons similar to those who participated in the normative sample. Therefore, when measuring, it is necessary to be guided by the information about this sample</a:t>
            </a:r>
            <a:r>
              <a:rPr lang="en-US" sz="2300" b="1" dirty="0" smtClean="0">
                <a:solidFill>
                  <a:srgbClr val="B53A31">
                    <a:lumMod val="75000"/>
                  </a:srgbClr>
                </a:solidFill>
                <a:ea typeface="Times New Roman" panose="02020603050405020304" pitchFamily="18" charset="0"/>
              </a:rPr>
              <a:t>.</a:t>
            </a:r>
            <a:endParaRPr lang="ru-RU" sz="2300" b="1" dirty="0" smtClean="0">
              <a:solidFill>
                <a:srgbClr val="B53A31">
                  <a:lumMod val="75000"/>
                </a:srgbClr>
              </a:solidFill>
              <a:ea typeface="Times New Roman" panose="02020603050405020304" pitchFamily="18" charset="0"/>
            </a:endParaRPr>
          </a:p>
          <a:p>
            <a:pPr indent="450215" algn="just"/>
            <a:r>
              <a:rPr lang="en-US" sz="2300" b="1" dirty="0">
                <a:solidFill>
                  <a:srgbClr val="B53A31">
                    <a:lumMod val="75000"/>
                  </a:srgbClr>
                </a:solidFill>
                <a:ea typeface="Times New Roman" panose="02020603050405020304" pitchFamily="18" charset="0"/>
              </a:rPr>
              <a:t>In other words, it is necessary to compare the group you are investigating with the psychological characteristics of the standardization sample described by the author of the test. If these characteristics converge, then the representativeness of the dissertation research is ensured. Otherwise, the test results can be far from accurate.  </a:t>
            </a:r>
            <a:endParaRPr lang="ru-RU" sz="2300" b="1" dirty="0">
              <a:solidFill>
                <a:srgbClr val="B53A31">
                  <a:lumMod val="75000"/>
                </a:srgbClr>
              </a:solidFill>
              <a:ea typeface="Times New Roman" panose="02020603050405020304" pitchFamily="18" charset="0"/>
            </a:endParaRPr>
          </a:p>
        </p:txBody>
      </p:sp>
      <p:sp>
        <p:nvSpPr>
          <p:cNvPr id="2" name="TextBox 1"/>
          <p:cNvSpPr txBox="1"/>
          <p:nvPr/>
        </p:nvSpPr>
        <p:spPr>
          <a:xfrm>
            <a:off x="1076632" y="0"/>
            <a:ext cx="59288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Conclusion </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9534066" y="4745957"/>
            <a:ext cx="1810669" cy="1152244"/>
          </a:xfrm>
          <a:prstGeom prst="rect">
            <a:avLst/>
          </a:prstGeom>
        </p:spPr>
      </p:pic>
      <p:sp>
        <p:nvSpPr>
          <p:cNvPr id="5" name="Прямоугольник 4"/>
          <p:cNvSpPr/>
          <p:nvPr/>
        </p:nvSpPr>
        <p:spPr>
          <a:xfrm>
            <a:off x="10081022" y="5621202"/>
            <a:ext cx="1263713" cy="276999"/>
          </a:xfrm>
          <a:prstGeom prst="rect">
            <a:avLst/>
          </a:prstGeom>
        </p:spPr>
        <p:txBody>
          <a:bodyPr wrap="square">
            <a:spAutoFit/>
          </a:bodyPr>
          <a:lstStyle/>
          <a:p>
            <a:pPr algn="r"/>
            <a:r>
              <a:rPr lang="en-US" sz="600" dirty="0">
                <a:solidFill>
                  <a:prstClr val="black"/>
                </a:solidFill>
              </a:rPr>
              <a:t>http://www.fa.ru/org/dpo/vsgu/PublishingImages/2020.05.27_0.jpg</a:t>
            </a:r>
            <a:endParaRPr lang="ru-RU" sz="600" dirty="0">
              <a:solidFill>
                <a:prstClr val="black"/>
              </a:solidFill>
            </a:endParaRPr>
          </a:p>
        </p:txBody>
      </p:sp>
    </p:spTree>
    <p:extLst>
      <p:ext uri="{BB962C8B-B14F-4D97-AF65-F5344CB8AC3E}">
        <p14:creationId xmlns:p14="http://schemas.microsoft.com/office/powerpoint/2010/main" val="406313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5224" y="668143"/>
            <a:ext cx="10719303" cy="5847755"/>
          </a:xfrm>
          <a:prstGeom prst="rect">
            <a:avLst/>
          </a:prstGeom>
        </p:spPr>
        <p:txBody>
          <a:bodyPr wrap="square">
            <a:spAutoFit/>
          </a:bodyPr>
          <a:lstStyle/>
          <a:p>
            <a:pPr indent="450215" algn="just"/>
            <a:r>
              <a:rPr lang="ru-RU" sz="2200" b="1" dirty="0" smtClean="0">
                <a:solidFill>
                  <a:srgbClr val="B53A31">
                    <a:lumMod val="75000"/>
                  </a:srgbClr>
                </a:solidFill>
                <a:ea typeface="Times New Roman" panose="02020603050405020304" pitchFamily="18" charset="0"/>
              </a:rPr>
              <a:t>1 </a:t>
            </a:r>
            <a:r>
              <a:rPr lang="ru-RU" sz="2200" b="1" dirty="0" err="1">
                <a:solidFill>
                  <a:srgbClr val="B53A31">
                    <a:lumMod val="75000"/>
                  </a:srgbClr>
                </a:solidFill>
                <a:ea typeface="Times New Roman" panose="02020603050405020304" pitchFamily="18" charset="0"/>
              </a:rPr>
              <a:t>Анастази</a:t>
            </a:r>
            <a:r>
              <a:rPr lang="ru-RU" sz="2200" b="1" dirty="0">
                <a:solidFill>
                  <a:srgbClr val="B53A31">
                    <a:lumMod val="75000"/>
                  </a:srgbClr>
                </a:solidFill>
                <a:ea typeface="Times New Roman" panose="02020603050405020304" pitchFamily="18" charset="0"/>
              </a:rPr>
              <a:t>, А. Психологическое тестирование / А. </a:t>
            </a:r>
            <a:r>
              <a:rPr lang="ru-RU" sz="2200" b="1" dirty="0" err="1">
                <a:solidFill>
                  <a:srgbClr val="B53A31">
                    <a:lumMod val="75000"/>
                  </a:srgbClr>
                </a:solidFill>
                <a:ea typeface="Times New Roman" panose="02020603050405020304" pitchFamily="18" charset="0"/>
              </a:rPr>
              <a:t>Анастази</a:t>
            </a:r>
            <a:r>
              <a:rPr lang="ru-RU" sz="2200" b="1" dirty="0">
                <a:solidFill>
                  <a:srgbClr val="B53A31">
                    <a:lumMod val="75000"/>
                  </a:srgbClr>
                </a:solidFill>
                <a:ea typeface="Times New Roman" panose="02020603050405020304" pitchFamily="18" charset="0"/>
              </a:rPr>
              <a:t>, С. </a:t>
            </a:r>
            <a:r>
              <a:rPr lang="ru-RU" sz="2200" b="1" dirty="0" err="1">
                <a:solidFill>
                  <a:srgbClr val="B53A31">
                    <a:lumMod val="75000"/>
                  </a:srgbClr>
                </a:solidFill>
                <a:ea typeface="Times New Roman" panose="02020603050405020304" pitchFamily="18" charset="0"/>
              </a:rPr>
              <a:t>Урбина</a:t>
            </a:r>
            <a:r>
              <a:rPr lang="ru-RU" sz="2200" b="1" dirty="0">
                <a:solidFill>
                  <a:srgbClr val="B53A31">
                    <a:lumMod val="75000"/>
                  </a:srgbClr>
                </a:solidFill>
                <a:ea typeface="Times New Roman" panose="02020603050405020304" pitchFamily="18" charset="0"/>
              </a:rPr>
              <a:t>. – СПб. : Питер, 2007. – 688 с.</a:t>
            </a:r>
          </a:p>
          <a:p>
            <a:pPr indent="450215" algn="just"/>
            <a:r>
              <a:rPr lang="ru-RU" sz="2200" b="1" dirty="0">
                <a:solidFill>
                  <a:srgbClr val="B53A31">
                    <a:lumMod val="75000"/>
                  </a:srgbClr>
                </a:solidFill>
                <a:ea typeface="Times New Roman" panose="02020603050405020304" pitchFamily="18" charset="0"/>
              </a:rPr>
              <a:t>2 Ермолаев, О. Ю. Математическая статистика для психологов /                  </a:t>
            </a:r>
            <a:r>
              <a:rPr lang="en-US" sz="2200" b="1" dirty="0" smtClean="0">
                <a:solidFill>
                  <a:srgbClr val="B53A31">
                    <a:lumMod val="75000"/>
                  </a:srgbClr>
                </a:solidFill>
                <a:ea typeface="Times New Roman" panose="02020603050405020304" pitchFamily="18" charset="0"/>
              </a:rPr>
              <a:t>        </a:t>
            </a:r>
            <a:r>
              <a:rPr lang="ru-RU" sz="2200" b="1" dirty="0" smtClean="0">
                <a:solidFill>
                  <a:srgbClr val="B53A31">
                    <a:lumMod val="75000"/>
                  </a:srgbClr>
                </a:solidFill>
                <a:ea typeface="Times New Roman" panose="02020603050405020304" pitchFamily="18" charset="0"/>
              </a:rPr>
              <a:t>О</a:t>
            </a:r>
            <a:r>
              <a:rPr lang="ru-RU" sz="2200" b="1" dirty="0">
                <a:solidFill>
                  <a:srgbClr val="B53A31">
                    <a:lumMod val="75000"/>
                  </a:srgbClr>
                </a:solidFill>
                <a:ea typeface="Times New Roman" panose="02020603050405020304" pitchFamily="18" charset="0"/>
              </a:rPr>
              <a:t>. Ю. Ермолаев. – М. : Московский психолого-социальный институт Флинта, 2003. – 336 с.</a:t>
            </a:r>
          </a:p>
          <a:p>
            <a:pPr indent="450215" algn="just"/>
            <a:r>
              <a:rPr lang="ru-RU" sz="2200" b="1" dirty="0">
                <a:solidFill>
                  <a:srgbClr val="B53A31">
                    <a:lumMod val="75000"/>
                  </a:srgbClr>
                </a:solidFill>
                <a:ea typeface="Times New Roman" panose="02020603050405020304" pitchFamily="18" charset="0"/>
              </a:rPr>
              <a:t>3 </a:t>
            </a:r>
            <a:r>
              <a:rPr lang="ru-RU" sz="2200" b="1" dirty="0" err="1">
                <a:solidFill>
                  <a:srgbClr val="B53A31">
                    <a:lumMod val="75000"/>
                  </a:srgbClr>
                </a:solidFill>
                <a:ea typeface="Times New Roman" panose="02020603050405020304" pitchFamily="18" charset="0"/>
              </a:rPr>
              <a:t>Наследов</a:t>
            </a:r>
            <a:r>
              <a:rPr lang="ru-RU" sz="2200" b="1" dirty="0">
                <a:solidFill>
                  <a:srgbClr val="B53A31">
                    <a:lumMod val="75000"/>
                  </a:srgbClr>
                </a:solidFill>
                <a:ea typeface="Times New Roman" panose="02020603050405020304" pitchFamily="18" charset="0"/>
              </a:rPr>
              <a:t>, А. Д. Математические методы психологического исследования.  Анализ и интерпретация данных / А. Д. </a:t>
            </a:r>
            <a:r>
              <a:rPr lang="ru-RU" sz="2200" b="1" dirty="0" err="1">
                <a:solidFill>
                  <a:srgbClr val="B53A31">
                    <a:lumMod val="75000"/>
                  </a:srgbClr>
                </a:solidFill>
                <a:ea typeface="Times New Roman" panose="02020603050405020304" pitchFamily="18" charset="0"/>
              </a:rPr>
              <a:t>Наследов</a:t>
            </a:r>
            <a:r>
              <a:rPr lang="ru-RU" sz="2200" b="1" dirty="0">
                <a:solidFill>
                  <a:srgbClr val="B53A31">
                    <a:lumMod val="75000"/>
                  </a:srgbClr>
                </a:solidFill>
                <a:ea typeface="Times New Roman" panose="02020603050405020304" pitchFamily="18" charset="0"/>
              </a:rPr>
              <a:t>. – СПб. : Речь, 2004. – 392 с.</a:t>
            </a:r>
          </a:p>
          <a:p>
            <a:pPr indent="450215" algn="just"/>
            <a:r>
              <a:rPr lang="ru-RU" sz="2200" b="1" dirty="0">
                <a:solidFill>
                  <a:srgbClr val="B53A31">
                    <a:lumMod val="75000"/>
                  </a:srgbClr>
                </a:solidFill>
                <a:ea typeface="Times New Roman" panose="02020603050405020304" pitchFamily="18" charset="0"/>
              </a:rPr>
              <a:t>4 Сидоренко, Е. В. Методы математической обработки в психологии /          </a:t>
            </a:r>
            <a:r>
              <a:rPr lang="en-US" sz="2200" b="1" dirty="0" smtClean="0">
                <a:solidFill>
                  <a:srgbClr val="B53A31">
                    <a:lumMod val="75000"/>
                  </a:srgbClr>
                </a:solidFill>
                <a:ea typeface="Times New Roman" panose="02020603050405020304" pitchFamily="18" charset="0"/>
              </a:rPr>
              <a:t>     </a:t>
            </a:r>
            <a:r>
              <a:rPr lang="ru-RU" sz="2200" b="1" dirty="0" smtClean="0">
                <a:solidFill>
                  <a:srgbClr val="B53A31">
                    <a:lumMod val="75000"/>
                  </a:srgbClr>
                </a:solidFill>
                <a:ea typeface="Times New Roman" panose="02020603050405020304" pitchFamily="18" charset="0"/>
              </a:rPr>
              <a:t>Е</a:t>
            </a:r>
            <a:r>
              <a:rPr lang="ru-RU" sz="2200" b="1" dirty="0">
                <a:solidFill>
                  <a:srgbClr val="B53A31">
                    <a:lumMod val="75000"/>
                  </a:srgbClr>
                </a:solidFill>
                <a:ea typeface="Times New Roman" panose="02020603050405020304" pitchFamily="18" charset="0"/>
              </a:rPr>
              <a:t>. В. Сидоренко. – СПб. : Речь, 2004. – 350 с.</a:t>
            </a:r>
          </a:p>
          <a:p>
            <a:pPr indent="450215" algn="just"/>
            <a:r>
              <a:rPr lang="ru-RU" sz="2200" b="1" dirty="0">
                <a:solidFill>
                  <a:srgbClr val="B53A31">
                    <a:lumMod val="75000"/>
                  </a:srgbClr>
                </a:solidFill>
                <a:ea typeface="Times New Roman" panose="02020603050405020304" pitchFamily="18" charset="0"/>
              </a:rPr>
              <a:t>5 </a:t>
            </a:r>
            <a:r>
              <a:rPr lang="ru-RU" sz="2200" b="1" dirty="0" err="1">
                <a:solidFill>
                  <a:srgbClr val="B53A31">
                    <a:lumMod val="75000"/>
                  </a:srgbClr>
                </a:solidFill>
                <a:ea typeface="Times New Roman" panose="02020603050405020304" pitchFamily="18" charset="0"/>
              </a:rPr>
              <a:t>Бурлачук</a:t>
            </a:r>
            <a:r>
              <a:rPr lang="ru-RU" sz="2200" b="1" dirty="0">
                <a:solidFill>
                  <a:srgbClr val="B53A31">
                    <a:lumMod val="75000"/>
                  </a:srgbClr>
                </a:solidFill>
                <a:ea typeface="Times New Roman" panose="02020603050405020304" pitchFamily="18" charset="0"/>
              </a:rPr>
              <a:t>, Л. Ф. Словарь-справочник по психодиагностике /                       </a:t>
            </a:r>
            <a:r>
              <a:rPr lang="en-US" sz="2200" b="1" dirty="0" smtClean="0">
                <a:solidFill>
                  <a:srgbClr val="B53A31">
                    <a:lumMod val="75000"/>
                  </a:srgbClr>
                </a:solidFill>
                <a:ea typeface="Times New Roman" panose="02020603050405020304" pitchFamily="18" charset="0"/>
              </a:rPr>
              <a:t>     </a:t>
            </a:r>
            <a:r>
              <a:rPr lang="ru-RU" sz="2200" b="1" dirty="0" smtClean="0">
                <a:solidFill>
                  <a:srgbClr val="B53A31">
                    <a:lumMod val="75000"/>
                  </a:srgbClr>
                </a:solidFill>
                <a:ea typeface="Times New Roman" panose="02020603050405020304" pitchFamily="18" charset="0"/>
              </a:rPr>
              <a:t> </a:t>
            </a:r>
            <a:r>
              <a:rPr lang="ru-RU" sz="2200" b="1" dirty="0">
                <a:solidFill>
                  <a:srgbClr val="B53A31">
                    <a:lumMod val="75000"/>
                  </a:srgbClr>
                </a:solidFill>
                <a:ea typeface="Times New Roman" panose="02020603050405020304" pitchFamily="18" charset="0"/>
              </a:rPr>
              <a:t>Л. Ф. </a:t>
            </a:r>
            <a:r>
              <a:rPr lang="ru-RU" sz="2200" b="1" dirty="0" err="1">
                <a:solidFill>
                  <a:srgbClr val="B53A31">
                    <a:lumMod val="75000"/>
                  </a:srgbClr>
                </a:solidFill>
                <a:ea typeface="Times New Roman" panose="02020603050405020304" pitchFamily="18" charset="0"/>
              </a:rPr>
              <a:t>Бурлачук</a:t>
            </a:r>
            <a:r>
              <a:rPr lang="ru-RU" sz="2200" b="1" dirty="0">
                <a:solidFill>
                  <a:srgbClr val="B53A31">
                    <a:lumMod val="75000"/>
                  </a:srgbClr>
                </a:solidFill>
                <a:ea typeface="Times New Roman" panose="02020603050405020304" pitchFamily="18" charset="0"/>
              </a:rPr>
              <a:t>. – СПб. : Питер, 2008. – 688 с.</a:t>
            </a:r>
          </a:p>
          <a:p>
            <a:pPr indent="450215" algn="just"/>
            <a:r>
              <a:rPr lang="ru-RU" sz="2200" b="1" dirty="0">
                <a:solidFill>
                  <a:srgbClr val="B53A31">
                    <a:lumMod val="75000"/>
                  </a:srgbClr>
                </a:solidFill>
                <a:ea typeface="Times New Roman" panose="02020603050405020304" pitchFamily="18" charset="0"/>
              </a:rPr>
              <a:t>6 Общая психодиагностика / Под ред. А. А. </a:t>
            </a:r>
            <a:r>
              <a:rPr lang="ru-RU" sz="2200" b="1" dirty="0" err="1">
                <a:solidFill>
                  <a:srgbClr val="B53A31">
                    <a:lumMod val="75000"/>
                  </a:srgbClr>
                </a:solidFill>
                <a:ea typeface="Times New Roman" panose="02020603050405020304" pitchFamily="18" charset="0"/>
              </a:rPr>
              <a:t>Бодалева</a:t>
            </a:r>
            <a:r>
              <a:rPr lang="ru-RU" sz="2200" b="1" dirty="0">
                <a:solidFill>
                  <a:srgbClr val="B53A31">
                    <a:lumMod val="75000"/>
                  </a:srgbClr>
                </a:solidFill>
                <a:ea typeface="Times New Roman" panose="02020603050405020304" pitchFamily="18" charset="0"/>
              </a:rPr>
              <a:t>, В. В. </a:t>
            </a:r>
            <a:r>
              <a:rPr lang="ru-RU" sz="2200" b="1" dirty="0" err="1">
                <a:solidFill>
                  <a:srgbClr val="B53A31">
                    <a:lumMod val="75000"/>
                  </a:srgbClr>
                </a:solidFill>
                <a:ea typeface="Times New Roman" panose="02020603050405020304" pitchFamily="18" charset="0"/>
              </a:rPr>
              <a:t>Столина</a:t>
            </a:r>
            <a:r>
              <a:rPr lang="ru-RU" sz="2200" b="1" dirty="0">
                <a:solidFill>
                  <a:srgbClr val="B53A31">
                    <a:lumMod val="75000"/>
                  </a:srgbClr>
                </a:solidFill>
                <a:ea typeface="Times New Roman" panose="02020603050405020304" pitchFamily="18" charset="0"/>
              </a:rPr>
              <a:t>. – СПб. : Питер, 2006. –  440 с.</a:t>
            </a:r>
          </a:p>
          <a:p>
            <a:pPr indent="450215" algn="just"/>
            <a:r>
              <a:rPr lang="ru-RU" sz="2200" b="1" dirty="0">
                <a:solidFill>
                  <a:srgbClr val="B53A31">
                    <a:lumMod val="75000"/>
                  </a:srgbClr>
                </a:solidFill>
                <a:ea typeface="Times New Roman" panose="02020603050405020304" pitchFamily="18" charset="0"/>
              </a:rPr>
              <a:t>7 Шмелев, А. Г. Основы психодиагностики / А. Г. Шмелев и коллектив.. – М., Р/</a:t>
            </a:r>
            <a:r>
              <a:rPr lang="ru-RU" sz="2200" b="1" dirty="0" err="1">
                <a:solidFill>
                  <a:srgbClr val="B53A31">
                    <a:lumMod val="75000"/>
                  </a:srgbClr>
                </a:solidFill>
                <a:ea typeface="Times New Roman" panose="02020603050405020304" pitchFamily="18" charset="0"/>
              </a:rPr>
              <a:t>нД</a:t>
            </a:r>
            <a:r>
              <a:rPr lang="ru-RU" sz="2200" b="1" dirty="0">
                <a:solidFill>
                  <a:srgbClr val="B53A31">
                    <a:lumMod val="75000"/>
                  </a:srgbClr>
                </a:solidFill>
                <a:ea typeface="Times New Roman" panose="02020603050405020304" pitchFamily="18" charset="0"/>
              </a:rPr>
              <a:t> : Феникс, 1996. – 544 с.</a:t>
            </a:r>
          </a:p>
          <a:p>
            <a:pPr indent="450215" algn="just"/>
            <a:r>
              <a:rPr lang="ru-RU" sz="2200" b="1" dirty="0">
                <a:solidFill>
                  <a:srgbClr val="B53A31">
                    <a:lumMod val="75000"/>
                  </a:srgbClr>
                </a:solidFill>
                <a:ea typeface="Times New Roman" panose="02020603050405020304" pitchFamily="18" charset="0"/>
              </a:rPr>
              <a:t>8 </a:t>
            </a:r>
            <a:r>
              <a:rPr lang="ru-RU" sz="2200" b="1" dirty="0" err="1">
                <a:solidFill>
                  <a:srgbClr val="B53A31">
                    <a:lumMod val="75000"/>
                  </a:srgbClr>
                </a:solidFill>
                <a:ea typeface="Times New Roman" panose="02020603050405020304" pitchFamily="18" charset="0"/>
              </a:rPr>
              <a:t>Готтсданкер</a:t>
            </a:r>
            <a:r>
              <a:rPr lang="ru-RU" sz="2200" b="1" dirty="0">
                <a:solidFill>
                  <a:srgbClr val="B53A31">
                    <a:lumMod val="75000"/>
                  </a:srgbClr>
                </a:solidFill>
                <a:ea typeface="Times New Roman" panose="02020603050405020304" pitchFamily="18" charset="0"/>
              </a:rPr>
              <a:t>, Р. Основы психологического эксперимента / Р. </a:t>
            </a:r>
            <a:r>
              <a:rPr lang="ru-RU" sz="2200" b="1" dirty="0" err="1">
                <a:solidFill>
                  <a:srgbClr val="B53A31">
                    <a:lumMod val="75000"/>
                  </a:srgbClr>
                </a:solidFill>
                <a:ea typeface="Times New Roman" panose="02020603050405020304" pitchFamily="18" charset="0"/>
              </a:rPr>
              <a:t>Готтсданкер</a:t>
            </a:r>
            <a:r>
              <a:rPr lang="ru-RU" sz="2200" b="1" dirty="0">
                <a:solidFill>
                  <a:srgbClr val="B53A31">
                    <a:lumMod val="75000"/>
                  </a:srgbClr>
                </a:solidFill>
                <a:ea typeface="Times New Roman" panose="02020603050405020304" pitchFamily="18" charset="0"/>
              </a:rPr>
              <a:t>. – М. : Академия, 2005. – 367 с.</a:t>
            </a:r>
          </a:p>
        </p:txBody>
      </p:sp>
      <p:sp>
        <p:nvSpPr>
          <p:cNvPr id="2" name="TextBox 1"/>
          <p:cNvSpPr txBox="1"/>
          <p:nvPr/>
        </p:nvSpPr>
        <p:spPr>
          <a:xfrm>
            <a:off x="1076632" y="0"/>
            <a:ext cx="59288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B53A31">
                    <a:lumMod val="75000"/>
                  </a:srgbClr>
                </a:solidFill>
              </a:rPr>
              <a:t>Литературные </a:t>
            </a:r>
            <a:r>
              <a:rPr lang="ru-RU" sz="2400" b="1" dirty="0" smtClean="0">
                <a:solidFill>
                  <a:srgbClr val="B53A31">
                    <a:lumMod val="75000"/>
                  </a:srgbClr>
                </a:solidFill>
              </a:rPr>
              <a:t>источники</a:t>
            </a:r>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9534066" y="4607457"/>
            <a:ext cx="1810669" cy="1152244"/>
          </a:xfrm>
          <a:prstGeom prst="rect">
            <a:avLst/>
          </a:prstGeom>
        </p:spPr>
      </p:pic>
      <p:sp>
        <p:nvSpPr>
          <p:cNvPr id="5" name="Прямоугольник 4"/>
          <p:cNvSpPr/>
          <p:nvPr/>
        </p:nvSpPr>
        <p:spPr>
          <a:xfrm>
            <a:off x="10081022" y="5621202"/>
            <a:ext cx="1263713" cy="276999"/>
          </a:xfrm>
          <a:prstGeom prst="rect">
            <a:avLst/>
          </a:prstGeom>
        </p:spPr>
        <p:txBody>
          <a:bodyPr wrap="square">
            <a:spAutoFit/>
          </a:bodyPr>
          <a:lstStyle/>
          <a:p>
            <a:pPr algn="r"/>
            <a:r>
              <a:rPr lang="en-US" sz="600" dirty="0"/>
              <a:t>http://www.fa.ru/org/dpo/vsgu/PublishingImages/2020.05.27_0.jpg</a:t>
            </a:r>
            <a:endParaRPr lang="ru-RU" sz="600" dirty="0"/>
          </a:p>
        </p:txBody>
      </p:sp>
    </p:spTree>
    <p:extLst>
      <p:ext uri="{BB962C8B-B14F-4D97-AF65-F5344CB8AC3E}">
        <p14:creationId xmlns:p14="http://schemas.microsoft.com/office/powerpoint/2010/main" val="245987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25432" y="621503"/>
            <a:ext cx="10719303" cy="5509200"/>
          </a:xfrm>
          <a:prstGeom prst="rect">
            <a:avLst/>
          </a:prstGeom>
        </p:spPr>
        <p:txBody>
          <a:bodyPr wrap="square">
            <a:spAutoFit/>
          </a:bodyPr>
          <a:lstStyle/>
          <a:p>
            <a:pPr indent="450215" algn="just"/>
            <a:r>
              <a:rPr lang="en-US" sz="2200" b="1" dirty="0">
                <a:solidFill>
                  <a:srgbClr val="B53A31">
                    <a:lumMod val="75000"/>
                  </a:srgbClr>
                </a:solidFill>
                <a:ea typeface="Times New Roman" panose="02020603050405020304" pitchFamily="18" charset="0"/>
              </a:rPr>
              <a:t>1 </a:t>
            </a:r>
            <a:r>
              <a:rPr lang="en-US" sz="2200" b="1" dirty="0" err="1">
                <a:solidFill>
                  <a:srgbClr val="B53A31">
                    <a:lumMod val="75000"/>
                  </a:srgbClr>
                </a:solidFill>
                <a:ea typeface="Times New Roman" panose="02020603050405020304" pitchFamily="18" charset="0"/>
              </a:rPr>
              <a:t>Anastasi</a:t>
            </a:r>
            <a:r>
              <a:rPr lang="en-US" sz="2200" b="1" dirty="0">
                <a:solidFill>
                  <a:srgbClr val="B53A31">
                    <a:lumMod val="75000"/>
                  </a:srgbClr>
                </a:solidFill>
                <a:ea typeface="Times New Roman" panose="02020603050405020304" pitchFamily="18" charset="0"/>
              </a:rPr>
              <a:t>, A. Psychological testing / A. </a:t>
            </a:r>
            <a:r>
              <a:rPr lang="en-US" sz="2200" b="1" dirty="0" err="1">
                <a:solidFill>
                  <a:srgbClr val="B53A31">
                    <a:lumMod val="75000"/>
                  </a:srgbClr>
                </a:solidFill>
                <a:ea typeface="Times New Roman" panose="02020603050405020304" pitchFamily="18" charset="0"/>
              </a:rPr>
              <a:t>Anastazi</a:t>
            </a:r>
            <a:r>
              <a:rPr lang="en-US" sz="2200" b="1" dirty="0">
                <a:solidFill>
                  <a:srgbClr val="B53A31">
                    <a:lumMod val="75000"/>
                  </a:srgbClr>
                </a:solidFill>
                <a:ea typeface="Times New Roman" panose="02020603050405020304" pitchFamily="18" charset="0"/>
              </a:rPr>
              <a:t>, S. Urbina. - </a:t>
            </a:r>
            <a:r>
              <a:rPr lang="en-US" sz="2200" b="1" dirty="0" err="1">
                <a:solidFill>
                  <a:srgbClr val="B53A31">
                    <a:lumMod val="75000"/>
                  </a:srgbClr>
                </a:solidFill>
                <a:ea typeface="Times New Roman" panose="02020603050405020304" pitchFamily="18" charset="0"/>
              </a:rPr>
              <a:t>SPb</a:t>
            </a:r>
            <a:r>
              <a:rPr lang="en-US" sz="2200" b="1" dirty="0">
                <a:solidFill>
                  <a:srgbClr val="B53A31">
                    <a:lumMod val="75000"/>
                  </a:srgbClr>
                </a:solidFill>
                <a:ea typeface="Times New Roman" panose="02020603050405020304" pitchFamily="18" charset="0"/>
              </a:rPr>
              <a:t>. : Peter, 2007 </a:t>
            </a:r>
            <a:r>
              <a:rPr lang="en-US" sz="2200" b="1" dirty="0" smtClean="0">
                <a:solidFill>
                  <a:srgbClr val="B53A31">
                    <a:lumMod val="75000"/>
                  </a:srgbClr>
                </a:solidFill>
                <a:ea typeface="Times New Roman" panose="02020603050405020304" pitchFamily="18" charset="0"/>
              </a:rPr>
              <a:t>.- </a:t>
            </a:r>
            <a:r>
              <a:rPr lang="en-US" sz="2200" b="1" dirty="0">
                <a:solidFill>
                  <a:srgbClr val="B53A31">
                    <a:lumMod val="75000"/>
                  </a:srgbClr>
                </a:solidFill>
                <a:ea typeface="Times New Roman" panose="02020603050405020304" pitchFamily="18" charset="0"/>
              </a:rPr>
              <a:t>688 p.</a:t>
            </a:r>
          </a:p>
          <a:p>
            <a:pPr indent="450215" algn="just"/>
            <a:r>
              <a:rPr lang="en-US" sz="2200" b="1" dirty="0">
                <a:solidFill>
                  <a:srgbClr val="B53A31">
                    <a:lumMod val="75000"/>
                  </a:srgbClr>
                </a:solidFill>
                <a:ea typeface="Times New Roman" panose="02020603050405020304" pitchFamily="18" charset="0"/>
              </a:rPr>
              <a:t>2 </a:t>
            </a:r>
            <a:r>
              <a:rPr lang="en-US" sz="2200" b="1" dirty="0" err="1">
                <a:solidFill>
                  <a:srgbClr val="B53A31">
                    <a:lumMod val="75000"/>
                  </a:srgbClr>
                </a:solidFill>
                <a:ea typeface="Times New Roman" panose="02020603050405020304" pitchFamily="18" charset="0"/>
              </a:rPr>
              <a:t>Ermolaev</a:t>
            </a:r>
            <a:r>
              <a:rPr lang="en-US" sz="2200" b="1" dirty="0">
                <a:solidFill>
                  <a:srgbClr val="B53A31">
                    <a:lumMod val="75000"/>
                  </a:srgbClr>
                </a:solidFill>
                <a:ea typeface="Times New Roman" panose="02020603050405020304" pitchFamily="18" charset="0"/>
              </a:rPr>
              <a:t>, O. Yu. Mathematical statistics for psychologists / O. Yu. </a:t>
            </a:r>
            <a:r>
              <a:rPr lang="en-US" sz="2200" b="1" dirty="0" err="1">
                <a:solidFill>
                  <a:srgbClr val="B53A31">
                    <a:lumMod val="75000"/>
                  </a:srgbClr>
                </a:solidFill>
                <a:ea typeface="Times New Roman" panose="02020603050405020304" pitchFamily="18" charset="0"/>
              </a:rPr>
              <a:t>Ermolaev</a:t>
            </a:r>
            <a:r>
              <a:rPr lang="en-US" sz="2200" b="1" dirty="0">
                <a:solidFill>
                  <a:srgbClr val="B53A31">
                    <a:lumMod val="75000"/>
                  </a:srgbClr>
                </a:solidFill>
                <a:ea typeface="Times New Roman" panose="02020603050405020304" pitchFamily="18" charset="0"/>
              </a:rPr>
              <a:t>. - M.: Flint's Moscow Psychological and Social Institute, 2003 </a:t>
            </a:r>
            <a:r>
              <a:rPr lang="en-US" sz="2200" b="1" dirty="0" smtClean="0">
                <a:solidFill>
                  <a:srgbClr val="B53A31">
                    <a:lumMod val="75000"/>
                  </a:srgbClr>
                </a:solidFill>
                <a:ea typeface="Times New Roman" panose="02020603050405020304" pitchFamily="18" charset="0"/>
              </a:rPr>
              <a:t>. - </a:t>
            </a:r>
            <a:r>
              <a:rPr lang="en-US" sz="2200" b="1" dirty="0">
                <a:solidFill>
                  <a:srgbClr val="B53A31">
                    <a:lumMod val="75000"/>
                  </a:srgbClr>
                </a:solidFill>
                <a:ea typeface="Times New Roman" panose="02020603050405020304" pitchFamily="18" charset="0"/>
              </a:rPr>
              <a:t>336 p.</a:t>
            </a:r>
          </a:p>
          <a:p>
            <a:pPr indent="450215" algn="just"/>
            <a:r>
              <a:rPr lang="en-US" sz="2200" b="1" dirty="0">
                <a:solidFill>
                  <a:srgbClr val="B53A31">
                    <a:lumMod val="75000"/>
                  </a:srgbClr>
                </a:solidFill>
                <a:ea typeface="Times New Roman" panose="02020603050405020304" pitchFamily="18" charset="0"/>
              </a:rPr>
              <a:t>3 </a:t>
            </a:r>
            <a:r>
              <a:rPr lang="en-US" sz="2200" b="1" dirty="0" err="1">
                <a:solidFill>
                  <a:srgbClr val="B53A31">
                    <a:lumMod val="75000"/>
                  </a:srgbClr>
                </a:solidFill>
                <a:ea typeface="Times New Roman" panose="02020603050405020304" pitchFamily="18" charset="0"/>
              </a:rPr>
              <a:t>Nasledov</a:t>
            </a:r>
            <a:r>
              <a:rPr lang="en-US" sz="2200" b="1" dirty="0">
                <a:solidFill>
                  <a:srgbClr val="B53A31">
                    <a:lumMod val="75000"/>
                  </a:srgbClr>
                </a:solidFill>
                <a:ea typeface="Times New Roman" panose="02020603050405020304" pitchFamily="18" charset="0"/>
              </a:rPr>
              <a:t>, A. D. Mathematical methods of psychological research. Analysis and interpretation of data / A. D. </a:t>
            </a:r>
            <a:r>
              <a:rPr lang="en-US" sz="2200" b="1" dirty="0" err="1">
                <a:solidFill>
                  <a:srgbClr val="B53A31">
                    <a:lumMod val="75000"/>
                  </a:srgbClr>
                </a:solidFill>
                <a:ea typeface="Times New Roman" panose="02020603050405020304" pitchFamily="18" charset="0"/>
              </a:rPr>
              <a:t>Nasledov</a:t>
            </a:r>
            <a:r>
              <a:rPr lang="en-US" sz="2200" b="1" dirty="0">
                <a:solidFill>
                  <a:srgbClr val="B53A31">
                    <a:lumMod val="75000"/>
                  </a:srgbClr>
                </a:solidFill>
                <a:ea typeface="Times New Roman" panose="02020603050405020304" pitchFamily="18" charset="0"/>
              </a:rPr>
              <a:t>. - </a:t>
            </a:r>
            <a:r>
              <a:rPr lang="en-US" sz="2200" b="1" dirty="0" err="1">
                <a:solidFill>
                  <a:srgbClr val="B53A31">
                    <a:lumMod val="75000"/>
                  </a:srgbClr>
                </a:solidFill>
                <a:ea typeface="Times New Roman" panose="02020603050405020304" pitchFamily="18" charset="0"/>
              </a:rPr>
              <a:t>SPb</a:t>
            </a:r>
            <a:r>
              <a:rPr lang="en-US" sz="2200" b="1" dirty="0">
                <a:solidFill>
                  <a:srgbClr val="B53A31">
                    <a:lumMod val="75000"/>
                  </a:srgbClr>
                </a:solidFill>
                <a:ea typeface="Times New Roman" panose="02020603050405020304" pitchFamily="18" charset="0"/>
              </a:rPr>
              <a:t>. : Speech, 2004 </a:t>
            </a:r>
            <a:r>
              <a:rPr lang="en-US" sz="2200" b="1" dirty="0" smtClean="0">
                <a:solidFill>
                  <a:srgbClr val="B53A31">
                    <a:lumMod val="75000"/>
                  </a:srgbClr>
                </a:solidFill>
                <a:ea typeface="Times New Roman" panose="02020603050405020304" pitchFamily="18" charset="0"/>
              </a:rPr>
              <a:t>. - </a:t>
            </a:r>
            <a:r>
              <a:rPr lang="en-US" sz="2200" b="1" dirty="0">
                <a:solidFill>
                  <a:srgbClr val="B53A31">
                    <a:lumMod val="75000"/>
                  </a:srgbClr>
                </a:solidFill>
                <a:ea typeface="Times New Roman" panose="02020603050405020304" pitchFamily="18" charset="0"/>
              </a:rPr>
              <a:t>392 p.</a:t>
            </a:r>
          </a:p>
          <a:p>
            <a:pPr indent="450215" algn="just"/>
            <a:r>
              <a:rPr lang="en-US" sz="2200" b="1" dirty="0">
                <a:solidFill>
                  <a:srgbClr val="B53A31">
                    <a:lumMod val="75000"/>
                  </a:srgbClr>
                </a:solidFill>
                <a:ea typeface="Times New Roman" panose="02020603050405020304" pitchFamily="18" charset="0"/>
              </a:rPr>
              <a:t>4 </a:t>
            </a:r>
            <a:r>
              <a:rPr lang="en-US" sz="2200" b="1" dirty="0" err="1">
                <a:solidFill>
                  <a:srgbClr val="B53A31">
                    <a:lumMod val="75000"/>
                  </a:srgbClr>
                </a:solidFill>
                <a:ea typeface="Times New Roman" panose="02020603050405020304" pitchFamily="18" charset="0"/>
              </a:rPr>
              <a:t>Sidorenko</a:t>
            </a:r>
            <a:r>
              <a:rPr lang="en-US" sz="2200" b="1" dirty="0">
                <a:solidFill>
                  <a:srgbClr val="B53A31">
                    <a:lumMod val="75000"/>
                  </a:srgbClr>
                </a:solidFill>
                <a:ea typeface="Times New Roman" panose="02020603050405020304" pitchFamily="18" charset="0"/>
              </a:rPr>
              <a:t>, E.V. Methods of mathematical processing in psychology / </a:t>
            </a:r>
            <a:r>
              <a:rPr lang="en-US" sz="2200" b="1" dirty="0" smtClean="0">
                <a:solidFill>
                  <a:srgbClr val="B53A31">
                    <a:lumMod val="75000"/>
                  </a:srgbClr>
                </a:solidFill>
                <a:ea typeface="Times New Roman" panose="02020603050405020304" pitchFamily="18" charset="0"/>
              </a:rPr>
              <a:t>                 E.V</a:t>
            </a:r>
            <a:r>
              <a:rPr lang="en-US" sz="2200" b="1" dirty="0">
                <a:solidFill>
                  <a:srgbClr val="B53A31">
                    <a:lumMod val="75000"/>
                  </a:srgbClr>
                </a:solidFill>
                <a:ea typeface="Times New Roman" panose="02020603050405020304" pitchFamily="18" charset="0"/>
              </a:rPr>
              <a:t>. </a:t>
            </a:r>
            <a:r>
              <a:rPr lang="en-US" sz="2200" b="1" dirty="0" err="1">
                <a:solidFill>
                  <a:srgbClr val="B53A31">
                    <a:lumMod val="75000"/>
                  </a:srgbClr>
                </a:solidFill>
                <a:ea typeface="Times New Roman" panose="02020603050405020304" pitchFamily="18" charset="0"/>
              </a:rPr>
              <a:t>Sidorenko</a:t>
            </a:r>
            <a:r>
              <a:rPr lang="en-US" sz="2200" b="1" dirty="0">
                <a:solidFill>
                  <a:srgbClr val="B53A31">
                    <a:lumMod val="75000"/>
                  </a:srgbClr>
                </a:solidFill>
                <a:ea typeface="Times New Roman" panose="02020603050405020304" pitchFamily="18" charset="0"/>
              </a:rPr>
              <a:t>. - </a:t>
            </a:r>
            <a:r>
              <a:rPr lang="en-US" sz="2200" b="1" dirty="0" err="1">
                <a:solidFill>
                  <a:srgbClr val="B53A31">
                    <a:lumMod val="75000"/>
                  </a:srgbClr>
                </a:solidFill>
                <a:ea typeface="Times New Roman" panose="02020603050405020304" pitchFamily="18" charset="0"/>
              </a:rPr>
              <a:t>SPb</a:t>
            </a:r>
            <a:r>
              <a:rPr lang="en-US" sz="2200" b="1" dirty="0">
                <a:solidFill>
                  <a:srgbClr val="B53A31">
                    <a:lumMod val="75000"/>
                  </a:srgbClr>
                </a:solidFill>
                <a:ea typeface="Times New Roman" panose="02020603050405020304" pitchFamily="18" charset="0"/>
              </a:rPr>
              <a:t>. : Speech, 2004 </a:t>
            </a:r>
            <a:r>
              <a:rPr lang="en-US" sz="2200" b="1" dirty="0" smtClean="0">
                <a:solidFill>
                  <a:srgbClr val="B53A31">
                    <a:lumMod val="75000"/>
                  </a:srgbClr>
                </a:solidFill>
                <a:ea typeface="Times New Roman" panose="02020603050405020304" pitchFamily="18" charset="0"/>
              </a:rPr>
              <a:t>. - </a:t>
            </a:r>
            <a:r>
              <a:rPr lang="en-US" sz="2200" b="1" dirty="0">
                <a:solidFill>
                  <a:srgbClr val="B53A31">
                    <a:lumMod val="75000"/>
                  </a:srgbClr>
                </a:solidFill>
                <a:ea typeface="Times New Roman" panose="02020603050405020304" pitchFamily="18" charset="0"/>
              </a:rPr>
              <a:t>350 p.</a:t>
            </a:r>
          </a:p>
          <a:p>
            <a:pPr indent="450215" algn="just"/>
            <a:r>
              <a:rPr lang="en-US" sz="2200" b="1" dirty="0">
                <a:solidFill>
                  <a:srgbClr val="B53A31">
                    <a:lumMod val="75000"/>
                  </a:srgbClr>
                </a:solidFill>
                <a:ea typeface="Times New Roman" panose="02020603050405020304" pitchFamily="18" charset="0"/>
              </a:rPr>
              <a:t>5 </a:t>
            </a:r>
            <a:r>
              <a:rPr lang="en-US" sz="2200" b="1" dirty="0" err="1">
                <a:solidFill>
                  <a:srgbClr val="B53A31">
                    <a:lumMod val="75000"/>
                  </a:srgbClr>
                </a:solidFill>
                <a:ea typeface="Times New Roman" panose="02020603050405020304" pitchFamily="18" charset="0"/>
              </a:rPr>
              <a:t>Burlachuk</a:t>
            </a:r>
            <a:r>
              <a:rPr lang="en-US" sz="2200" b="1" dirty="0">
                <a:solidFill>
                  <a:srgbClr val="B53A31">
                    <a:lumMod val="75000"/>
                  </a:srgbClr>
                </a:solidFill>
                <a:ea typeface="Times New Roman" panose="02020603050405020304" pitchFamily="18" charset="0"/>
              </a:rPr>
              <a:t>, LF Dictionary-reference book on </a:t>
            </a:r>
            <a:r>
              <a:rPr lang="en-US" sz="2200" b="1" dirty="0" err="1">
                <a:solidFill>
                  <a:srgbClr val="B53A31">
                    <a:lumMod val="75000"/>
                  </a:srgbClr>
                </a:solidFill>
                <a:ea typeface="Times New Roman" panose="02020603050405020304" pitchFamily="18" charset="0"/>
              </a:rPr>
              <a:t>psychodiagnostics</a:t>
            </a:r>
            <a:r>
              <a:rPr lang="en-US" sz="2200" b="1" dirty="0">
                <a:solidFill>
                  <a:srgbClr val="B53A31">
                    <a:lumMod val="75000"/>
                  </a:srgbClr>
                </a:solidFill>
                <a:ea typeface="Times New Roman" panose="02020603050405020304" pitchFamily="18" charset="0"/>
              </a:rPr>
              <a:t> / LF </a:t>
            </a:r>
            <a:r>
              <a:rPr lang="en-US" sz="2200" b="1" dirty="0" err="1">
                <a:solidFill>
                  <a:srgbClr val="B53A31">
                    <a:lumMod val="75000"/>
                  </a:srgbClr>
                </a:solidFill>
                <a:ea typeface="Times New Roman" panose="02020603050405020304" pitchFamily="18" charset="0"/>
              </a:rPr>
              <a:t>Burlachuk</a:t>
            </a:r>
            <a:r>
              <a:rPr lang="en-US" sz="2200" b="1" dirty="0">
                <a:solidFill>
                  <a:srgbClr val="B53A31">
                    <a:lumMod val="75000"/>
                  </a:srgbClr>
                </a:solidFill>
                <a:ea typeface="Times New Roman" panose="02020603050405020304" pitchFamily="18" charset="0"/>
              </a:rPr>
              <a:t>. - </a:t>
            </a:r>
            <a:r>
              <a:rPr lang="en-US" sz="2200" b="1" dirty="0" err="1">
                <a:solidFill>
                  <a:srgbClr val="B53A31">
                    <a:lumMod val="75000"/>
                  </a:srgbClr>
                </a:solidFill>
                <a:ea typeface="Times New Roman" panose="02020603050405020304" pitchFamily="18" charset="0"/>
              </a:rPr>
              <a:t>SPb</a:t>
            </a:r>
            <a:r>
              <a:rPr lang="en-US" sz="2200" b="1" dirty="0">
                <a:solidFill>
                  <a:srgbClr val="B53A31">
                    <a:lumMod val="75000"/>
                  </a:srgbClr>
                </a:solidFill>
                <a:ea typeface="Times New Roman" panose="02020603050405020304" pitchFamily="18" charset="0"/>
              </a:rPr>
              <a:t>. : Peter, 2008 </a:t>
            </a:r>
            <a:r>
              <a:rPr lang="en-US" sz="2200" b="1" dirty="0" smtClean="0">
                <a:solidFill>
                  <a:srgbClr val="B53A31">
                    <a:lumMod val="75000"/>
                  </a:srgbClr>
                </a:solidFill>
                <a:ea typeface="Times New Roman" panose="02020603050405020304" pitchFamily="18" charset="0"/>
              </a:rPr>
              <a:t>.- </a:t>
            </a:r>
            <a:r>
              <a:rPr lang="en-US" sz="2200" b="1" dirty="0">
                <a:solidFill>
                  <a:srgbClr val="B53A31">
                    <a:lumMod val="75000"/>
                  </a:srgbClr>
                </a:solidFill>
                <a:ea typeface="Times New Roman" panose="02020603050405020304" pitchFamily="18" charset="0"/>
              </a:rPr>
              <a:t>688 p.</a:t>
            </a:r>
          </a:p>
          <a:p>
            <a:pPr indent="450215" algn="just"/>
            <a:r>
              <a:rPr lang="en-US" sz="2200" b="1" dirty="0">
                <a:solidFill>
                  <a:srgbClr val="B53A31">
                    <a:lumMod val="75000"/>
                  </a:srgbClr>
                </a:solidFill>
                <a:ea typeface="Times New Roman" panose="02020603050405020304" pitchFamily="18" charset="0"/>
              </a:rPr>
              <a:t>6 General </a:t>
            </a:r>
            <a:r>
              <a:rPr lang="en-US" sz="2200" b="1" dirty="0" err="1">
                <a:solidFill>
                  <a:srgbClr val="B53A31">
                    <a:lumMod val="75000"/>
                  </a:srgbClr>
                </a:solidFill>
                <a:ea typeface="Times New Roman" panose="02020603050405020304" pitchFamily="18" charset="0"/>
              </a:rPr>
              <a:t>psychodiagnostics</a:t>
            </a:r>
            <a:r>
              <a:rPr lang="en-US" sz="2200" b="1" dirty="0">
                <a:solidFill>
                  <a:srgbClr val="B53A31">
                    <a:lumMod val="75000"/>
                  </a:srgbClr>
                </a:solidFill>
                <a:ea typeface="Times New Roman" panose="02020603050405020304" pitchFamily="18" charset="0"/>
              </a:rPr>
              <a:t> / Ed. A. A. </a:t>
            </a:r>
            <a:r>
              <a:rPr lang="en-US" sz="2200" b="1" dirty="0" err="1">
                <a:solidFill>
                  <a:srgbClr val="B53A31">
                    <a:lumMod val="75000"/>
                  </a:srgbClr>
                </a:solidFill>
                <a:ea typeface="Times New Roman" panose="02020603050405020304" pitchFamily="18" charset="0"/>
              </a:rPr>
              <a:t>Bodaleva</a:t>
            </a:r>
            <a:r>
              <a:rPr lang="en-US" sz="2200" b="1" dirty="0">
                <a:solidFill>
                  <a:srgbClr val="B53A31">
                    <a:lumMod val="75000"/>
                  </a:srgbClr>
                </a:solidFill>
                <a:ea typeface="Times New Roman" panose="02020603050405020304" pitchFamily="18" charset="0"/>
              </a:rPr>
              <a:t>, V. V. </a:t>
            </a:r>
            <a:r>
              <a:rPr lang="en-US" sz="2200" b="1" dirty="0" err="1">
                <a:solidFill>
                  <a:srgbClr val="B53A31">
                    <a:lumMod val="75000"/>
                  </a:srgbClr>
                </a:solidFill>
                <a:ea typeface="Times New Roman" panose="02020603050405020304" pitchFamily="18" charset="0"/>
              </a:rPr>
              <a:t>Stolin</a:t>
            </a:r>
            <a:r>
              <a:rPr lang="en-US" sz="2200" b="1" dirty="0">
                <a:solidFill>
                  <a:srgbClr val="B53A31">
                    <a:lumMod val="75000"/>
                  </a:srgbClr>
                </a:solidFill>
                <a:ea typeface="Times New Roman" panose="02020603050405020304" pitchFamily="18" charset="0"/>
              </a:rPr>
              <a:t>. - </a:t>
            </a:r>
            <a:r>
              <a:rPr lang="en-US" sz="2200" b="1" dirty="0" err="1">
                <a:solidFill>
                  <a:srgbClr val="B53A31">
                    <a:lumMod val="75000"/>
                  </a:srgbClr>
                </a:solidFill>
                <a:ea typeface="Times New Roman" panose="02020603050405020304" pitchFamily="18" charset="0"/>
              </a:rPr>
              <a:t>SPb</a:t>
            </a:r>
            <a:r>
              <a:rPr lang="en-US" sz="2200" b="1" dirty="0">
                <a:solidFill>
                  <a:srgbClr val="B53A31">
                    <a:lumMod val="75000"/>
                  </a:srgbClr>
                </a:solidFill>
                <a:ea typeface="Times New Roman" panose="02020603050405020304" pitchFamily="18" charset="0"/>
              </a:rPr>
              <a:t>. : Peter, 2006 </a:t>
            </a:r>
            <a:r>
              <a:rPr lang="en-US" sz="2200" b="1" dirty="0" smtClean="0">
                <a:solidFill>
                  <a:srgbClr val="B53A31">
                    <a:lumMod val="75000"/>
                  </a:srgbClr>
                </a:solidFill>
                <a:ea typeface="Times New Roman" panose="02020603050405020304" pitchFamily="18" charset="0"/>
              </a:rPr>
              <a:t>. - </a:t>
            </a:r>
            <a:r>
              <a:rPr lang="en-US" sz="2200" b="1" dirty="0">
                <a:solidFill>
                  <a:srgbClr val="B53A31">
                    <a:lumMod val="75000"/>
                  </a:srgbClr>
                </a:solidFill>
                <a:ea typeface="Times New Roman" panose="02020603050405020304" pitchFamily="18" charset="0"/>
              </a:rPr>
              <a:t>440 p.</a:t>
            </a:r>
          </a:p>
          <a:p>
            <a:pPr indent="450215" algn="just"/>
            <a:r>
              <a:rPr lang="en-US" sz="2200" b="1" dirty="0">
                <a:solidFill>
                  <a:srgbClr val="B53A31">
                    <a:lumMod val="75000"/>
                  </a:srgbClr>
                </a:solidFill>
                <a:ea typeface="Times New Roman" panose="02020603050405020304" pitchFamily="18" charset="0"/>
              </a:rPr>
              <a:t>7 </a:t>
            </a:r>
            <a:r>
              <a:rPr lang="en-US" sz="2200" b="1" dirty="0" err="1">
                <a:solidFill>
                  <a:srgbClr val="B53A31">
                    <a:lumMod val="75000"/>
                  </a:srgbClr>
                </a:solidFill>
                <a:ea typeface="Times New Roman" panose="02020603050405020304" pitchFamily="18" charset="0"/>
              </a:rPr>
              <a:t>Shmelev</a:t>
            </a:r>
            <a:r>
              <a:rPr lang="en-US" sz="2200" b="1" dirty="0">
                <a:solidFill>
                  <a:srgbClr val="B53A31">
                    <a:lumMod val="75000"/>
                  </a:srgbClr>
                </a:solidFill>
                <a:ea typeface="Times New Roman" panose="02020603050405020304" pitchFamily="18" charset="0"/>
              </a:rPr>
              <a:t>, A.G. Fundamentals of </a:t>
            </a:r>
            <a:r>
              <a:rPr lang="en-US" sz="2200" b="1" dirty="0" err="1">
                <a:solidFill>
                  <a:srgbClr val="B53A31">
                    <a:lumMod val="75000"/>
                  </a:srgbClr>
                </a:solidFill>
                <a:ea typeface="Times New Roman" panose="02020603050405020304" pitchFamily="18" charset="0"/>
              </a:rPr>
              <a:t>psychodiagnostics</a:t>
            </a:r>
            <a:r>
              <a:rPr lang="en-US" sz="2200" b="1" dirty="0">
                <a:solidFill>
                  <a:srgbClr val="B53A31">
                    <a:lumMod val="75000"/>
                  </a:srgbClr>
                </a:solidFill>
                <a:ea typeface="Times New Roman" panose="02020603050405020304" pitchFamily="18" charset="0"/>
              </a:rPr>
              <a:t> / </a:t>
            </a:r>
            <a:r>
              <a:rPr lang="en-US" sz="2200" b="1" dirty="0" smtClean="0">
                <a:solidFill>
                  <a:srgbClr val="B53A31">
                    <a:lumMod val="75000"/>
                  </a:srgbClr>
                </a:solidFill>
                <a:ea typeface="Times New Roman" panose="02020603050405020304" pitchFamily="18" charset="0"/>
              </a:rPr>
              <a:t>A.G</a:t>
            </a:r>
            <a:r>
              <a:rPr lang="en-US" sz="2200" b="1" dirty="0">
                <a:solidFill>
                  <a:srgbClr val="B53A31">
                    <a:lumMod val="75000"/>
                  </a:srgbClr>
                </a:solidFill>
                <a:ea typeface="Times New Roman" panose="02020603050405020304" pitchFamily="18" charset="0"/>
              </a:rPr>
              <a:t>. </a:t>
            </a:r>
            <a:r>
              <a:rPr lang="en-US" sz="2200" b="1" dirty="0" err="1">
                <a:solidFill>
                  <a:srgbClr val="B53A31">
                    <a:lumMod val="75000"/>
                  </a:srgbClr>
                </a:solidFill>
                <a:ea typeface="Times New Roman" panose="02020603050405020304" pitchFamily="18" charset="0"/>
              </a:rPr>
              <a:t>Shmelev</a:t>
            </a:r>
            <a:r>
              <a:rPr lang="en-US" sz="2200" b="1" dirty="0">
                <a:solidFill>
                  <a:srgbClr val="B53A31">
                    <a:lumMod val="75000"/>
                  </a:srgbClr>
                </a:solidFill>
                <a:ea typeface="Times New Roman" panose="02020603050405020304" pitchFamily="18" charset="0"/>
              </a:rPr>
              <a:t> </a:t>
            </a:r>
            <a:r>
              <a:rPr lang="en-US" sz="2200" b="1" dirty="0" smtClean="0">
                <a:solidFill>
                  <a:srgbClr val="B53A31">
                    <a:lumMod val="75000"/>
                  </a:srgbClr>
                </a:solidFill>
                <a:ea typeface="Times New Roman" panose="02020603050405020304" pitchFamily="18" charset="0"/>
              </a:rPr>
              <a:t>and </a:t>
            </a:r>
            <a:r>
              <a:rPr lang="en-US" sz="2200" b="1" dirty="0">
                <a:solidFill>
                  <a:srgbClr val="B53A31">
                    <a:lumMod val="75000"/>
                  </a:srgbClr>
                </a:solidFill>
                <a:ea typeface="Times New Roman" panose="02020603050405020304" pitchFamily="18" charset="0"/>
              </a:rPr>
              <a:t>the team .. - M., R / </a:t>
            </a:r>
            <a:r>
              <a:rPr lang="en-US" sz="2200" b="1" dirty="0" err="1">
                <a:solidFill>
                  <a:srgbClr val="B53A31">
                    <a:lumMod val="75000"/>
                  </a:srgbClr>
                </a:solidFill>
                <a:ea typeface="Times New Roman" panose="02020603050405020304" pitchFamily="18" charset="0"/>
              </a:rPr>
              <a:t>nd</a:t>
            </a:r>
            <a:r>
              <a:rPr lang="en-US" sz="2200" b="1" dirty="0">
                <a:solidFill>
                  <a:srgbClr val="B53A31">
                    <a:lumMod val="75000"/>
                  </a:srgbClr>
                </a:solidFill>
                <a:ea typeface="Times New Roman" panose="02020603050405020304" pitchFamily="18" charset="0"/>
              </a:rPr>
              <a:t>: Phoenix, 1996. - 544 p.</a:t>
            </a:r>
          </a:p>
          <a:p>
            <a:pPr indent="450215" algn="just"/>
            <a:r>
              <a:rPr lang="en-US" sz="2200" b="1" dirty="0">
                <a:solidFill>
                  <a:srgbClr val="B53A31">
                    <a:lumMod val="75000"/>
                  </a:srgbClr>
                </a:solidFill>
                <a:ea typeface="Times New Roman" panose="02020603050405020304" pitchFamily="18" charset="0"/>
              </a:rPr>
              <a:t>8 </a:t>
            </a:r>
            <a:r>
              <a:rPr lang="en-US" sz="2200" b="1" dirty="0" err="1">
                <a:solidFill>
                  <a:srgbClr val="B53A31">
                    <a:lumMod val="75000"/>
                  </a:srgbClr>
                </a:solidFill>
                <a:ea typeface="Times New Roman" panose="02020603050405020304" pitchFamily="18" charset="0"/>
              </a:rPr>
              <a:t>Gottsdanker</a:t>
            </a:r>
            <a:r>
              <a:rPr lang="en-US" sz="2200" b="1" dirty="0">
                <a:solidFill>
                  <a:srgbClr val="B53A31">
                    <a:lumMod val="75000"/>
                  </a:srgbClr>
                </a:solidFill>
                <a:ea typeface="Times New Roman" panose="02020603050405020304" pitchFamily="18" charset="0"/>
              </a:rPr>
              <a:t>, R. Fundamentals of psychological experiment / R. </a:t>
            </a:r>
            <a:r>
              <a:rPr lang="en-US" sz="2200" b="1" dirty="0" err="1">
                <a:solidFill>
                  <a:srgbClr val="B53A31">
                    <a:lumMod val="75000"/>
                  </a:srgbClr>
                </a:solidFill>
                <a:ea typeface="Times New Roman" panose="02020603050405020304" pitchFamily="18" charset="0"/>
              </a:rPr>
              <a:t>Gottsdanker</a:t>
            </a:r>
            <a:r>
              <a:rPr lang="en-US" sz="2200" b="1" dirty="0">
                <a:solidFill>
                  <a:srgbClr val="B53A31">
                    <a:lumMod val="75000"/>
                  </a:srgbClr>
                </a:solidFill>
                <a:ea typeface="Times New Roman" panose="02020603050405020304" pitchFamily="18" charset="0"/>
              </a:rPr>
              <a:t>. - M.: Academy, 2005 </a:t>
            </a:r>
            <a:r>
              <a:rPr lang="en-US" sz="2200" b="1" dirty="0" smtClean="0">
                <a:solidFill>
                  <a:srgbClr val="B53A31">
                    <a:lumMod val="75000"/>
                  </a:srgbClr>
                </a:solidFill>
                <a:ea typeface="Times New Roman" panose="02020603050405020304" pitchFamily="18" charset="0"/>
              </a:rPr>
              <a:t>.- </a:t>
            </a:r>
            <a:r>
              <a:rPr lang="en-US" sz="2200" b="1" dirty="0">
                <a:solidFill>
                  <a:srgbClr val="B53A31">
                    <a:lumMod val="75000"/>
                  </a:srgbClr>
                </a:solidFill>
                <a:ea typeface="Times New Roman" panose="02020603050405020304" pitchFamily="18" charset="0"/>
              </a:rPr>
              <a:t>367 p. </a:t>
            </a:r>
            <a:endParaRPr lang="ru-RU" sz="2200" b="1" dirty="0">
              <a:solidFill>
                <a:srgbClr val="B53A31">
                  <a:lumMod val="75000"/>
                </a:srgbClr>
              </a:solidFill>
              <a:ea typeface="Times New Roman" panose="02020603050405020304" pitchFamily="18" charset="0"/>
            </a:endParaRPr>
          </a:p>
        </p:txBody>
      </p:sp>
      <p:sp>
        <p:nvSpPr>
          <p:cNvPr id="2" name="TextBox 1"/>
          <p:cNvSpPr txBox="1"/>
          <p:nvPr/>
        </p:nvSpPr>
        <p:spPr>
          <a:xfrm>
            <a:off x="1076632" y="0"/>
            <a:ext cx="59288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Literary sources </a:t>
            </a:r>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9865540" y="5620302"/>
            <a:ext cx="1131430" cy="720000"/>
          </a:xfrm>
          <a:prstGeom prst="rect">
            <a:avLst/>
          </a:prstGeom>
        </p:spPr>
      </p:pic>
      <p:sp>
        <p:nvSpPr>
          <p:cNvPr id="5" name="Прямоугольник 4"/>
          <p:cNvSpPr/>
          <p:nvPr/>
        </p:nvSpPr>
        <p:spPr>
          <a:xfrm>
            <a:off x="10081022" y="6078956"/>
            <a:ext cx="1263713" cy="276999"/>
          </a:xfrm>
          <a:prstGeom prst="rect">
            <a:avLst/>
          </a:prstGeom>
        </p:spPr>
        <p:txBody>
          <a:bodyPr wrap="square">
            <a:spAutoFit/>
          </a:bodyPr>
          <a:lstStyle/>
          <a:p>
            <a:pPr algn="r"/>
            <a:r>
              <a:rPr lang="en-US" sz="600" dirty="0">
                <a:solidFill>
                  <a:prstClr val="black"/>
                </a:solidFill>
              </a:rPr>
              <a:t>http://www.fa.ru/org/dpo/vsgu/PublishingImages/2020.05.27_0.jpg</a:t>
            </a:r>
            <a:endParaRPr lang="ru-RU" sz="600" dirty="0">
              <a:solidFill>
                <a:prstClr val="black"/>
              </a:solidFill>
            </a:endParaRPr>
          </a:p>
        </p:txBody>
      </p:sp>
    </p:spTree>
    <p:extLst>
      <p:ext uri="{BB962C8B-B14F-4D97-AF65-F5344CB8AC3E}">
        <p14:creationId xmlns:p14="http://schemas.microsoft.com/office/powerpoint/2010/main" val="180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179621"/>
            <a:ext cx="6641234" cy="29238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2800" b="1" dirty="0" smtClean="0">
                <a:solidFill>
                  <a:srgbClr val="B53A31">
                    <a:lumMod val="75000"/>
                  </a:srgbClr>
                </a:solidFill>
              </a:rPr>
              <a:t>План лекции</a:t>
            </a:r>
          </a:p>
          <a:p>
            <a:pPr algn="ctr"/>
            <a:endParaRPr lang="ru-RU" sz="1200" b="1" dirty="0" smtClean="0">
              <a:solidFill>
                <a:srgbClr val="B53A31">
                  <a:lumMod val="75000"/>
                </a:srgbClr>
              </a:solidFill>
            </a:endParaRPr>
          </a:p>
          <a:p>
            <a:r>
              <a:rPr lang="ru-RU" sz="2400" b="1" dirty="0" smtClean="0">
                <a:solidFill>
                  <a:srgbClr val="0070C0"/>
                </a:solidFill>
              </a:rPr>
              <a:t>1 Валидность как критерий оценки качества теста</a:t>
            </a:r>
          </a:p>
          <a:p>
            <a:r>
              <a:rPr lang="ru-RU" sz="2400" b="1" dirty="0" smtClean="0">
                <a:solidFill>
                  <a:srgbClr val="0070C0"/>
                </a:solidFill>
              </a:rPr>
              <a:t>2 Надежность тестовых измерений</a:t>
            </a:r>
          </a:p>
          <a:p>
            <a:r>
              <a:rPr lang="ru-RU" sz="2400" b="1" dirty="0" smtClean="0">
                <a:solidFill>
                  <a:srgbClr val="0070C0"/>
                </a:solidFill>
              </a:rPr>
              <a:t>3 Действия психолога при проверке надежности теста</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6" name="Прямоугольник 5"/>
          <p:cNvSpPr/>
          <p:nvPr/>
        </p:nvSpPr>
        <p:spPr>
          <a:xfrm>
            <a:off x="4261496" y="1067352"/>
            <a:ext cx="7205819" cy="523220"/>
          </a:xfrm>
          <a:prstGeom prst="rect">
            <a:avLst/>
          </a:prstGeom>
        </p:spPr>
        <p:txBody>
          <a:bodyPr wrap="none">
            <a:spAutoFit/>
          </a:bodyPr>
          <a:lstStyle/>
          <a:p>
            <a:pPr algn="ctr"/>
            <a:r>
              <a:rPr lang="ru-RU" sz="2800" b="1" dirty="0">
                <a:solidFill>
                  <a:srgbClr val="0070C0"/>
                </a:solidFill>
              </a:rPr>
              <a:t>Лекция 9 Критерии оценки качества тестов</a:t>
            </a:r>
          </a:p>
        </p:txBody>
      </p:sp>
      <p:sp>
        <p:nvSpPr>
          <p:cNvPr id="2" name="Прямоугольник 1"/>
          <p:cNvSpPr/>
          <p:nvPr/>
        </p:nvSpPr>
        <p:spPr>
          <a:xfrm>
            <a:off x="3174861" y="5230882"/>
            <a:ext cx="4992072" cy="461665"/>
          </a:xfrm>
          <a:prstGeom prst="rect">
            <a:avLst/>
          </a:prstGeom>
        </p:spPr>
        <p:txBody>
          <a:bodyPr wrap="none">
            <a:spAutoFit/>
          </a:bodyPr>
          <a:lstStyle/>
          <a:p>
            <a:r>
              <a:rPr lang="ru-RU" sz="2400" b="1" dirty="0">
                <a:solidFill>
                  <a:schemeClr val="accent3">
                    <a:lumMod val="75000"/>
                  </a:schemeClr>
                </a:solidFill>
              </a:rPr>
              <a:t>Все вопросы лекции рассмотрены.</a:t>
            </a:r>
          </a:p>
        </p:txBody>
      </p:sp>
    </p:spTree>
    <p:extLst>
      <p:ext uri="{BB962C8B-B14F-4D97-AF65-F5344CB8AC3E}">
        <p14:creationId xmlns:p14="http://schemas.microsoft.com/office/powerpoint/2010/main" val="211896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1873" y="2282491"/>
            <a:ext cx="6641234"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a:solidFill>
                  <a:srgbClr val="B53A31">
                    <a:lumMod val="75000"/>
                  </a:srgbClr>
                </a:solidFill>
              </a:rPr>
              <a:t>Lecture plan</a:t>
            </a:r>
          </a:p>
          <a:p>
            <a:endParaRPr lang="en-US" sz="1400" b="1" dirty="0">
              <a:solidFill>
                <a:srgbClr val="B53A31">
                  <a:lumMod val="75000"/>
                </a:srgbClr>
              </a:solidFill>
            </a:endParaRPr>
          </a:p>
          <a:p>
            <a:r>
              <a:rPr lang="en-US" sz="2400" b="1" dirty="0">
                <a:solidFill>
                  <a:srgbClr val="0070C0"/>
                </a:solidFill>
              </a:rPr>
              <a:t>1 Validity as a criterion for assessing test quality</a:t>
            </a:r>
          </a:p>
          <a:p>
            <a:r>
              <a:rPr lang="en-US" sz="2400" b="1" dirty="0">
                <a:solidFill>
                  <a:srgbClr val="0070C0"/>
                </a:solidFill>
              </a:rPr>
              <a:t>2 Reliability of test measurements</a:t>
            </a:r>
          </a:p>
          <a:p>
            <a:r>
              <a:rPr lang="en-US" sz="2400" b="1" dirty="0">
                <a:solidFill>
                  <a:srgbClr val="0070C0"/>
                </a:solidFill>
              </a:rPr>
              <a:t>3 Actions of a psychologist when checking the reliability of the test </a:t>
            </a:r>
          </a:p>
          <a:p>
            <a:endParaRPr lang="ru-RU" sz="2400" b="1" dirty="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7383107" y="3012850"/>
            <a:ext cx="4084208" cy="3060000"/>
          </a:xfrm>
          <a:prstGeom prst="rect">
            <a:avLst/>
          </a:prstGeom>
        </p:spPr>
      </p:pic>
      <p:sp>
        <p:nvSpPr>
          <p:cNvPr id="5" name="Прямоугольник 4"/>
          <p:cNvSpPr/>
          <p:nvPr/>
        </p:nvSpPr>
        <p:spPr>
          <a:xfrm>
            <a:off x="8778758" y="5857406"/>
            <a:ext cx="2688557" cy="215444"/>
          </a:xfrm>
          <a:prstGeom prst="rect">
            <a:avLst/>
          </a:prstGeom>
        </p:spPr>
        <p:txBody>
          <a:bodyPr wrap="none">
            <a:spAutoFit/>
          </a:bodyPr>
          <a:lstStyle/>
          <a:p>
            <a:pPr algn="r"/>
            <a:r>
              <a:rPr lang="en-US" sz="800" dirty="0">
                <a:solidFill>
                  <a:prstClr val="black"/>
                </a:solidFill>
              </a:rPr>
              <a:t>https://pillar.edu/wp-content/uploads/2015/04/ce_exam.jpg</a:t>
            </a:r>
            <a:endParaRPr lang="ru-RU" sz="800" dirty="0">
              <a:solidFill>
                <a:prstClr val="black"/>
              </a:solidFill>
            </a:endParaRPr>
          </a:p>
        </p:txBody>
      </p:sp>
      <p:sp>
        <p:nvSpPr>
          <p:cNvPr id="2" name="Прямоугольник 1"/>
          <p:cNvSpPr/>
          <p:nvPr/>
        </p:nvSpPr>
        <p:spPr>
          <a:xfrm>
            <a:off x="3661524" y="1067352"/>
            <a:ext cx="7805791" cy="523220"/>
          </a:xfrm>
          <a:prstGeom prst="rect">
            <a:avLst/>
          </a:prstGeom>
        </p:spPr>
        <p:txBody>
          <a:bodyPr wrap="none">
            <a:spAutoFit/>
          </a:bodyPr>
          <a:lstStyle/>
          <a:p>
            <a:pPr algn="ctr"/>
            <a:r>
              <a:rPr lang="en-US" sz="2800" b="1" dirty="0">
                <a:solidFill>
                  <a:srgbClr val="0070C0"/>
                </a:solidFill>
              </a:rPr>
              <a:t>Lecture 9 Criteria for assessing the quality of tests</a:t>
            </a:r>
            <a:endParaRPr lang="ru-RU" sz="2800" b="1" dirty="0">
              <a:solidFill>
                <a:srgbClr val="0070C0"/>
              </a:solidFill>
            </a:endParaRPr>
          </a:p>
        </p:txBody>
      </p:sp>
      <p:sp>
        <p:nvSpPr>
          <p:cNvPr id="6" name="Прямоугольник 5"/>
          <p:cNvSpPr/>
          <p:nvPr/>
        </p:nvSpPr>
        <p:spPr>
          <a:xfrm>
            <a:off x="2859016" y="5255148"/>
            <a:ext cx="5845767" cy="461665"/>
          </a:xfrm>
          <a:prstGeom prst="rect">
            <a:avLst/>
          </a:prstGeom>
        </p:spPr>
        <p:txBody>
          <a:bodyPr wrap="none">
            <a:spAutoFit/>
          </a:bodyPr>
          <a:lstStyle/>
          <a:p>
            <a:r>
              <a:rPr lang="en-US" sz="2400" b="1" dirty="0">
                <a:solidFill>
                  <a:schemeClr val="accent3">
                    <a:lumMod val="75000"/>
                  </a:schemeClr>
                </a:solidFill>
              </a:rPr>
              <a:t>All questions of the lecture are considered. </a:t>
            </a:r>
            <a:endParaRPr lang="ru-RU" sz="2400" b="1" dirty="0">
              <a:solidFill>
                <a:schemeClr val="accent3">
                  <a:lumMod val="75000"/>
                </a:schemeClr>
              </a:solidFill>
            </a:endParaRPr>
          </a:p>
        </p:txBody>
      </p:sp>
    </p:spTree>
    <p:extLst>
      <p:ext uri="{BB962C8B-B14F-4D97-AF65-F5344CB8AC3E}">
        <p14:creationId xmlns:p14="http://schemas.microsoft.com/office/powerpoint/2010/main" val="34928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31" y="582671"/>
            <a:ext cx="11120284" cy="5262979"/>
          </a:xfrm>
          <a:prstGeom prst="rect">
            <a:avLst/>
          </a:prstGeom>
        </p:spPr>
        <p:txBody>
          <a:bodyPr wrap="square">
            <a:spAutoFit/>
          </a:bodyPr>
          <a:lstStyle/>
          <a:p>
            <a:pPr indent="457200"/>
            <a:endParaRPr lang="ru-RU" sz="1200" b="1" dirty="0">
              <a:solidFill>
                <a:srgbClr val="B53A31">
                  <a:lumMod val="75000"/>
                </a:srgbClr>
              </a:solidFill>
            </a:endParaRPr>
          </a:p>
          <a:p>
            <a:pPr indent="457200"/>
            <a:endParaRPr lang="ru-RU" sz="1200" b="1" dirty="0">
              <a:solidFill>
                <a:srgbClr val="B53A31">
                  <a:lumMod val="75000"/>
                </a:srgbClr>
              </a:solidFill>
            </a:endParaRPr>
          </a:p>
          <a:p>
            <a:pPr indent="457200"/>
            <a:r>
              <a:rPr lang="en-US" sz="2400" b="1" dirty="0">
                <a:solidFill>
                  <a:srgbClr val="B53A31">
                    <a:lumMod val="75000"/>
                  </a:srgbClr>
                </a:solidFill>
              </a:rPr>
              <a:t>Let's return to the content of the previous lecture.</a:t>
            </a:r>
          </a:p>
          <a:p>
            <a:pPr indent="457200"/>
            <a:r>
              <a:rPr lang="en-US" sz="2400" b="1" dirty="0">
                <a:solidFill>
                  <a:srgbClr val="B53A31">
                    <a:lumMod val="75000"/>
                  </a:srgbClr>
                </a:solidFill>
              </a:rPr>
              <a:t>Test standardization, firstly, presupposes strictly regulated measurement conditions, secondly, it requires checking the test for the proximity of the empirical distribution of psychological indicators to the theoretical one, and thirdly, it prescribes special requirements for measuring instruments. The fulfillment of these conditions makes it possible to measure during testing the independent and dependent variables of interest to the researcher, to find the cause-and-effect relationships between them and, in general, to reveal the research topic.</a:t>
            </a:r>
          </a:p>
          <a:p>
            <a:pPr indent="457200"/>
            <a:endParaRPr lang="en-US" sz="2400" b="1" dirty="0">
              <a:solidFill>
                <a:srgbClr val="B53A31">
                  <a:lumMod val="75000"/>
                </a:srgbClr>
              </a:solidFill>
            </a:endParaRPr>
          </a:p>
          <a:p>
            <a:pPr indent="457200"/>
            <a:r>
              <a:rPr lang="en-US" sz="2400" b="1" dirty="0">
                <a:solidFill>
                  <a:srgbClr val="B53A31">
                    <a:lumMod val="75000"/>
                  </a:srgbClr>
                </a:solidFill>
              </a:rPr>
              <a:t>The third paragraph states that the standardization of the test prescribes special requirements for it as a measuring instrument. These special requirements are expressed in both representativeness and validity and reliability - that is, in the criteria for assessing the quality of the test. </a:t>
            </a:r>
            <a:endParaRPr lang="ru-RU" sz="2400" b="1" dirty="0">
              <a:solidFill>
                <a:srgbClr val="B53A31">
                  <a:lumMod val="75000"/>
                </a:srgbClr>
              </a:solidFill>
            </a:endParaRPr>
          </a:p>
        </p:txBody>
      </p:sp>
      <p:sp>
        <p:nvSpPr>
          <p:cNvPr id="3" name="Прямоугольник 2"/>
          <p:cNvSpPr/>
          <p:nvPr/>
        </p:nvSpPr>
        <p:spPr>
          <a:xfrm>
            <a:off x="943897" y="0"/>
            <a:ext cx="10338619" cy="461665"/>
          </a:xfrm>
          <a:prstGeom prst="rect">
            <a:avLst/>
          </a:prstGeom>
        </p:spPr>
        <p:txBody>
          <a:bodyPr wrap="square">
            <a:spAutoFit/>
          </a:bodyPr>
          <a:lstStyle/>
          <a:p>
            <a:r>
              <a:rPr lang="ru-RU" sz="2400" b="1" dirty="0" smtClean="0">
                <a:solidFill>
                  <a:srgbClr val="0070C0"/>
                </a:solidFill>
              </a:rPr>
              <a:t>1</a:t>
            </a:r>
            <a:r>
              <a:rPr lang="en-US" sz="2400" b="1" dirty="0" smtClean="0">
                <a:solidFill>
                  <a:srgbClr val="0070C0"/>
                </a:solidFill>
              </a:rPr>
              <a:t> </a:t>
            </a:r>
            <a:r>
              <a:rPr lang="en-US" sz="2400" b="1" i="0" dirty="0" smtClean="0">
                <a:solidFill>
                  <a:srgbClr val="0070C0"/>
                </a:solidFill>
                <a:effectLst/>
              </a:rPr>
              <a:t>Validity as a criterion for assessing the quality of a test </a:t>
            </a:r>
            <a:endParaRPr lang="ru-RU" sz="2400" b="1" dirty="0">
              <a:solidFill>
                <a:srgbClr val="0070C0"/>
              </a:solidFill>
            </a:endParaRPr>
          </a:p>
        </p:txBody>
      </p:sp>
      <p:pic>
        <p:nvPicPr>
          <p:cNvPr id="4" name="Рисунок 3"/>
          <p:cNvPicPr>
            <a:picLocks noChangeAspect="1"/>
          </p:cNvPicPr>
          <p:nvPr/>
        </p:nvPicPr>
        <p:blipFill>
          <a:blip r:embed="rId2"/>
          <a:stretch>
            <a:fillRect/>
          </a:stretch>
        </p:blipFill>
        <p:spPr>
          <a:xfrm>
            <a:off x="9557198" y="5412796"/>
            <a:ext cx="1725318" cy="865707"/>
          </a:xfrm>
          <a:prstGeom prst="rect">
            <a:avLst/>
          </a:prstGeom>
        </p:spPr>
      </p:pic>
    </p:spTree>
    <p:extLst>
      <p:ext uri="{BB962C8B-B14F-4D97-AF65-F5344CB8AC3E}">
        <p14:creationId xmlns:p14="http://schemas.microsoft.com/office/powerpoint/2010/main" val="18586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0070C0"/>
                </a:solidFill>
              </a:rPr>
              <a:t>Валидность психометрических средств </a:t>
            </a:r>
          </a:p>
        </p:txBody>
      </p:sp>
      <p:sp>
        <p:nvSpPr>
          <p:cNvPr id="3" name="Прямоугольник 2"/>
          <p:cNvSpPr/>
          <p:nvPr/>
        </p:nvSpPr>
        <p:spPr>
          <a:xfrm>
            <a:off x="581890" y="669895"/>
            <a:ext cx="11028219" cy="5401479"/>
          </a:xfrm>
          <a:prstGeom prst="rect">
            <a:avLst/>
          </a:prstGeom>
        </p:spPr>
        <p:txBody>
          <a:bodyPr wrap="square">
            <a:spAutoFit/>
          </a:bodyPr>
          <a:lstStyle/>
          <a:p>
            <a:pPr indent="450215" algn="just"/>
            <a:r>
              <a:rPr lang="ru-RU" sz="2300" b="1" dirty="0">
                <a:solidFill>
                  <a:srgbClr val="B53A31">
                    <a:lumMod val="75000"/>
                  </a:srgbClr>
                </a:solidFill>
                <a:ea typeface="Times New Roman" panose="02020603050405020304" pitchFamily="18" charset="0"/>
              </a:rPr>
              <a:t>По А. </a:t>
            </a:r>
            <a:r>
              <a:rPr lang="ru-RU" sz="2300" b="1" dirty="0" err="1">
                <a:solidFill>
                  <a:srgbClr val="B53A31">
                    <a:lumMod val="75000"/>
                  </a:srgbClr>
                </a:solidFill>
                <a:ea typeface="Times New Roman" panose="02020603050405020304" pitchFamily="18" charset="0"/>
              </a:rPr>
              <a:t>Анастази</a:t>
            </a:r>
            <a:r>
              <a:rPr lang="ru-RU" sz="2300" b="1" dirty="0">
                <a:solidFill>
                  <a:srgbClr val="B53A31">
                    <a:lumMod val="75000"/>
                  </a:srgbClr>
                </a:solidFill>
                <a:ea typeface="Times New Roman" panose="02020603050405020304" pitchFamily="18" charset="0"/>
              </a:rPr>
              <a:t>, валидность – критерий качества теста, указывающий, «что тест измеряет и насколько хорошо он это делает» [1, c. 133]. Синонимами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являются достоверность, обоснованность, адекватность. Чем </a:t>
            </a:r>
            <a:r>
              <a:rPr lang="ru-RU" sz="2300" b="1" dirty="0" err="1">
                <a:solidFill>
                  <a:srgbClr val="B53A31">
                    <a:lumMod val="75000"/>
                  </a:srgbClr>
                </a:solidFill>
                <a:ea typeface="Times New Roman" panose="02020603050405020304" pitchFamily="18" charset="0"/>
              </a:rPr>
              <a:t>валиднее</a:t>
            </a:r>
            <a:r>
              <a:rPr lang="ru-RU" sz="2300" b="1" dirty="0">
                <a:solidFill>
                  <a:srgbClr val="B53A31">
                    <a:lumMod val="75000"/>
                  </a:srgbClr>
                </a:solidFill>
                <a:ea typeface="Times New Roman" panose="02020603050405020304" pitchFamily="18" charset="0"/>
              </a:rPr>
              <a:t> тест, тем лучше в нем отображается то свойство, ради которого он создавался. </a:t>
            </a:r>
          </a:p>
          <a:p>
            <a:pPr indent="450215" algn="just"/>
            <a:r>
              <a:rPr lang="ru-RU" sz="2300" b="1" dirty="0">
                <a:solidFill>
                  <a:srgbClr val="B53A31">
                    <a:lumMod val="75000"/>
                  </a:srgbClr>
                </a:solidFill>
                <a:ea typeface="Times New Roman" panose="02020603050405020304" pitchFamily="18" charset="0"/>
              </a:rPr>
              <a:t>Например, валидность измерения интеллекта зависит от теоретического (авторского) понятия «интеллект», от состава тестовых задач, от эмпирических критериев (стаж, образование, профессия и т.д.). </a:t>
            </a:r>
          </a:p>
          <a:p>
            <a:pPr indent="450215" algn="just"/>
            <a:r>
              <a:rPr lang="ru-RU" sz="2300" b="1" dirty="0">
                <a:solidFill>
                  <a:srgbClr val="B53A31">
                    <a:lumMod val="75000"/>
                  </a:srgbClr>
                </a:solidFill>
                <a:ea typeface="Times New Roman" panose="02020603050405020304" pitchFamily="18" charset="0"/>
              </a:rPr>
              <a:t>Чтобы установить валидность психометрической методики, необходима системная проверка ее содержания на соответствие измеряемой области психики репрезентативной выборке.</a:t>
            </a:r>
          </a:p>
          <a:p>
            <a:pPr indent="450215" algn="just"/>
            <a:r>
              <a:rPr lang="ru-RU" sz="2300" b="1" dirty="0">
                <a:solidFill>
                  <a:srgbClr val="B53A31">
                    <a:lumMod val="75000"/>
                  </a:srgbClr>
                </a:solidFill>
                <a:ea typeface="Times New Roman" panose="02020603050405020304" pitchFamily="18" charset="0"/>
              </a:rPr>
              <a:t>Выделяются два типа </a:t>
            </a:r>
            <a:r>
              <a:rPr lang="ru-RU" sz="2300" b="1" dirty="0" err="1">
                <a:solidFill>
                  <a:srgbClr val="B53A31">
                    <a:lumMod val="75000"/>
                  </a:srgbClr>
                </a:solidFill>
                <a:ea typeface="Times New Roman" panose="02020603050405020304" pitchFamily="18" charset="0"/>
              </a:rPr>
              <a:t>валидности</a:t>
            </a:r>
            <a:r>
              <a:rPr lang="ru-RU" sz="2300" b="1" dirty="0">
                <a:solidFill>
                  <a:srgbClr val="B53A31">
                    <a:lumMod val="75000"/>
                  </a:srgbClr>
                </a:solidFill>
                <a:ea typeface="Times New Roman" panose="02020603050405020304" pitchFamily="18" charset="0"/>
              </a:rPr>
              <a:t>: непосредственная, или первичная, и производная, или вторичная. </a:t>
            </a:r>
          </a:p>
          <a:p>
            <a:pPr indent="450215" algn="just"/>
            <a:endParaRPr lang="ru-RU" sz="2300" b="1" i="1" dirty="0">
              <a:solidFill>
                <a:srgbClr val="B53A31">
                  <a:lumMod val="75000"/>
                </a:srgbClr>
              </a:solidFill>
              <a:ea typeface="Times New Roman" panose="02020603050405020304" pitchFamily="18" charset="0"/>
            </a:endParaRPr>
          </a:p>
          <a:p>
            <a:pPr indent="450215" algn="just"/>
            <a:r>
              <a:rPr lang="ru-RU" sz="2300" b="1" i="1" dirty="0">
                <a:solidFill>
                  <a:srgbClr val="B53A31">
                    <a:lumMod val="75000"/>
                  </a:srgbClr>
                </a:solidFill>
                <a:ea typeface="Times New Roman" panose="02020603050405020304" pitchFamily="18" charset="0"/>
              </a:rPr>
              <a:t>Внутри непосредственной </a:t>
            </a:r>
            <a:r>
              <a:rPr lang="ru-RU" sz="2300" b="1" i="1" dirty="0" err="1">
                <a:solidFill>
                  <a:srgbClr val="B53A31">
                    <a:lumMod val="75000"/>
                  </a:srgbClr>
                </a:solidFill>
                <a:ea typeface="Times New Roman" panose="02020603050405020304" pitchFamily="18" charset="0"/>
              </a:rPr>
              <a:t>валидности</a:t>
            </a:r>
            <a:r>
              <a:rPr lang="ru-RU" sz="2300" b="1" i="1" dirty="0">
                <a:solidFill>
                  <a:srgbClr val="B53A31">
                    <a:lumMod val="75000"/>
                  </a:srgbClr>
                </a:solidFill>
                <a:ea typeface="Times New Roman" panose="02020603050405020304" pitchFamily="18" charset="0"/>
              </a:rPr>
              <a:t> выделяют внешнюю и внутреннюю валидность.</a:t>
            </a:r>
          </a:p>
        </p:txBody>
      </p:sp>
      <p:pic>
        <p:nvPicPr>
          <p:cNvPr id="4" name="Рисунок 3"/>
          <p:cNvPicPr>
            <a:picLocks noChangeAspect="1"/>
          </p:cNvPicPr>
          <p:nvPr/>
        </p:nvPicPr>
        <p:blipFill>
          <a:blip r:embed="rId2"/>
          <a:stretch>
            <a:fillRect/>
          </a:stretch>
        </p:blipFill>
        <p:spPr>
          <a:xfrm>
            <a:off x="10056803" y="5667604"/>
            <a:ext cx="1219691" cy="612000"/>
          </a:xfrm>
          <a:prstGeom prst="rect">
            <a:avLst/>
          </a:prstGeom>
        </p:spPr>
      </p:pic>
    </p:spTree>
    <p:extLst>
      <p:ext uri="{BB962C8B-B14F-4D97-AF65-F5344CB8AC3E}">
        <p14:creationId xmlns:p14="http://schemas.microsoft.com/office/powerpoint/2010/main" val="199548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070C0"/>
                </a:solidFill>
              </a:rPr>
              <a:t>Validity of psychometric drugs</a:t>
            </a:r>
            <a:endParaRPr lang="ru-RU" sz="2400" b="1" dirty="0">
              <a:solidFill>
                <a:srgbClr val="0070C0"/>
              </a:solidFill>
            </a:endParaRPr>
          </a:p>
        </p:txBody>
      </p:sp>
      <p:sp>
        <p:nvSpPr>
          <p:cNvPr id="3" name="Прямоугольник 2"/>
          <p:cNvSpPr/>
          <p:nvPr/>
        </p:nvSpPr>
        <p:spPr>
          <a:xfrm>
            <a:off x="707923" y="669895"/>
            <a:ext cx="10677832" cy="5262979"/>
          </a:xfrm>
          <a:prstGeom prst="rect">
            <a:avLst/>
          </a:prstGeom>
        </p:spPr>
        <p:txBody>
          <a:bodyPr wrap="square">
            <a:spAutoFit/>
          </a:bodyPr>
          <a:lstStyle/>
          <a:p>
            <a:pPr indent="450215" algn="just"/>
            <a:r>
              <a:rPr lang="en-US" sz="2400" b="1" dirty="0">
                <a:solidFill>
                  <a:srgbClr val="B53A31">
                    <a:lumMod val="75000"/>
                  </a:srgbClr>
                </a:solidFill>
                <a:ea typeface="Times New Roman" panose="02020603050405020304" pitchFamily="18" charset="0"/>
              </a:rPr>
              <a:t>According to A. </a:t>
            </a:r>
            <a:r>
              <a:rPr lang="en-US" sz="2400" b="1" dirty="0" err="1">
                <a:solidFill>
                  <a:srgbClr val="B53A31">
                    <a:lumMod val="75000"/>
                  </a:srgbClr>
                </a:solidFill>
                <a:ea typeface="Times New Roman" panose="02020603050405020304" pitchFamily="18" charset="0"/>
              </a:rPr>
              <a:t>Anastasi</a:t>
            </a:r>
            <a:r>
              <a:rPr lang="en-US" sz="2400" b="1" dirty="0">
                <a:solidFill>
                  <a:srgbClr val="B53A31">
                    <a:lumMod val="75000"/>
                  </a:srgbClr>
                </a:solidFill>
                <a:ea typeface="Times New Roman" panose="02020603050405020304" pitchFamily="18" charset="0"/>
              </a:rPr>
              <a:t>, validity is a test quality criterion indicating “what the test measures and how well it does it” [1, p. 133]. The synonyms of validity are reliability, validity, adequacy. The more valid the test, the better it displays the property for which it was created.</a:t>
            </a:r>
            <a:endParaRPr lang="ru-RU" sz="2400" b="1" dirty="0">
              <a:solidFill>
                <a:srgbClr val="B53A31">
                  <a:lumMod val="75000"/>
                </a:srgbClr>
              </a:solidFill>
              <a:ea typeface="Times New Roman" panose="02020603050405020304" pitchFamily="18" charset="0"/>
            </a:endParaRPr>
          </a:p>
          <a:p>
            <a:pPr indent="450215" algn="just"/>
            <a:r>
              <a:rPr lang="en-US" sz="2400" b="1" dirty="0">
                <a:solidFill>
                  <a:srgbClr val="B53A31">
                    <a:lumMod val="75000"/>
                  </a:srgbClr>
                </a:solidFill>
                <a:ea typeface="Times New Roman" panose="02020603050405020304" pitchFamily="18" charset="0"/>
              </a:rPr>
              <a:t>For example, the validity of measuring intelligence depends on the theoretical (author's) concept of "intelligence", on the composition of test problems, on empirical criteria (length of service, education, profession, etc.).</a:t>
            </a:r>
            <a:endParaRPr lang="ru-RU" sz="2400" b="1" dirty="0">
              <a:solidFill>
                <a:srgbClr val="B53A31">
                  <a:lumMod val="75000"/>
                </a:srgbClr>
              </a:solidFill>
              <a:ea typeface="Times New Roman" panose="02020603050405020304" pitchFamily="18" charset="0"/>
            </a:endParaRPr>
          </a:p>
          <a:p>
            <a:pPr indent="450215" algn="just"/>
            <a:r>
              <a:rPr lang="en-US" sz="2400" b="1" dirty="0">
                <a:solidFill>
                  <a:srgbClr val="B53A31">
                    <a:lumMod val="75000"/>
                  </a:srgbClr>
                </a:solidFill>
                <a:ea typeface="Times New Roman" panose="02020603050405020304" pitchFamily="18" charset="0"/>
              </a:rPr>
              <a:t>To establish the validity of a psychometric technique, it is necessary to systematically check its content for the correspondence of the measured area of ​​the psyche to a representative sample.</a:t>
            </a:r>
            <a:endParaRPr lang="ru-RU" sz="2400" b="1" dirty="0">
              <a:solidFill>
                <a:srgbClr val="B53A31">
                  <a:lumMod val="75000"/>
                </a:srgbClr>
              </a:solidFill>
              <a:ea typeface="Times New Roman" panose="02020603050405020304" pitchFamily="18" charset="0"/>
            </a:endParaRPr>
          </a:p>
          <a:p>
            <a:pPr indent="450215" algn="just"/>
            <a:r>
              <a:rPr lang="en-US" sz="2400" b="1" dirty="0">
                <a:solidFill>
                  <a:srgbClr val="B53A31">
                    <a:lumMod val="75000"/>
                  </a:srgbClr>
                </a:solidFill>
                <a:ea typeface="Times New Roman" panose="02020603050405020304" pitchFamily="18" charset="0"/>
              </a:rPr>
              <a:t>Two types of validity are distinguished: direct, or primary, and derivative, or secondary.</a:t>
            </a:r>
            <a:endParaRPr lang="ru-RU" sz="2400" b="1" dirty="0">
              <a:solidFill>
                <a:srgbClr val="B53A31">
                  <a:lumMod val="75000"/>
                </a:srgbClr>
              </a:solidFill>
              <a:ea typeface="Times New Roman" panose="02020603050405020304" pitchFamily="18" charset="0"/>
            </a:endParaRPr>
          </a:p>
          <a:p>
            <a:pPr indent="450215" algn="just"/>
            <a:endParaRPr lang="ru-RU" sz="2400" b="1" dirty="0">
              <a:solidFill>
                <a:srgbClr val="B53A31">
                  <a:lumMod val="75000"/>
                </a:srgbClr>
              </a:solidFill>
              <a:ea typeface="Times New Roman" panose="02020603050405020304" pitchFamily="18" charset="0"/>
            </a:endParaRPr>
          </a:p>
          <a:p>
            <a:pPr indent="450215" algn="just"/>
            <a:r>
              <a:rPr lang="en-US" sz="2400" b="1" i="1" dirty="0">
                <a:solidFill>
                  <a:srgbClr val="B53A31">
                    <a:lumMod val="75000"/>
                  </a:srgbClr>
                </a:solidFill>
                <a:ea typeface="Times New Roman" panose="02020603050405020304" pitchFamily="18" charset="0"/>
              </a:rPr>
              <a:t>Within the immediate validity, external and internal validity are distinguished.</a:t>
            </a:r>
            <a:endParaRPr lang="ru-RU" sz="2400" b="1" i="1" dirty="0">
              <a:solidFill>
                <a:srgbClr val="B53A31">
                  <a:lumMod val="75000"/>
                </a:srgbClr>
              </a:solidFill>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166449" y="5741643"/>
            <a:ext cx="1219306" cy="609653"/>
          </a:xfrm>
          <a:prstGeom prst="rect">
            <a:avLst/>
          </a:prstGeom>
        </p:spPr>
      </p:pic>
    </p:spTree>
    <p:extLst>
      <p:ext uri="{BB962C8B-B14F-4D97-AF65-F5344CB8AC3E}">
        <p14:creationId xmlns:p14="http://schemas.microsoft.com/office/powerpoint/2010/main" val="16593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0110" y="0"/>
            <a:ext cx="742191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400" b="1" dirty="0">
                <a:solidFill>
                  <a:srgbClr val="B53A31">
                    <a:lumMod val="75000"/>
                  </a:srgbClr>
                </a:solidFill>
              </a:rPr>
              <a:t>Валидность</a:t>
            </a:r>
            <a:r>
              <a:rPr lang="ru-RU" sz="2400" b="1" dirty="0">
                <a:solidFill>
                  <a:srgbClr val="0070C0"/>
                </a:solidFill>
              </a:rPr>
              <a:t> внешняя</a:t>
            </a:r>
          </a:p>
        </p:txBody>
      </p:sp>
      <p:sp>
        <p:nvSpPr>
          <p:cNvPr id="3" name="Прямоугольник 2"/>
          <p:cNvSpPr/>
          <p:nvPr/>
        </p:nvSpPr>
        <p:spPr>
          <a:xfrm>
            <a:off x="508001" y="369301"/>
            <a:ext cx="11102109" cy="6109365"/>
          </a:xfrm>
          <a:prstGeom prst="rect">
            <a:avLst/>
          </a:prstGeom>
        </p:spPr>
        <p:txBody>
          <a:bodyPr wrap="square">
            <a:spAutoFit/>
          </a:bodyPr>
          <a:lstStyle/>
          <a:p>
            <a:pPr indent="450215" algn="just"/>
            <a:r>
              <a:rPr lang="ru-RU" sz="2300" b="1" dirty="0" smtClean="0">
                <a:solidFill>
                  <a:srgbClr val="B53A31">
                    <a:lumMod val="75000"/>
                  </a:srgbClr>
                </a:solidFill>
                <a:ea typeface="Times New Roman" panose="02020603050405020304" pitchFamily="18" charset="0"/>
              </a:rPr>
              <a:t>Наличие внешней </a:t>
            </a:r>
            <a:r>
              <a:rPr lang="ru-RU" sz="2300" b="1" dirty="0" err="1" smtClean="0">
                <a:solidFill>
                  <a:srgbClr val="B53A31">
                    <a:lumMod val="75000"/>
                  </a:srgbClr>
                </a:solidFill>
                <a:ea typeface="Times New Roman" panose="02020603050405020304" pitchFamily="18" charset="0"/>
              </a:rPr>
              <a:t>валидности</a:t>
            </a:r>
            <a:r>
              <a:rPr lang="ru-RU" sz="2300" b="1" dirty="0" smtClean="0">
                <a:solidFill>
                  <a:srgbClr val="B53A31">
                    <a:lumMod val="75000"/>
                  </a:srgbClr>
                </a:solidFill>
                <a:ea typeface="Times New Roman" panose="02020603050405020304" pitchFamily="18" charset="0"/>
              </a:rPr>
              <a:t> означает, что впечатление, которое создается     у испытуемых при знакомстве с инструкцией,  стимульным материалом и процедурой тестирования, соответствует объявленному назначению теста. </a:t>
            </a:r>
          </a:p>
          <a:p>
            <a:pPr indent="450215" algn="just"/>
            <a:r>
              <a:rPr lang="ru-RU" sz="2300" b="1" dirty="0" smtClean="0">
                <a:solidFill>
                  <a:srgbClr val="B53A31">
                    <a:lumMod val="75000"/>
                  </a:srgbClr>
                </a:solidFill>
                <a:ea typeface="Times New Roman" panose="02020603050405020304" pitchFamily="18" charset="0"/>
              </a:rPr>
              <a:t>Внешняя валидность может находиться в разных отношениях к подлинному психологическому содержанию теста. В одних случаях (например, при тестировании интеллекта) внешняя валидность соответствует этому содержанию. В других случаях (в личностных тестах) она помогает маскировать подлинное содержание теста – испытуемый должен поверить в другое содержание, намеренно указанное в инструкции. Тем самым предупреждается возникновение установки на выдачу социально нормативных ответов. </a:t>
            </a:r>
          </a:p>
          <a:p>
            <a:pPr indent="450215" algn="just"/>
            <a:r>
              <a:rPr lang="ru-RU" sz="2300" b="1" dirty="0" smtClean="0">
                <a:solidFill>
                  <a:srgbClr val="B53A31">
                    <a:lumMod val="75000"/>
                  </a:srgbClr>
                </a:solidFill>
                <a:ea typeface="Times New Roman" panose="02020603050405020304" pitchFamily="18" charset="0"/>
              </a:rPr>
              <a:t>Например, тест 16 PF Р. </a:t>
            </a:r>
            <a:r>
              <a:rPr lang="ru-RU" sz="2300" b="1" dirty="0" err="1" smtClean="0">
                <a:solidFill>
                  <a:srgbClr val="B53A31">
                    <a:lumMod val="75000"/>
                  </a:srgbClr>
                </a:solidFill>
                <a:ea typeface="Times New Roman" panose="02020603050405020304" pitchFamily="18" charset="0"/>
              </a:rPr>
              <a:t>Кеттелла</a:t>
            </a:r>
            <a:r>
              <a:rPr lang="ru-RU" sz="2300" b="1" dirty="0" smtClean="0">
                <a:solidFill>
                  <a:srgbClr val="B53A31">
                    <a:lumMod val="75000"/>
                  </a:srgbClr>
                </a:solidFill>
                <a:ea typeface="Times New Roman" panose="02020603050405020304" pitchFamily="18" charset="0"/>
              </a:rPr>
              <a:t> удобен для использования – он не «отпугивает» клиентов имплицитным содержанием пунктов, не вызывает акцентированной категоризации ситуации диагностики как ситуации экспертизы. </a:t>
            </a:r>
          </a:p>
          <a:p>
            <a:pPr indent="450215" algn="just"/>
            <a:r>
              <a:rPr lang="ru-RU" sz="2300" b="1" dirty="0" smtClean="0">
                <a:solidFill>
                  <a:srgbClr val="B53A31">
                    <a:lumMod val="75000"/>
                  </a:srgbClr>
                </a:solidFill>
                <a:ea typeface="Times New Roman" panose="02020603050405020304" pitchFamily="18" charset="0"/>
              </a:rPr>
              <a:t>Другие же личностные опросники, в большей или меньшей степени имеющие </a:t>
            </a:r>
            <a:r>
              <a:rPr lang="ru-RU" sz="2300" b="1" dirty="0" err="1" smtClean="0">
                <a:solidFill>
                  <a:srgbClr val="B53A31">
                    <a:lumMod val="75000"/>
                  </a:srgbClr>
                </a:solidFill>
                <a:ea typeface="Times New Roman" panose="02020603050405020304" pitchFamily="18" charset="0"/>
              </a:rPr>
              <a:t>патохарактерологическую</a:t>
            </a:r>
            <a:r>
              <a:rPr lang="ru-RU" sz="2300" b="1" dirty="0" smtClean="0">
                <a:solidFill>
                  <a:srgbClr val="B53A31">
                    <a:lumMod val="75000"/>
                  </a:srgbClr>
                </a:solidFill>
                <a:ea typeface="Times New Roman" panose="02020603050405020304" pitchFamily="18" charset="0"/>
              </a:rPr>
              <a:t> подоплёку по содержанию вопросов, информируют испытуемых о возможной направленности диагностики психических нарушений </a:t>
            </a:r>
          </a:p>
          <a:p>
            <a:pPr indent="450215" algn="just"/>
            <a:r>
              <a:rPr lang="ru-RU" sz="2300" b="1" dirty="0" smtClean="0">
                <a:solidFill>
                  <a:srgbClr val="B53A31">
                    <a:lumMod val="75000"/>
                  </a:srgbClr>
                </a:solidFill>
                <a:ea typeface="Times New Roman" panose="02020603050405020304" pitchFamily="18" charset="0"/>
              </a:rPr>
              <a:t>(например, опросник </a:t>
            </a:r>
            <a:r>
              <a:rPr lang="en-US" sz="2300" b="1" dirty="0" smtClean="0">
                <a:solidFill>
                  <a:srgbClr val="B53A31">
                    <a:lumMod val="75000"/>
                  </a:srgbClr>
                </a:solidFill>
                <a:ea typeface="Times New Roman" panose="02020603050405020304" pitchFamily="18" charset="0"/>
              </a:rPr>
              <a:t>MMPI</a:t>
            </a:r>
            <a:r>
              <a:rPr lang="ru-RU" sz="2300" b="1" dirty="0" smtClean="0">
                <a:solidFill>
                  <a:srgbClr val="B53A31">
                    <a:lumMod val="75000"/>
                  </a:srgbClr>
                </a:solidFill>
                <a:ea typeface="Times New Roman" panose="02020603050405020304" pitchFamily="18" charset="0"/>
              </a:rPr>
              <a:t>).</a:t>
            </a:r>
            <a:endParaRPr lang="ru-RU" sz="2300" b="1" dirty="0">
              <a:solidFill>
                <a:srgbClr val="B53A31">
                  <a:lumMod val="75000"/>
                </a:srgbClr>
              </a:solidFill>
              <a:ea typeface="Times New Roman" panose="02020603050405020304" pitchFamily="18" charset="0"/>
            </a:endParaRPr>
          </a:p>
        </p:txBody>
      </p:sp>
    </p:spTree>
    <p:extLst>
      <p:ext uri="{BB962C8B-B14F-4D97-AF65-F5344CB8AC3E}">
        <p14:creationId xmlns:p14="http://schemas.microsoft.com/office/powerpoint/2010/main" val="291660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10C2D2-FAB5-48C5-A62C-2D24D6D3E8C8}"/>
</file>

<file path=customXml/itemProps2.xml><?xml version="1.0" encoding="utf-8"?>
<ds:datastoreItem xmlns:ds="http://schemas.openxmlformats.org/officeDocument/2006/customXml" ds:itemID="{3F7EF06F-A0D2-4A0B-8B21-A591F9079AC5}"/>
</file>

<file path=customXml/itemProps3.xml><?xml version="1.0" encoding="utf-8"?>
<ds:datastoreItem xmlns:ds="http://schemas.openxmlformats.org/officeDocument/2006/customXml" ds:itemID="{B7F6E84C-FE95-4851-AB2E-0404D65622F0}"/>
</file>

<file path=docProps/app.xml><?xml version="1.0" encoding="utf-8"?>
<Properties xmlns="http://schemas.openxmlformats.org/officeDocument/2006/extended-properties" xmlns:vt="http://schemas.openxmlformats.org/officeDocument/2006/docPropsVTypes">
  <TotalTime>565</TotalTime>
  <Words>6640</Words>
  <Application>Microsoft Office PowerPoint</Application>
  <PresentationFormat>Произвольный</PresentationFormat>
  <Paragraphs>265</Paragraphs>
  <Slides>55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55</vt:i4>
      </vt:variant>
    </vt:vector>
  </HeadingPairs>
  <TitlesOfParts>
    <vt:vector size="57" baseType="lpstr">
      <vt:lpstr>Тема Office</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PC</cp:lastModifiedBy>
  <cp:revision>36</cp:revision>
  <dcterms:created xsi:type="dcterms:W3CDTF">2021-03-21T08:57:29Z</dcterms:created>
  <dcterms:modified xsi:type="dcterms:W3CDTF">2021-12-19T13:39:20Z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