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8.xml" ContentType="application/vnd.openxmlformats-officedocument.presentationml.slide+xml"/>
  <Override PartName="/ppt/slides/slide4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4.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3" r:id="rId4"/>
    <p:sldId id="257" r:id="rId5"/>
    <p:sldId id="259" r:id="rId6"/>
    <p:sldId id="261" r:id="rId7"/>
    <p:sldId id="262" r:id="rId8"/>
    <p:sldId id="263" r:id="rId9"/>
    <p:sldId id="265" r:id="rId10"/>
    <p:sldId id="266" r:id="rId11"/>
    <p:sldId id="258" r:id="rId12"/>
    <p:sldId id="267" r:id="rId13"/>
    <p:sldId id="295" r:id="rId14"/>
    <p:sldId id="269" r:id="rId15"/>
    <p:sldId id="270" r:id="rId16"/>
    <p:sldId id="271" r:id="rId17"/>
    <p:sldId id="272" r:id="rId18"/>
    <p:sldId id="274" r:id="rId19"/>
    <p:sldId id="275" r:id="rId20"/>
    <p:sldId id="278" r:id="rId21"/>
    <p:sldId id="279" r:id="rId22"/>
    <p:sldId id="280" r:id="rId23"/>
    <p:sldId id="281" r:id="rId24"/>
    <p:sldId id="282" r:id="rId25"/>
    <p:sldId id="283" r:id="rId26"/>
    <p:sldId id="284" r:id="rId27"/>
    <p:sldId id="285" r:id="rId28"/>
    <p:sldId id="299" r:id="rId29"/>
    <p:sldId id="300" r:id="rId30"/>
    <p:sldId id="301" r:id="rId31"/>
    <p:sldId id="302" r:id="rId32"/>
    <p:sldId id="303" r:id="rId33"/>
    <p:sldId id="304" r:id="rId34"/>
    <p:sldId id="287" r:id="rId35"/>
    <p:sldId id="288" r:id="rId36"/>
    <p:sldId id="296" r:id="rId37"/>
    <p:sldId id="289" r:id="rId38"/>
    <p:sldId id="290" r:id="rId39"/>
    <p:sldId id="291" r:id="rId40"/>
    <p:sldId id="292" r:id="rId41"/>
    <p:sldId id="293" r:id="rId42"/>
    <p:sldId id="294" r:id="rId43"/>
    <p:sldId id="297" r:id="rId44"/>
    <p:sldId id="298"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B02B6DA-E8F3-42B2-90B5-F33549538108}"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2195B-20E4-47EC-A95A-80B846A587F5}" type="slidenum">
              <a:rPr lang="ru-RU" smtClean="0"/>
              <a:t>‹#›</a:t>
            </a:fld>
            <a:endParaRPr lang="ru-RU"/>
          </a:p>
        </p:txBody>
      </p:sp>
    </p:spTree>
    <p:extLst>
      <p:ext uri="{BB962C8B-B14F-4D97-AF65-F5344CB8AC3E}">
        <p14:creationId xmlns:p14="http://schemas.microsoft.com/office/powerpoint/2010/main" val="270234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02B6DA-E8F3-42B2-90B5-F33549538108}"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2195B-20E4-47EC-A95A-80B846A587F5}" type="slidenum">
              <a:rPr lang="ru-RU" smtClean="0"/>
              <a:t>‹#›</a:t>
            </a:fld>
            <a:endParaRPr lang="ru-RU"/>
          </a:p>
        </p:txBody>
      </p:sp>
    </p:spTree>
    <p:extLst>
      <p:ext uri="{BB962C8B-B14F-4D97-AF65-F5344CB8AC3E}">
        <p14:creationId xmlns:p14="http://schemas.microsoft.com/office/powerpoint/2010/main" val="329073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02B6DA-E8F3-42B2-90B5-F33549538108}"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2195B-20E4-47EC-A95A-80B846A587F5}" type="slidenum">
              <a:rPr lang="ru-RU" smtClean="0"/>
              <a:t>‹#›</a:t>
            </a:fld>
            <a:endParaRPr lang="ru-RU"/>
          </a:p>
        </p:txBody>
      </p:sp>
    </p:spTree>
    <p:extLst>
      <p:ext uri="{BB962C8B-B14F-4D97-AF65-F5344CB8AC3E}">
        <p14:creationId xmlns:p14="http://schemas.microsoft.com/office/powerpoint/2010/main" val="388842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ru-RU">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98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04534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75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15125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8" name="Footer Placeholder 7"/>
          <p:cNvSpPr>
            <a:spLocks noGrp="1"/>
          </p:cNvSpPr>
          <p:nvPr>
            <p:ph type="ftr" sz="quarter" idx="11"/>
          </p:nvPr>
        </p:nvSpPr>
        <p:spPr/>
        <p:txBody>
          <a:bodyPr/>
          <a:lstStyle/>
          <a:p>
            <a:endParaRPr lang="ru-RU">
              <a:solidFill>
                <a:prstClr val="black"/>
              </a:solidFill>
            </a:endParaRPr>
          </a:p>
        </p:txBody>
      </p:sp>
      <p:sp>
        <p:nvSpPr>
          <p:cNvPr id="9" name="Slide Number Placeholder 8"/>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5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4" name="Footer Placeholder 3"/>
          <p:cNvSpPr>
            <a:spLocks noGrp="1"/>
          </p:cNvSpPr>
          <p:nvPr>
            <p:ph type="ftr" sz="quarter" idx="11"/>
          </p:nvPr>
        </p:nvSpPr>
        <p:spPr/>
        <p:txBody>
          <a:bodyPr/>
          <a:lstStyle/>
          <a:p>
            <a:endParaRPr lang="ru-RU">
              <a:solidFill>
                <a:prstClr val="black"/>
              </a:solidFill>
            </a:endParaRPr>
          </a:p>
        </p:txBody>
      </p:sp>
      <p:sp>
        <p:nvSpPr>
          <p:cNvPr id="5" name="Slide Number Placeholder 4"/>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3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3" name="Footer Placeholder 2"/>
          <p:cNvSpPr>
            <a:spLocks noGrp="1"/>
          </p:cNvSpPr>
          <p:nvPr>
            <p:ph type="ftr" sz="quarter" idx="11"/>
          </p:nvPr>
        </p:nvSpPr>
        <p:spPr/>
        <p:txBody>
          <a:bodyPr/>
          <a:lstStyle/>
          <a:p>
            <a:endParaRPr lang="ru-RU">
              <a:solidFill>
                <a:prstClr val="black"/>
              </a:solidFill>
            </a:endParaRPr>
          </a:p>
        </p:txBody>
      </p:sp>
      <p:sp>
        <p:nvSpPr>
          <p:cNvPr id="4" name="Slide Number Placeholder 3"/>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36032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00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02B6DA-E8F3-42B2-90B5-F33549538108}"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2195B-20E4-47EC-A95A-80B846A587F5}" type="slidenum">
              <a:rPr lang="ru-RU" smtClean="0"/>
              <a:t>‹#›</a:t>
            </a:fld>
            <a:endParaRPr lang="ru-RU"/>
          </a:p>
        </p:txBody>
      </p:sp>
    </p:spTree>
    <p:extLst>
      <p:ext uri="{BB962C8B-B14F-4D97-AF65-F5344CB8AC3E}">
        <p14:creationId xmlns:p14="http://schemas.microsoft.com/office/powerpoint/2010/main" val="45661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75534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60521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34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46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4736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67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562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17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97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B02B6DA-E8F3-42B2-90B5-F33549538108}"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2195B-20E4-47EC-A95A-80B846A587F5}" type="slidenum">
              <a:rPr lang="ru-RU" smtClean="0"/>
              <a:t>‹#›</a:t>
            </a:fld>
            <a:endParaRPr lang="ru-RU"/>
          </a:p>
        </p:txBody>
      </p:sp>
    </p:spTree>
    <p:extLst>
      <p:ext uri="{BB962C8B-B14F-4D97-AF65-F5344CB8AC3E}">
        <p14:creationId xmlns:p14="http://schemas.microsoft.com/office/powerpoint/2010/main" val="156892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B02B6DA-E8F3-42B2-90B5-F33549538108}" type="datetimeFigureOut">
              <a:rPr lang="ru-RU" smtClean="0"/>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82195B-20E4-47EC-A95A-80B846A587F5}" type="slidenum">
              <a:rPr lang="ru-RU" smtClean="0"/>
              <a:t>‹#›</a:t>
            </a:fld>
            <a:endParaRPr lang="ru-RU"/>
          </a:p>
        </p:txBody>
      </p:sp>
    </p:spTree>
    <p:extLst>
      <p:ext uri="{BB962C8B-B14F-4D97-AF65-F5344CB8AC3E}">
        <p14:creationId xmlns:p14="http://schemas.microsoft.com/office/powerpoint/2010/main" val="416375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B02B6DA-E8F3-42B2-90B5-F33549538108}" type="datetimeFigureOut">
              <a:rPr lang="ru-RU" smtClean="0"/>
              <a:t>19.12.2021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82195B-20E4-47EC-A95A-80B846A587F5}" type="slidenum">
              <a:rPr lang="ru-RU" smtClean="0"/>
              <a:t>‹#›</a:t>
            </a:fld>
            <a:endParaRPr lang="ru-RU"/>
          </a:p>
        </p:txBody>
      </p:sp>
    </p:spTree>
    <p:extLst>
      <p:ext uri="{BB962C8B-B14F-4D97-AF65-F5344CB8AC3E}">
        <p14:creationId xmlns:p14="http://schemas.microsoft.com/office/powerpoint/2010/main" val="4232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02B6DA-E8F3-42B2-90B5-F33549538108}" type="datetimeFigureOut">
              <a:rPr lang="ru-RU" smtClean="0"/>
              <a:t>19.12.2021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82195B-20E4-47EC-A95A-80B846A587F5}" type="slidenum">
              <a:rPr lang="ru-RU" smtClean="0"/>
              <a:t>‹#›</a:t>
            </a:fld>
            <a:endParaRPr lang="ru-RU"/>
          </a:p>
        </p:txBody>
      </p:sp>
    </p:spTree>
    <p:extLst>
      <p:ext uri="{BB962C8B-B14F-4D97-AF65-F5344CB8AC3E}">
        <p14:creationId xmlns:p14="http://schemas.microsoft.com/office/powerpoint/2010/main" val="342162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02B6DA-E8F3-42B2-90B5-F33549538108}" type="datetimeFigureOut">
              <a:rPr lang="ru-RU" smtClean="0"/>
              <a:t>19.12.2021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82195B-20E4-47EC-A95A-80B846A587F5}" type="slidenum">
              <a:rPr lang="ru-RU" smtClean="0"/>
              <a:t>‹#›</a:t>
            </a:fld>
            <a:endParaRPr lang="ru-RU"/>
          </a:p>
        </p:txBody>
      </p:sp>
    </p:spTree>
    <p:extLst>
      <p:ext uri="{BB962C8B-B14F-4D97-AF65-F5344CB8AC3E}">
        <p14:creationId xmlns:p14="http://schemas.microsoft.com/office/powerpoint/2010/main" val="375958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B02B6DA-E8F3-42B2-90B5-F33549538108}" type="datetimeFigureOut">
              <a:rPr lang="ru-RU" smtClean="0"/>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82195B-20E4-47EC-A95A-80B846A587F5}" type="slidenum">
              <a:rPr lang="ru-RU" smtClean="0"/>
              <a:t>‹#›</a:t>
            </a:fld>
            <a:endParaRPr lang="ru-RU"/>
          </a:p>
        </p:txBody>
      </p:sp>
    </p:spTree>
    <p:extLst>
      <p:ext uri="{BB962C8B-B14F-4D97-AF65-F5344CB8AC3E}">
        <p14:creationId xmlns:p14="http://schemas.microsoft.com/office/powerpoint/2010/main" val="316590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B02B6DA-E8F3-42B2-90B5-F33549538108}" type="datetimeFigureOut">
              <a:rPr lang="ru-RU" smtClean="0"/>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82195B-20E4-47EC-A95A-80B846A587F5}" type="slidenum">
              <a:rPr lang="ru-RU" smtClean="0"/>
              <a:t>‹#›</a:t>
            </a:fld>
            <a:endParaRPr lang="ru-RU"/>
          </a:p>
        </p:txBody>
      </p:sp>
    </p:spTree>
    <p:extLst>
      <p:ext uri="{BB962C8B-B14F-4D97-AF65-F5344CB8AC3E}">
        <p14:creationId xmlns:p14="http://schemas.microsoft.com/office/powerpoint/2010/main" val="14223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2B6DA-E8F3-42B2-90B5-F33549538108}" type="datetimeFigureOut">
              <a:rPr lang="ru-RU" smtClean="0"/>
              <a:t>19.12.2021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2195B-20E4-47EC-A95A-80B846A587F5}" type="slidenum">
              <a:rPr lang="ru-RU" smtClean="0"/>
              <a:t>‹#›</a:t>
            </a:fld>
            <a:endParaRPr lang="ru-RU"/>
          </a:p>
        </p:txBody>
      </p:sp>
    </p:spTree>
    <p:extLst>
      <p:ext uri="{BB962C8B-B14F-4D97-AF65-F5344CB8AC3E}">
        <p14:creationId xmlns:p14="http://schemas.microsoft.com/office/powerpoint/2010/main" val="3199798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538719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idx="4294967295"/>
          </p:nvPr>
        </p:nvSpPr>
        <p:spPr>
          <a:xfrm>
            <a:off x="1153245" y="1527387"/>
            <a:ext cx="9314883" cy="1828800"/>
          </a:xfrm>
        </p:spPr>
        <p:txBody>
          <a:bodyPr>
            <a:noAutofit/>
          </a:bodyPr>
          <a:lstStyle/>
          <a:p>
            <a:pPr algn="l"/>
            <a:r>
              <a:rPr lang="ru-RU" sz="2400" b="1" dirty="0" err="1" smtClean="0">
                <a:solidFill>
                  <a:schemeClr val="accent3">
                    <a:lumMod val="50000"/>
                  </a:schemeClr>
                </a:solidFill>
              </a:rPr>
              <a:t>Topic</a:t>
            </a:r>
            <a:r>
              <a:rPr lang="ru-RU" sz="2400" b="1" dirty="0" smtClean="0">
                <a:solidFill>
                  <a:schemeClr val="accent3">
                    <a:lumMod val="50000"/>
                  </a:schemeClr>
                </a:solidFill>
              </a:rPr>
              <a:t> </a:t>
            </a:r>
            <a:r>
              <a:rPr lang="ru-RU" sz="2400" b="1" dirty="0" smtClean="0">
                <a:solidFill>
                  <a:schemeClr val="accent3">
                    <a:lumMod val="50000"/>
                  </a:schemeClr>
                </a:solidFill>
              </a:rPr>
              <a:t>5. </a:t>
            </a:r>
            <a:r>
              <a:rPr lang="en-US" sz="2000" b="1" dirty="0" smtClean="0">
                <a:solidFill>
                  <a:schemeClr val="accent3">
                    <a:lumMod val="50000"/>
                  </a:schemeClr>
                </a:solidFill>
              </a:rPr>
              <a:t>The </a:t>
            </a:r>
            <a:r>
              <a:rPr lang="en-US" sz="2000" b="1" dirty="0">
                <a:solidFill>
                  <a:schemeClr val="accent3">
                    <a:lumMod val="50000"/>
                  </a:schemeClr>
                </a:solidFill>
              </a:rPr>
              <a:t>author is associate professor A.A. </a:t>
            </a:r>
            <a:r>
              <a:rPr lang="en-US" sz="2000" b="1" dirty="0" err="1">
                <a:solidFill>
                  <a:schemeClr val="accent3">
                    <a:lumMod val="50000"/>
                  </a:schemeClr>
                </a:solidFill>
              </a:rPr>
              <a:t>Lytko</a:t>
            </a:r>
            <a:r>
              <a:rPr lang="en-US" sz="2000" b="1" dirty="0">
                <a:solidFill>
                  <a:schemeClr val="accent3">
                    <a:lumMod val="50000"/>
                  </a:schemeClr>
                </a:solidFill>
              </a:rPr>
              <a:t> </a:t>
            </a:r>
            <a:br>
              <a:rPr lang="en-US" sz="2000" b="1" dirty="0">
                <a:solidFill>
                  <a:schemeClr val="accent3">
                    <a:lumMod val="50000"/>
                  </a:schemeClr>
                </a:solidFill>
              </a:rPr>
            </a:br>
            <a:r>
              <a:rPr lang="ru-RU" sz="3200" b="1" dirty="0" smtClean="0">
                <a:solidFill>
                  <a:schemeClr val="accent3">
                    <a:lumMod val="50000"/>
                  </a:schemeClr>
                </a:solidFill>
              </a:rPr>
              <a:t/>
            </a:r>
            <a:br>
              <a:rPr lang="ru-RU" sz="3200" b="1" dirty="0" smtClean="0">
                <a:solidFill>
                  <a:schemeClr val="accent3">
                    <a:lumMod val="50000"/>
                  </a:schemeClr>
                </a:solidFill>
              </a:rPr>
            </a:br>
            <a:r>
              <a:rPr lang="ru-RU" sz="3200" b="1" dirty="0" smtClean="0">
                <a:solidFill>
                  <a:schemeClr val="accent3">
                    <a:lumMod val="50000"/>
                  </a:schemeClr>
                </a:solidFill>
              </a:rPr>
              <a:t>                             </a:t>
            </a:r>
            <a:r>
              <a:rPr lang="ru-RU" sz="3200" b="1" dirty="0" err="1" smtClean="0">
                <a:solidFill>
                  <a:schemeClr val="accent3">
                    <a:lumMod val="50000"/>
                  </a:schemeClr>
                </a:solidFill>
              </a:rPr>
              <a:t>Observation</a:t>
            </a:r>
            <a:r>
              <a:rPr lang="ru-RU" sz="3200" b="1" dirty="0" smtClean="0">
                <a:solidFill>
                  <a:schemeClr val="accent3">
                    <a:lumMod val="50000"/>
                  </a:schemeClr>
                </a:solidFill>
              </a:rPr>
              <a:t> </a:t>
            </a:r>
            <a:r>
              <a:rPr lang="ru-RU" sz="3200" b="1" dirty="0" smtClean="0">
                <a:solidFill>
                  <a:schemeClr val="accent3">
                    <a:lumMod val="50000"/>
                  </a:schemeClr>
                </a:solidFill>
              </a:rPr>
              <a:t>method</a:t>
            </a:r>
            <a:endParaRPr lang="ru-RU" sz="3200" b="1" dirty="0">
              <a:solidFill>
                <a:schemeClr val="accent3">
                  <a:lumMod val="50000"/>
                </a:schemeClr>
              </a:solidFill>
            </a:endParaRPr>
          </a:p>
        </p:txBody>
      </p:sp>
      <p:sp>
        <p:nvSpPr>
          <p:cNvPr id="3" name="TextBox 2"/>
          <p:cNvSpPr txBox="1"/>
          <p:nvPr/>
        </p:nvSpPr>
        <p:spPr>
          <a:xfrm>
            <a:off x="4479727" y="3965787"/>
            <a:ext cx="7043407"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l" rtl="0"/>
            <a:r>
              <a:rPr lang="ru-RU" sz="2400" b="1" dirty="0">
                <a:solidFill>
                  <a:srgbClr val="B53A31">
                    <a:lumMod val="75000"/>
                  </a:srgbClr>
                </a:solidFill>
              </a:rPr>
              <a:t>Alphonse Daudet (French novelist):</a:t>
            </a:r>
          </a:p>
          <a:p>
            <a:pPr indent="457200" algn="l" rtl="0"/>
            <a:r>
              <a:rPr lang="ru-RU" sz="2400" b="1" dirty="0">
                <a:solidFill>
                  <a:srgbClr val="B53A31">
                    <a:lumMod val="75000"/>
                  </a:srgbClr>
                </a:solidFill>
              </a:rPr>
              <a:t>The days are so long and the years are so short</a:t>
            </a:r>
            <a:r>
              <a:rPr lang="ru-RU" sz="2400" b="1" dirty="0" smtClean="0">
                <a:solidFill>
                  <a:srgbClr val="B53A31">
                    <a:lumMod val="75000"/>
                  </a:srgbClr>
                </a:solidFill>
              </a:rPr>
              <a:t>!</a:t>
            </a:r>
          </a:p>
          <a:p>
            <a:pPr indent="457200" algn="l" rtl="0"/>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What is the observation error?</a:t>
            </a:r>
            <a:endParaRPr lang="ru-RU" sz="2400" dirty="0">
              <a:solidFill>
                <a:srgbClr val="B53A31">
                  <a:lumMod val="75000"/>
                </a:srgbClr>
              </a:solidFill>
            </a:endParaRPr>
          </a:p>
        </p:txBody>
      </p:sp>
    </p:spTree>
    <p:extLst>
      <p:ext uri="{BB962C8B-B14F-4D97-AF65-F5344CB8AC3E}">
        <p14:creationId xmlns:p14="http://schemas.microsoft.com/office/powerpoint/2010/main" val="1747020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920" y="445205"/>
            <a:ext cx="11170920" cy="6001643"/>
          </a:xfrm>
          <a:prstGeom prst="rect">
            <a:avLst/>
          </a:prstGeom>
        </p:spPr>
        <p:txBody>
          <a:bodyPr wrap="square">
            <a:spAutoFit/>
          </a:bodyPr>
          <a:lstStyle/>
          <a:p>
            <a:pPr indent="457200" algn="l" rtl="0"/>
            <a:r>
              <a:rPr lang="ru-RU" sz="2400" b="1" dirty="0">
                <a:solidFill>
                  <a:schemeClr val="accent3">
                    <a:lumMod val="75000"/>
                  </a:schemeClr>
                </a:solidFill>
              </a:rPr>
              <a:t>Therefore, the end result of professional observation is only </a:t>
            </a:r>
            <a:r>
              <a:rPr lang="ru-RU" sz="2400" b="1" dirty="0" smtClean="0">
                <a:solidFill>
                  <a:schemeClr val="accent3">
                    <a:lumMod val="75000"/>
                  </a:schemeClr>
                </a:solidFill>
              </a:rPr>
              <a:t>sound </a:t>
            </a:r>
            <a:r>
              <a:rPr lang="ru-RU" sz="2400" b="1" dirty="0">
                <a:solidFill>
                  <a:schemeClr val="accent3">
                    <a:lumMod val="75000"/>
                  </a:schemeClr>
                </a:solidFill>
              </a:rPr>
              <a:t>conclusions about the observed reality, i.e. obvious and established facts. Therefore, a professional observer, examining a person's appearance, will never say that he is a criminal. Descriptions of the results of his observations will always be substantiated, consisting of obvious and established facts.</a:t>
            </a:r>
            <a:endParaRPr lang="ru-RU" sz="2400" b="1" dirty="0" smtClean="0">
              <a:solidFill>
                <a:schemeClr val="accent3">
                  <a:lumMod val="75000"/>
                </a:schemeClr>
              </a:solidFill>
            </a:endParaRPr>
          </a:p>
          <a:p>
            <a:pPr indent="457200" algn="l" rtl="0"/>
            <a:r>
              <a:rPr lang="ru-RU" sz="2400" b="1" dirty="0" smtClean="0">
                <a:solidFill>
                  <a:schemeClr val="accent3">
                    <a:lumMod val="75000"/>
                  </a:schemeClr>
                </a:solidFill>
              </a:rPr>
              <a:t>for instance</a:t>
            </a:r>
            <a:r>
              <a:rPr lang="ru-RU" sz="2400" b="1" dirty="0">
                <a:solidFill>
                  <a:schemeClr val="accent3">
                    <a:lumMod val="75000"/>
                  </a:schemeClr>
                </a:solidFill>
              </a:rPr>
              <a:t>: </a:t>
            </a:r>
            <a:endParaRPr lang="ru-RU" sz="2400" b="1" dirty="0" smtClean="0">
              <a:solidFill>
                <a:schemeClr val="accent3">
                  <a:lumMod val="75000"/>
                </a:schemeClr>
              </a:solidFill>
            </a:endParaRPr>
          </a:p>
          <a:p>
            <a:pPr indent="457200" algn="l" rtl="0"/>
            <a:r>
              <a:rPr lang="ru-RU" sz="2400" b="1" dirty="0" smtClean="0">
                <a:solidFill>
                  <a:schemeClr val="accent3">
                    <a:lumMod val="75000"/>
                  </a:schemeClr>
                </a:solidFill>
              </a:rPr>
              <a:t>and</a:t>
            </a:r>
            <a:r>
              <a:rPr lang="ru-RU" sz="2400" b="1" dirty="0">
                <a:solidFill>
                  <a:schemeClr val="accent3">
                    <a:lumMod val="75000"/>
                  </a:schemeClr>
                </a:solidFill>
              </a:rPr>
              <a:t>) possible </a:t>
            </a:r>
            <a:r>
              <a:rPr lang="ru-RU" sz="2400" b="1" i="1" dirty="0">
                <a:solidFill>
                  <a:schemeClr val="accent3">
                    <a:lumMod val="75000"/>
                  </a:schemeClr>
                </a:solidFill>
              </a:rPr>
              <a:t>obvious facts</a:t>
            </a:r>
            <a:r>
              <a:rPr lang="ru-RU" sz="2400" b="1" dirty="0">
                <a:solidFill>
                  <a:schemeClr val="accent3">
                    <a:lumMod val="75000"/>
                  </a:schemeClr>
                </a:solidFill>
              </a:rPr>
              <a:t>: I know this person well, his name is NN, he has short-cropped hair, combed back, slightly curly, bald patches begin from the forehead, two deep wrinkles run from the wings of the nose to the edges of the lips, over the entire upper lip are located in a continuous strip </a:t>
            </a:r>
            <a:r>
              <a:rPr lang="ru-RU" sz="2400" b="1" dirty="0" smtClean="0">
                <a:solidFill>
                  <a:schemeClr val="accent3">
                    <a:lumMod val="75000"/>
                  </a:schemeClr>
                </a:solidFill>
              </a:rPr>
              <a:t>mustache; </a:t>
            </a:r>
          </a:p>
          <a:p>
            <a:pPr indent="457200" algn="l" rtl="0"/>
            <a:r>
              <a:rPr lang="ru-RU" sz="2400" b="1" dirty="0" smtClean="0">
                <a:solidFill>
                  <a:schemeClr val="accent3">
                    <a:lumMod val="75000"/>
                  </a:schemeClr>
                </a:solidFill>
              </a:rPr>
              <a:t>b</a:t>
            </a:r>
            <a:r>
              <a:rPr lang="ru-RU" sz="2400" b="1" dirty="0">
                <a:solidFill>
                  <a:schemeClr val="accent3">
                    <a:lumMod val="75000"/>
                  </a:schemeClr>
                </a:solidFill>
              </a:rPr>
              <a:t>) possible </a:t>
            </a:r>
            <a:r>
              <a:rPr lang="ru-RU" sz="2400" b="1" i="1" dirty="0">
                <a:solidFill>
                  <a:schemeClr val="accent3">
                    <a:lumMod val="75000"/>
                  </a:schemeClr>
                </a:solidFill>
              </a:rPr>
              <a:t>established facts</a:t>
            </a:r>
            <a:r>
              <a:rPr lang="ru-RU" sz="2400" b="1" dirty="0">
                <a:solidFill>
                  <a:schemeClr val="accent3">
                    <a:lumMod val="75000"/>
                  </a:schemeClr>
                </a:solidFill>
              </a:rPr>
              <a:t>: his face is thin, since depressions are clearly visible on his cheeks, his forehead is wide, since it takes up almost a third of his face, his eyebrows are thick, as they completely cover the skin, his expression is calm, since there is no pronounced facial expression on his face, his look is rather aloof, so no matter how directed towards anything, etc.</a:t>
            </a:r>
          </a:p>
        </p:txBody>
      </p:sp>
      <p:sp>
        <p:nvSpPr>
          <p:cNvPr id="3" name="TextBox 2"/>
          <p:cNvSpPr txBox="1"/>
          <p:nvPr/>
        </p:nvSpPr>
        <p:spPr>
          <a:xfrm>
            <a:off x="1097280" y="0"/>
            <a:ext cx="83210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Only obvious and established facts are substantiated </a:t>
            </a:r>
          </a:p>
        </p:txBody>
      </p:sp>
    </p:spTree>
    <p:extLst>
      <p:ext uri="{BB962C8B-B14F-4D97-AF65-F5344CB8AC3E}">
        <p14:creationId xmlns:p14="http://schemas.microsoft.com/office/powerpoint/2010/main" val="167216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7240" y="1161485"/>
            <a:ext cx="10759440" cy="3785652"/>
          </a:xfrm>
          <a:prstGeom prst="rect">
            <a:avLst/>
          </a:prstGeom>
        </p:spPr>
        <p:txBody>
          <a:bodyPr wrap="square">
            <a:spAutoFit/>
          </a:bodyPr>
          <a:lstStyle/>
          <a:p>
            <a:pPr indent="457200" algn="l" rtl="0"/>
            <a:r>
              <a:rPr lang="ru-RU" sz="2400" b="1" dirty="0">
                <a:solidFill>
                  <a:srgbClr val="B53A31">
                    <a:lumMod val="75000"/>
                  </a:srgbClr>
                </a:solidFill>
              </a:rPr>
              <a:t>Based </a:t>
            </a:r>
            <a:r>
              <a:rPr lang="ru-RU" sz="2400" b="1" dirty="0" smtClean="0">
                <a:solidFill>
                  <a:srgbClr val="B53A31">
                    <a:lumMod val="75000"/>
                  </a:srgbClr>
                </a:solidFill>
              </a:rPr>
              <a:t>the above, </a:t>
            </a:r>
            <a:r>
              <a:rPr lang="ru-RU" sz="2400" b="1" dirty="0">
                <a:solidFill>
                  <a:srgbClr val="B53A31">
                    <a:lumMod val="75000"/>
                  </a:srgbClr>
                </a:solidFill>
                <a:effectLst>
                  <a:outerShdw blurRad="38100" dist="38100" dir="2700000" algn="tl">
                    <a:srgbClr val="000000">
                      <a:alpha val="43137"/>
                    </a:srgbClr>
                  </a:outerShdw>
                </a:effectLst>
              </a:rPr>
              <a:t>the observation method can be defined in the very first approximation as a purposeful and conscious way of collecting facts about the observed external reality, which are sufficiently justified by certain </a:t>
            </a:r>
            <a:r>
              <a:rPr lang="ru-RU" sz="2400" b="1" dirty="0" smtClean="0">
                <a:solidFill>
                  <a:srgbClr val="B53A31">
                    <a:lumMod val="75000"/>
                  </a:srgbClr>
                </a:solidFill>
                <a:effectLst>
                  <a:outerShdw blurRad="38100" dist="38100" dir="2700000" algn="tl">
                    <a:srgbClr val="000000">
                      <a:alpha val="43137"/>
                    </a:srgbClr>
                  </a:outerShdw>
                </a:effectLst>
              </a:rPr>
              <a:t>senses and </a:t>
            </a:r>
            <a:r>
              <a:rPr lang="ru-RU" sz="2400" b="1" dirty="0">
                <a:solidFill>
                  <a:srgbClr val="B53A31">
                    <a:lumMod val="75000"/>
                  </a:srgbClr>
                </a:solidFill>
                <a:effectLst>
                  <a:outerShdw blurRad="38100" dist="38100" dir="2700000" algn="tl">
                    <a:srgbClr val="000000">
                      <a:alpha val="43137"/>
                    </a:srgbClr>
                  </a:outerShdw>
                </a:effectLst>
              </a:rPr>
              <a:t>the cognitive experience of the observer related to them. </a:t>
            </a:r>
            <a:endParaRPr lang="ru-RU" sz="2400" b="1" dirty="0" smtClean="0">
              <a:solidFill>
                <a:srgbClr val="B53A31">
                  <a:lumMod val="75000"/>
                </a:srgbClr>
              </a:solidFill>
              <a:effectLst>
                <a:outerShdw blurRad="38100" dist="38100" dir="2700000" algn="tl">
                  <a:srgbClr val="000000">
                    <a:alpha val="43137"/>
                  </a:srgbClr>
                </a:outerShdw>
              </a:effectLst>
            </a:endParaRPr>
          </a:p>
          <a:p>
            <a:pPr indent="457200" algn="l" rtl="0"/>
            <a:r>
              <a:rPr lang="ru-RU" sz="2400" b="1" dirty="0" smtClean="0">
                <a:solidFill>
                  <a:srgbClr val="B53A31">
                    <a:lumMod val="75000"/>
                  </a:srgbClr>
                </a:solidFill>
              </a:rPr>
              <a:t>More </a:t>
            </a:r>
            <a:r>
              <a:rPr lang="ru-RU" sz="2400" b="1" dirty="0">
                <a:solidFill>
                  <a:srgbClr val="B53A31">
                    <a:lumMod val="75000"/>
                  </a:srgbClr>
                </a:solidFill>
              </a:rPr>
              <a:t>a detailed description of the observation method should include a description, first of all, the main purposes of collecting observation facts, the subject, </a:t>
            </a:r>
            <a:r>
              <a:rPr lang="ru-RU" sz="2400" b="1" dirty="0" smtClean="0">
                <a:solidFill>
                  <a:srgbClr val="B53A31">
                    <a:lumMod val="75000"/>
                  </a:srgbClr>
                </a:solidFill>
              </a:rPr>
              <a:t>conditions and </a:t>
            </a:r>
            <a:r>
              <a:rPr lang="ru-RU" sz="2400" b="1" dirty="0">
                <a:solidFill>
                  <a:srgbClr val="B53A31">
                    <a:lumMod val="75000"/>
                  </a:srgbClr>
                </a:solidFill>
              </a:rPr>
              <a:t>methods of observation, methods of recording the results of observation, as well as the main problems of the method of observation and ways to overcome them.</a:t>
            </a:r>
          </a:p>
        </p:txBody>
      </p:sp>
      <p:sp>
        <p:nvSpPr>
          <p:cNvPr id="3" name="TextBox 2"/>
          <p:cNvSpPr txBox="1"/>
          <p:nvPr/>
        </p:nvSpPr>
        <p:spPr>
          <a:xfrm>
            <a:off x="1097280" y="0"/>
            <a:ext cx="83210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Determination of the observation method</a:t>
            </a:r>
            <a:endParaRPr lang="ru-RU" sz="2400" b="1" dirty="0" smtClean="0">
              <a:solidFill>
                <a:srgbClr val="B53A31">
                  <a:lumMod val="75000"/>
                </a:srgbClr>
              </a:solidFill>
            </a:endParaRPr>
          </a:p>
        </p:txBody>
      </p:sp>
    </p:spTree>
    <p:extLst>
      <p:ext uri="{BB962C8B-B14F-4D97-AF65-F5344CB8AC3E}">
        <p14:creationId xmlns:p14="http://schemas.microsoft.com/office/powerpoint/2010/main" val="166168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1050" y="915799"/>
            <a:ext cx="10439400" cy="3354765"/>
          </a:xfrm>
          <a:prstGeom prst="rect">
            <a:avLst/>
          </a:prstGeom>
        </p:spPr>
        <p:txBody>
          <a:bodyPr wrap="square">
            <a:spAutoFit/>
          </a:bodyPr>
          <a:lstStyle/>
          <a:p>
            <a:pPr indent="457200" algn="ctr" rtl="0"/>
            <a:r>
              <a:rPr lang="ru-RU" sz="3200" b="1" dirty="0" smtClean="0">
                <a:solidFill>
                  <a:srgbClr val="800000"/>
                </a:solidFill>
              </a:rPr>
              <a:t>Lecture plan</a:t>
            </a:r>
          </a:p>
          <a:p>
            <a:pPr indent="457200" algn="ctr" rtl="0"/>
            <a:endParaRPr lang="ru-RU" sz="1200" b="1" dirty="0" smtClean="0">
              <a:solidFill>
                <a:srgbClr val="800000"/>
              </a:solidFill>
            </a:endParaRPr>
          </a:p>
          <a:p>
            <a:pPr indent="457200" algn="l" rtl="0"/>
            <a:r>
              <a:rPr lang="ru-RU" sz="2800" b="1" dirty="0" smtClean="0">
                <a:solidFill>
                  <a:srgbClr val="800000"/>
                </a:solidFill>
              </a:rPr>
              <a:t>1 General definition of observation method</a:t>
            </a:r>
          </a:p>
          <a:p>
            <a:pPr indent="457200" algn="l" rtl="0"/>
            <a:r>
              <a:rPr lang="ru-RU" sz="2800" b="1" dirty="0">
                <a:solidFill>
                  <a:srgbClr val="800000"/>
                </a:solidFill>
              </a:rPr>
              <a:t>2 Main purposes of gathering facts </a:t>
            </a:r>
            <a:r>
              <a:rPr lang="ru-RU" sz="2800" b="1" dirty="0" smtClean="0">
                <a:solidFill>
                  <a:srgbClr val="800000"/>
                </a:solidFill>
              </a:rPr>
              <a:t>and types of observation</a:t>
            </a:r>
          </a:p>
          <a:p>
            <a:pPr indent="457200" algn="l" rtl="0"/>
            <a:r>
              <a:rPr lang="ru-RU" sz="2800" b="1" dirty="0">
                <a:solidFill>
                  <a:srgbClr val="800000"/>
                </a:solidFill>
              </a:rPr>
              <a:t>3 </a:t>
            </a:r>
            <a:r>
              <a:rPr lang="ru-RU" sz="2800" b="1" dirty="0" smtClean="0">
                <a:solidFill>
                  <a:srgbClr val="800000"/>
                </a:solidFill>
              </a:rPr>
              <a:t>Logging and provisioning </a:t>
            </a:r>
            <a:r>
              <a:rPr lang="ru-RU" sz="2800" b="1" dirty="0">
                <a:solidFill>
                  <a:srgbClr val="800000"/>
                </a:solidFill>
              </a:rPr>
              <a:t>reliability of observation results</a:t>
            </a:r>
          </a:p>
          <a:p>
            <a:pPr indent="457200" algn="l" rtl="0"/>
            <a:endParaRPr lang="ru-RU" sz="2800" b="1" dirty="0">
              <a:solidFill>
                <a:srgbClr val="800000"/>
              </a:solidFill>
            </a:endParaRPr>
          </a:p>
          <a:p>
            <a:pPr indent="457200" algn="l" rtl="0"/>
            <a:endParaRPr lang="ru-RU" sz="2800" b="1" dirty="0">
              <a:solidFill>
                <a:srgbClr val="800000"/>
              </a:solidFill>
            </a:endParaRPr>
          </a:p>
        </p:txBody>
      </p:sp>
      <p:pic>
        <p:nvPicPr>
          <p:cNvPr id="3" name="Рисунок 2"/>
          <p:cNvPicPr>
            <a:picLocks noChangeAspect="1"/>
          </p:cNvPicPr>
          <p:nvPr/>
        </p:nvPicPr>
        <p:blipFill>
          <a:blip r:embed="rId2"/>
          <a:stretch>
            <a:fillRect/>
          </a:stretch>
        </p:blipFill>
        <p:spPr>
          <a:xfrm>
            <a:off x="5835847" y="3224639"/>
            <a:ext cx="5384603" cy="3024000"/>
          </a:xfrm>
          <a:prstGeom prst="rect">
            <a:avLst/>
          </a:prstGeom>
        </p:spPr>
      </p:pic>
      <p:pic>
        <p:nvPicPr>
          <p:cNvPr id="4" name="Рисунок 3"/>
          <p:cNvPicPr>
            <a:picLocks noChangeAspect="1"/>
          </p:cNvPicPr>
          <p:nvPr/>
        </p:nvPicPr>
        <p:blipFill>
          <a:blip r:embed="rId2"/>
          <a:stretch>
            <a:fillRect/>
          </a:stretch>
        </p:blipFill>
        <p:spPr>
          <a:xfrm>
            <a:off x="6057900" y="3275225"/>
            <a:ext cx="5128195" cy="2880000"/>
          </a:xfrm>
          <a:prstGeom prst="rect">
            <a:avLst/>
          </a:prstGeom>
        </p:spPr>
      </p:pic>
      <p:sp>
        <p:nvSpPr>
          <p:cNvPr id="5" name="Прямоугольник 4"/>
          <p:cNvSpPr/>
          <p:nvPr/>
        </p:nvSpPr>
        <p:spPr>
          <a:xfrm>
            <a:off x="8444876" y="6047503"/>
            <a:ext cx="2792752" cy="215444"/>
          </a:xfrm>
          <a:prstGeom prst="rect">
            <a:avLst/>
          </a:prstGeom>
        </p:spPr>
        <p:txBody>
          <a:bodyPr wrap="none">
            <a:spAutoFit/>
          </a:bodyPr>
          <a:lstStyle/>
          <a:p>
            <a:r>
              <a:rPr lang="ru-RU" sz="800" dirty="0">
                <a:latin typeface="Calibri" panose="020F0502020204030204" pitchFamily="34" charset="0"/>
                <a:ea typeface="Calibri" panose="020F0502020204030204" pitchFamily="34" charset="0"/>
                <a:cs typeface="Times New Roman" panose="02020603050405020304" pitchFamily="18" charset="0"/>
              </a:rPr>
              <a:t>https://journal.ib-bank.ru/files/images/posts/2018-02-26_8.jp</a:t>
            </a:r>
            <a:endParaRPr lang="ru-RU" sz="800" dirty="0"/>
          </a:p>
        </p:txBody>
      </p:sp>
    </p:spTree>
    <p:extLst>
      <p:ext uri="{BB962C8B-B14F-4D97-AF65-F5344CB8AC3E}">
        <p14:creationId xmlns:p14="http://schemas.microsoft.com/office/powerpoint/2010/main" val="389662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1939945"/>
            <a:ext cx="11125200" cy="2308324"/>
          </a:xfrm>
          <a:prstGeom prst="rect">
            <a:avLst/>
          </a:prstGeom>
        </p:spPr>
        <p:txBody>
          <a:bodyPr wrap="square">
            <a:spAutoFit/>
          </a:bodyPr>
          <a:lstStyle/>
          <a:p>
            <a:pPr indent="457200" algn="l" rtl="0"/>
            <a:r>
              <a:rPr lang="ru-RU" sz="2400" b="1" dirty="0">
                <a:solidFill>
                  <a:srgbClr val="B53A31">
                    <a:lumMod val="75000"/>
                  </a:srgbClr>
                </a:solidFill>
              </a:rPr>
              <a:t>The observation method is one of the most common in psychology. It is widely used in scientific and practical professional activities both as the main method and in combination with</a:t>
            </a:r>
            <a:r>
              <a:rPr lang="ru-RU" sz="2400" b="1" dirty="0" smtClean="0">
                <a:solidFill>
                  <a:srgbClr val="B53A31">
                    <a:lumMod val="75000"/>
                  </a:srgbClr>
                </a:solidFill>
              </a:rPr>
              <a:t>others</a:t>
            </a:r>
            <a:r>
              <a:rPr lang="ru-RU" sz="2400" b="1" dirty="0">
                <a:solidFill>
                  <a:srgbClr val="B53A31">
                    <a:lumMod val="75000"/>
                  </a:srgbClr>
                </a:solidFill>
              </a:rPr>
              <a:t>...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Collected </a:t>
            </a:r>
            <a:r>
              <a:rPr lang="ru-RU" sz="2400" b="1" dirty="0">
                <a:solidFill>
                  <a:srgbClr val="B53A31">
                    <a:lumMod val="75000"/>
                  </a:srgbClr>
                </a:solidFill>
              </a:rPr>
              <a:t>this method uses facts </a:t>
            </a:r>
            <a:r>
              <a:rPr lang="ru-RU" sz="2400" b="1" dirty="0">
                <a:solidFill>
                  <a:srgbClr val="B53A31">
                    <a:lumMod val="75000"/>
                  </a:srgbClr>
                </a:solidFill>
                <a:effectLst>
                  <a:outerShdw blurRad="38100" dist="38100" dir="2700000" algn="tl">
                    <a:srgbClr val="000000">
                      <a:alpha val="43137"/>
                    </a:srgbClr>
                  </a:outerShdw>
                </a:effectLst>
              </a:rPr>
              <a:t>for research, diagnosis and exposure.</a:t>
            </a:r>
            <a:r>
              <a:rPr lang="ru-RU" sz="2400" b="1" dirty="0">
                <a:solidFill>
                  <a:srgbClr val="B53A31">
                    <a:lumMod val="75000"/>
                  </a:srgbClr>
                </a:solidFill>
              </a:rPr>
              <a:t> </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The main </a:t>
            </a:r>
            <a:r>
              <a:rPr lang="ru-RU" sz="2400" b="1" dirty="0" smtClean="0">
                <a:solidFill>
                  <a:srgbClr val="B53A31">
                    <a:lumMod val="75000"/>
                  </a:srgbClr>
                </a:solidFill>
              </a:rPr>
              <a:t>goals </a:t>
            </a:r>
            <a:r>
              <a:rPr lang="ru-RU" sz="2400" b="1" dirty="0">
                <a:solidFill>
                  <a:srgbClr val="B53A31">
                    <a:lumMod val="75000"/>
                  </a:srgbClr>
                </a:solidFill>
              </a:rPr>
              <a:t>gathering facts </a:t>
            </a:r>
            <a:r>
              <a:rPr lang="ru-RU" sz="2400" b="1" dirty="0" smtClean="0">
                <a:solidFill>
                  <a:srgbClr val="B53A31">
                    <a:lumMod val="75000"/>
                  </a:srgbClr>
                </a:solidFill>
              </a:rPr>
              <a:t>observation</a:t>
            </a:r>
          </a:p>
        </p:txBody>
      </p:sp>
    </p:spTree>
    <p:extLst>
      <p:ext uri="{BB962C8B-B14F-4D97-AF65-F5344CB8AC3E}">
        <p14:creationId xmlns:p14="http://schemas.microsoft.com/office/powerpoint/2010/main" val="2932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1960" y="461665"/>
            <a:ext cx="11292840" cy="6001643"/>
          </a:xfrm>
          <a:prstGeom prst="rect">
            <a:avLst/>
          </a:prstGeom>
        </p:spPr>
        <p:txBody>
          <a:bodyPr wrap="square">
            <a:spAutoFit/>
          </a:bodyPr>
          <a:lstStyle/>
          <a:p>
            <a:pPr indent="457200" algn="l" rtl="0"/>
            <a:r>
              <a:rPr lang="ru-RU" sz="2400" b="1" dirty="0" smtClean="0">
                <a:solidFill>
                  <a:srgbClr val="B53A31">
                    <a:lumMod val="75000"/>
                  </a:srgbClr>
                </a:solidFill>
              </a:rPr>
              <a:t>When </a:t>
            </a:r>
            <a:r>
              <a:rPr lang="ru-RU" sz="2400" b="1" dirty="0">
                <a:solidFill>
                  <a:srgbClr val="B53A31">
                    <a:lumMod val="75000"/>
                  </a:srgbClr>
                </a:solidFill>
              </a:rPr>
              <a:t>holding </a:t>
            </a:r>
            <a:r>
              <a:rPr lang="ru-RU" sz="2400" b="1" dirty="0">
                <a:solidFill>
                  <a:srgbClr val="B53A31">
                    <a:lumMod val="75000"/>
                  </a:srgbClr>
                </a:solidFill>
                <a:effectLst>
                  <a:outerShdw blurRad="38100" dist="38100" dir="2700000" algn="tl">
                    <a:srgbClr val="000000">
                      <a:alpha val="43137"/>
                    </a:srgbClr>
                  </a:outerShdw>
                </a:effectLst>
              </a:rPr>
              <a:t>research</a:t>
            </a:r>
            <a:r>
              <a:rPr lang="ru-RU" sz="2400" b="1" dirty="0">
                <a:solidFill>
                  <a:srgbClr val="B53A31">
                    <a:lumMod val="75000"/>
                  </a:srgbClr>
                </a:solidFill>
              </a:rPr>
              <a:t> </a:t>
            </a:r>
            <a:r>
              <a:rPr lang="ru-RU" sz="2400" b="1" dirty="0" smtClean="0">
                <a:solidFill>
                  <a:srgbClr val="B53A31">
                    <a:lumMod val="75000"/>
                  </a:srgbClr>
                </a:solidFill>
              </a:rPr>
              <a:t>facts </a:t>
            </a:r>
            <a:r>
              <a:rPr lang="ru-RU" sz="2400" b="1" dirty="0">
                <a:solidFill>
                  <a:srgbClr val="B53A31">
                    <a:lumMod val="75000"/>
                  </a:srgbClr>
                </a:solidFill>
              </a:rPr>
              <a:t>provide a basis for the advancement and verification of scientific hypotheses. As examples of the application of observation for research purposes, we can cite the phenomena known in psychology that were used by the authors of theories to empirically support their individual positions.</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So</a:t>
            </a:r>
            <a:r>
              <a:rPr lang="ru-RU" sz="2400" b="1" dirty="0">
                <a:solidFill>
                  <a:srgbClr val="B53A31">
                    <a:lumMod val="75000"/>
                  </a:srgbClr>
                </a:solidFill>
              </a:rPr>
              <a:t>, in behaviorism, the phenomenon of behavior change observed in experiments </a:t>
            </a:r>
            <a:r>
              <a:rPr lang="ru-RU" sz="2400" b="1" dirty="0" smtClean="0">
                <a:solidFill>
                  <a:srgbClr val="B53A31">
                    <a:lumMod val="75000"/>
                  </a:srgbClr>
                </a:solidFill>
              </a:rPr>
              <a:t>from </a:t>
            </a:r>
            <a:r>
              <a:rPr lang="ru-RU" sz="2400" b="1" dirty="0">
                <a:solidFill>
                  <a:srgbClr val="B53A31">
                    <a:lumMod val="75000"/>
                  </a:srgbClr>
                </a:solidFill>
              </a:rPr>
              <a:t>by two young children Albert and Peter, used by J. </a:t>
            </a:r>
            <a:r>
              <a:rPr lang="ru-RU" sz="2400" b="1" dirty="0" smtClean="0">
                <a:solidFill>
                  <a:srgbClr val="B53A31">
                    <a:lumMod val="75000"/>
                  </a:srgbClr>
                </a:solidFill>
              </a:rPr>
              <a:t>Watson </a:t>
            </a:r>
            <a:r>
              <a:rPr lang="ru-RU" sz="2400" b="1" dirty="0">
                <a:solidFill>
                  <a:srgbClr val="B53A31">
                    <a:lumMod val="75000"/>
                  </a:srgbClr>
                </a:solidFill>
              </a:rPr>
              <a:t>as a substantiation of the possibilities of the theory of human behavior development based on the mechanism </a:t>
            </a:r>
            <a:r>
              <a:rPr lang="ru-RU" sz="2400" b="1" dirty="0" err="1">
                <a:solidFill>
                  <a:srgbClr val="B53A31">
                    <a:lumMod val="75000"/>
                  </a:srgbClr>
                </a:solidFill>
              </a:rPr>
              <a:t>conditioning</a:t>
            </a:r>
            <a:r>
              <a:rPr lang="ru-RU" sz="2400" b="1" dirty="0">
                <a:solidFill>
                  <a:srgbClr val="B53A31">
                    <a:lumMod val="75000"/>
                  </a:srgbClr>
                </a:solidFill>
              </a:rPr>
              <a:t>... In gestalt psychology, phenomena</a:t>
            </a:r>
            <a:r>
              <a:rPr lang="ru-RU" sz="2400" b="1" dirty="0" smtClean="0">
                <a:solidFill>
                  <a:srgbClr val="B53A31">
                    <a:lumMod val="75000"/>
                  </a:srgbClr>
                </a:solidFill>
              </a:rPr>
              <a:t>background shapes </a:t>
            </a:r>
            <a:r>
              <a:rPr lang="ru-RU" sz="2400" b="1" dirty="0">
                <a:solidFill>
                  <a:srgbClr val="B53A31">
                    <a:lumMod val="75000"/>
                  </a:srgbClr>
                </a:solidFill>
              </a:rPr>
              <a:t>used as </a:t>
            </a:r>
            <a:r>
              <a:rPr lang="ru-RU" sz="2400" b="1" dirty="0" smtClean="0">
                <a:solidFill>
                  <a:srgbClr val="B53A31">
                    <a:lumMod val="75000"/>
                  </a:srgbClr>
                </a:solidFill>
              </a:rPr>
              <a:t>evidence, </a:t>
            </a:r>
            <a:r>
              <a:rPr lang="ru-RU" sz="2400" b="1" dirty="0">
                <a:solidFill>
                  <a:srgbClr val="B53A31">
                    <a:lumMod val="75000"/>
                  </a:srgbClr>
                </a:solidFill>
              </a:rPr>
              <a:t>that consciousness has special properties of the whole, which are not a simple sum of their properties. IN</a:t>
            </a:r>
            <a:r>
              <a:rPr lang="ru-RU" sz="2400" b="1" dirty="0" err="1">
                <a:solidFill>
                  <a:srgbClr val="B53A31">
                    <a:lumMod val="75000"/>
                  </a:srgbClr>
                </a:solidFill>
              </a:rPr>
              <a:t>active</a:t>
            </a:r>
            <a:r>
              <a:rPr lang="ru-RU" sz="2400" b="1" dirty="0">
                <a:solidFill>
                  <a:srgbClr val="B53A31">
                    <a:lumMod val="75000"/>
                  </a:srgbClr>
                </a:solidFill>
              </a:rPr>
              <a:t> theory A.N. Leontyev's so-called bitter candy phenomenon was used to illustrate </a:t>
            </a:r>
            <a:r>
              <a:rPr lang="ru-RU" sz="2400" b="1" dirty="0" smtClean="0">
                <a:solidFill>
                  <a:srgbClr val="B53A31">
                    <a:lumMod val="75000"/>
                  </a:srgbClr>
                </a:solidFill>
              </a:rPr>
              <a:t>provisions </a:t>
            </a:r>
            <a:r>
              <a:rPr lang="ru-RU" sz="2400" b="1" dirty="0">
                <a:solidFill>
                  <a:srgbClr val="B53A31">
                    <a:lumMod val="75000"/>
                  </a:srgbClr>
                </a:solidFill>
              </a:rPr>
              <a:t>about the hierarchy of motives that form a person's personality. Other examples are</a:t>
            </a:r>
            <a:r>
              <a:rPr lang="ru-RU" sz="2400" b="1" dirty="0" smtClean="0">
                <a:solidFill>
                  <a:srgbClr val="B53A31">
                    <a:lumMod val="75000"/>
                  </a:srgbClr>
                </a:solidFill>
              </a:rPr>
              <a:t>famous </a:t>
            </a:r>
            <a:r>
              <a:rPr lang="ru-RU" sz="2400" b="1" dirty="0">
                <a:solidFill>
                  <a:srgbClr val="B53A31">
                    <a:lumMod val="75000"/>
                  </a:srgbClr>
                </a:solidFill>
              </a:rPr>
              <a:t>in the psychology of the theory of personality types E. </a:t>
            </a:r>
            <a:r>
              <a:rPr lang="ru-RU" sz="2400" b="1" dirty="0" err="1">
                <a:solidFill>
                  <a:srgbClr val="B53A31">
                    <a:lumMod val="75000"/>
                  </a:srgbClr>
                </a:solidFill>
              </a:rPr>
              <a:t>Kretschmer</a:t>
            </a:r>
            <a:r>
              <a:rPr lang="ru-RU" sz="2400" b="1" dirty="0">
                <a:solidFill>
                  <a:srgbClr val="B53A31">
                    <a:lumMod val="75000"/>
                  </a:srgbClr>
                </a:solidFill>
              </a:rPr>
              <a:t>, W. </a:t>
            </a:r>
            <a:r>
              <a:rPr lang="ru-RU" sz="2400" b="1" dirty="0" err="1">
                <a:solidFill>
                  <a:srgbClr val="B53A31">
                    <a:lumMod val="75000"/>
                  </a:srgbClr>
                </a:solidFill>
              </a:rPr>
              <a:t>Sheldon</a:t>
            </a:r>
            <a:r>
              <a:rPr lang="ru-RU" sz="2400" b="1" dirty="0">
                <a:solidFill>
                  <a:srgbClr val="B53A31">
                    <a:lumMod val="75000"/>
                  </a:srgbClr>
                </a:solidFill>
              </a:rPr>
              <a:t>, K. </a:t>
            </a:r>
            <a:r>
              <a:rPr lang="ru-RU" sz="2400" b="1" dirty="0" smtClean="0">
                <a:solidFill>
                  <a:srgbClr val="B53A31">
                    <a:lumMod val="75000"/>
                  </a:srgbClr>
                </a:solidFill>
              </a:rPr>
              <a:t>Cabin boy, </a:t>
            </a:r>
          </a:p>
          <a:p>
            <a:pPr indent="457200" algn="l" rtl="0"/>
            <a:r>
              <a:rPr lang="ru-RU" sz="2400" b="1" dirty="0" smtClean="0">
                <a:solidFill>
                  <a:srgbClr val="B53A31">
                    <a:lumMod val="75000"/>
                  </a:srgbClr>
                </a:solidFill>
              </a:rPr>
              <a:t>which </a:t>
            </a:r>
            <a:r>
              <a:rPr lang="ru-RU" sz="2400" b="1" dirty="0">
                <a:solidFill>
                  <a:srgbClr val="B53A31">
                    <a:lumMod val="75000"/>
                  </a:srgbClr>
                </a:solidFill>
              </a:rPr>
              <a:t>were also developed using observation facts. </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The main </a:t>
            </a:r>
            <a:r>
              <a:rPr lang="ru-RU" sz="2400" b="1" dirty="0" smtClean="0">
                <a:solidFill>
                  <a:srgbClr val="B53A31">
                    <a:lumMod val="75000"/>
                  </a:srgbClr>
                </a:solidFill>
              </a:rPr>
              <a:t>goals </a:t>
            </a:r>
            <a:r>
              <a:rPr lang="ru-RU" sz="2400" b="1" dirty="0">
                <a:solidFill>
                  <a:srgbClr val="B53A31">
                    <a:lumMod val="75000"/>
                  </a:srgbClr>
                </a:solidFill>
              </a:rPr>
              <a:t>gathering facts </a:t>
            </a:r>
            <a:r>
              <a:rPr lang="ru-RU" sz="2400" b="1" dirty="0" smtClean="0">
                <a:solidFill>
                  <a:srgbClr val="B53A31">
                    <a:lumMod val="75000"/>
                  </a:srgbClr>
                </a:solidFill>
              </a:rPr>
              <a:t>observation: research</a:t>
            </a:r>
          </a:p>
        </p:txBody>
      </p:sp>
    </p:spTree>
    <p:extLst>
      <p:ext uri="{BB962C8B-B14F-4D97-AF65-F5344CB8AC3E}">
        <p14:creationId xmlns:p14="http://schemas.microsoft.com/office/powerpoint/2010/main" val="122973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1960" y="461665"/>
            <a:ext cx="11292840" cy="6001643"/>
          </a:xfrm>
          <a:prstGeom prst="rect">
            <a:avLst/>
          </a:prstGeom>
        </p:spPr>
        <p:txBody>
          <a:bodyPr wrap="square">
            <a:spAutoFit/>
          </a:bodyPr>
          <a:lstStyle/>
          <a:p>
            <a:pPr indent="457200" algn="l" rtl="0"/>
            <a:r>
              <a:rPr lang="ru-RU" sz="2400" b="1" dirty="0">
                <a:solidFill>
                  <a:srgbClr val="B53A31">
                    <a:lumMod val="75000"/>
                  </a:srgbClr>
                </a:solidFill>
              </a:rPr>
              <a:t>When conducting </a:t>
            </a:r>
            <a:r>
              <a:rPr lang="ru-RU" sz="2400" b="1" dirty="0">
                <a:solidFill>
                  <a:srgbClr val="B53A31">
                    <a:lumMod val="75000"/>
                  </a:srgbClr>
                </a:solidFill>
                <a:effectLst>
                  <a:outerShdw blurRad="38100" dist="38100" dir="2700000" algn="tl">
                    <a:srgbClr val="000000">
                      <a:alpha val="43137"/>
                    </a:srgbClr>
                  </a:outerShdw>
                </a:effectLst>
              </a:rPr>
              <a:t>diagnostics</a:t>
            </a:r>
            <a:r>
              <a:rPr lang="ru-RU" sz="2400" b="1" dirty="0">
                <a:solidFill>
                  <a:srgbClr val="B53A31">
                    <a:lumMod val="75000"/>
                  </a:srgbClr>
                </a:solidFill>
              </a:rPr>
              <a:t> with the preparation of a psychological conclusion, the observation method is used to collect facts that can serve as a basis for a conclusion about the belonging of the object </a:t>
            </a:r>
            <a:r>
              <a:rPr lang="ru-RU" sz="2400" b="1" dirty="0" smtClean="0">
                <a:solidFill>
                  <a:srgbClr val="B53A31">
                    <a:lumMod val="75000"/>
                  </a:srgbClr>
                </a:solidFill>
              </a:rPr>
              <a:t>survey </a:t>
            </a:r>
            <a:r>
              <a:rPr lang="ru-RU" sz="2400" b="1" dirty="0">
                <a:solidFill>
                  <a:srgbClr val="B53A31">
                    <a:lumMod val="75000"/>
                  </a:srgbClr>
                </a:solidFill>
              </a:rPr>
              <a:t>to some previously known category. In psychology, such a subject is usually the characteristics of a person's personality, his mental processes, states and properties, and the term "category" is used to denote</a:t>
            </a:r>
            <a:r>
              <a:rPr lang="ru-RU" sz="2400" b="1" dirty="0" smtClean="0">
                <a:solidFill>
                  <a:srgbClr val="B53A31">
                    <a:lumMod val="75000"/>
                  </a:srgbClr>
                </a:solidFill>
              </a:rPr>
              <a:t>class</a:t>
            </a:r>
            <a:r>
              <a:rPr lang="ru-RU" sz="2400" b="1" dirty="0">
                <a:solidFill>
                  <a:srgbClr val="B53A31">
                    <a:lumMod val="75000"/>
                  </a:srgbClr>
                </a:solidFill>
              </a:rPr>
              <a:t>, to which the examined object can be attributed on the basis of its characteristic </a:t>
            </a:r>
            <a:r>
              <a:rPr lang="ru-RU" sz="2400" b="1" dirty="0" smtClean="0">
                <a:solidFill>
                  <a:srgbClr val="B53A31">
                    <a:lumMod val="75000"/>
                  </a:srgbClr>
                </a:solidFill>
              </a:rPr>
              <a:t>signs. </a:t>
            </a:r>
          </a:p>
          <a:p>
            <a:pPr indent="457200" algn="l" rtl="0"/>
            <a:r>
              <a:rPr lang="ru-RU" sz="2400" b="1" dirty="0" smtClean="0">
                <a:solidFill>
                  <a:srgbClr val="B53A31">
                    <a:lumMod val="75000"/>
                  </a:srgbClr>
                </a:solidFill>
              </a:rPr>
              <a:t>for instance</a:t>
            </a:r>
            <a:r>
              <a:rPr lang="ru-RU" sz="2400" b="1" dirty="0">
                <a:solidFill>
                  <a:srgbClr val="B53A31">
                    <a:lumMod val="75000"/>
                  </a:srgbClr>
                </a:solidFill>
              </a:rPr>
              <a:t>, facts of observation about how a person fulfills the instruction of the Vygotsky-Sakharov test to diagnose the level of his ability to form concepts </a:t>
            </a:r>
            <a:r>
              <a:rPr lang="ru-RU" sz="2400" b="1" dirty="0" smtClean="0">
                <a:solidFill>
                  <a:srgbClr val="B53A31">
                    <a:lumMod val="75000"/>
                  </a:srgbClr>
                </a:solidFill>
              </a:rPr>
              <a:t>[L. S. Vygotsky].</a:t>
            </a:r>
            <a:r>
              <a:rPr lang="ru-RU" sz="2400" b="1" dirty="0">
                <a:solidFill>
                  <a:srgbClr val="B53A31">
                    <a:lumMod val="75000"/>
                  </a:srgbClr>
                </a:solidFill>
              </a:rPr>
              <a:t>This test was originally developed by </a:t>
            </a:r>
            <a:r>
              <a:rPr lang="ru-RU" sz="2400" b="1" dirty="0" smtClean="0">
                <a:solidFill>
                  <a:srgbClr val="B53A31">
                    <a:lumMod val="75000"/>
                  </a:srgbClr>
                </a:solidFill>
              </a:rPr>
              <a:t> in </a:t>
            </a:r>
            <a:r>
              <a:rPr lang="ru-RU" sz="2400" b="1" dirty="0">
                <a:solidFill>
                  <a:srgbClr val="B53A31">
                    <a:lumMod val="75000"/>
                  </a:srgbClr>
                </a:solidFill>
              </a:rPr>
              <a:t>in order to study the problem of the development of the meanings of words in human ontogenesis.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IN </a:t>
            </a:r>
            <a:r>
              <a:rPr lang="ru-RU" sz="2400" b="1" dirty="0">
                <a:solidFill>
                  <a:srgbClr val="B53A31">
                    <a:lumMod val="75000"/>
                  </a:srgbClr>
                </a:solidFill>
              </a:rPr>
              <a:t>As a result, clearly observed specific features of the implementation of instructions by children of different ages were revealed, which allowed the authors to describe the main stages of the emergence of concepts, as well as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criteria </a:t>
            </a:r>
            <a:r>
              <a:rPr lang="ru-RU" sz="2400" b="1" dirty="0">
                <a:solidFill>
                  <a:srgbClr val="B53A31">
                    <a:lumMod val="75000"/>
                  </a:srgbClr>
                </a:solidFill>
              </a:rPr>
              <a:t>their attribution to these different stages. </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The main </a:t>
            </a:r>
            <a:r>
              <a:rPr lang="ru-RU" sz="2400" b="1" dirty="0" smtClean="0">
                <a:solidFill>
                  <a:srgbClr val="B53A31">
                    <a:lumMod val="75000"/>
                  </a:srgbClr>
                </a:solidFill>
              </a:rPr>
              <a:t>goals </a:t>
            </a:r>
            <a:r>
              <a:rPr lang="ru-RU" sz="2400" b="1" dirty="0">
                <a:solidFill>
                  <a:srgbClr val="B53A31">
                    <a:lumMod val="75000"/>
                  </a:srgbClr>
                </a:solidFill>
              </a:rPr>
              <a:t>gathering facts </a:t>
            </a:r>
            <a:r>
              <a:rPr lang="ru-RU" sz="2400" b="1" dirty="0" smtClean="0">
                <a:solidFill>
                  <a:srgbClr val="B53A31">
                    <a:lumMod val="75000"/>
                  </a:srgbClr>
                </a:solidFill>
              </a:rPr>
              <a:t>observations: diagnostics</a:t>
            </a:r>
          </a:p>
        </p:txBody>
      </p:sp>
    </p:spTree>
    <p:extLst>
      <p:ext uri="{BB962C8B-B14F-4D97-AF65-F5344CB8AC3E}">
        <p14:creationId xmlns:p14="http://schemas.microsoft.com/office/powerpoint/2010/main" val="225112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4840" y="1528465"/>
            <a:ext cx="10911840" cy="3785652"/>
          </a:xfrm>
          <a:prstGeom prst="rect">
            <a:avLst/>
          </a:prstGeom>
        </p:spPr>
        <p:txBody>
          <a:bodyPr wrap="square">
            <a:spAutoFit/>
          </a:bodyPr>
          <a:lstStyle/>
          <a:p>
            <a:pPr indent="457200" algn="l" rtl="0"/>
            <a:r>
              <a:rPr lang="ru-RU" sz="2400" b="1" dirty="0">
                <a:solidFill>
                  <a:srgbClr val="B53A31">
                    <a:lumMod val="75000"/>
                  </a:srgbClr>
                </a:solidFill>
              </a:rPr>
              <a:t>In practice </a:t>
            </a:r>
            <a:r>
              <a:rPr lang="ru-RU" sz="2400" b="1" dirty="0">
                <a:solidFill>
                  <a:srgbClr val="B53A31">
                    <a:lumMod val="75000"/>
                  </a:srgbClr>
                </a:solidFill>
                <a:effectLst>
                  <a:outerShdw blurRad="38100" dist="38100" dir="2700000" algn="tl">
                    <a:srgbClr val="000000">
                      <a:alpha val="43137"/>
                    </a:srgbClr>
                  </a:outerShdw>
                </a:effectLst>
              </a:rPr>
              <a:t>impact</a:t>
            </a:r>
            <a:r>
              <a:rPr lang="ru-RU" sz="2400" b="1" dirty="0">
                <a:solidFill>
                  <a:srgbClr val="B53A31">
                    <a:lumMod val="75000"/>
                  </a:srgbClr>
                </a:solidFill>
              </a:rPr>
              <a:t> Observation facts are often used by psychologists to plan, evaluate and correct the behavior of the people with whom they work.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IN </a:t>
            </a:r>
            <a:r>
              <a:rPr lang="ru-RU" sz="2400" b="1" dirty="0">
                <a:solidFill>
                  <a:srgbClr val="B53A31">
                    <a:lumMod val="75000"/>
                  </a:srgbClr>
                </a:solidFill>
              </a:rPr>
              <a:t>an example is the classic study </a:t>
            </a:r>
            <a:r>
              <a:rPr lang="ru-RU" sz="2400" b="1" dirty="0" smtClean="0">
                <a:solidFill>
                  <a:srgbClr val="B53A31">
                    <a:lumMod val="75000"/>
                  </a:srgbClr>
                </a:solidFill>
              </a:rPr>
              <a:t> B</a:t>
            </a:r>
            <a:r>
              <a:rPr lang="ru-RU" sz="2400" b="1" dirty="0">
                <a:solidFill>
                  <a:srgbClr val="B53A31">
                    <a:lumMod val="75000"/>
                  </a:srgbClr>
                </a:solidFill>
              </a:rPr>
              <a:t>... V. Zeigarnik, dedicated to the problem of memorizing completed and incomplete actions.</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More </a:t>
            </a:r>
            <a:r>
              <a:rPr lang="ru-RU" sz="2400" b="1" dirty="0">
                <a:solidFill>
                  <a:srgbClr val="B53A31">
                    <a:lumMod val="75000"/>
                  </a:srgbClr>
                </a:solidFill>
              </a:rPr>
              <a:t>a common example is psychological counseling, during which the psychologist, as a rule, constantly monitors the behavior of his client, purposefully observing his reactions to his influences.</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The main </a:t>
            </a:r>
            <a:r>
              <a:rPr lang="ru-RU" sz="2400" b="1" dirty="0" smtClean="0">
                <a:solidFill>
                  <a:srgbClr val="B53A31">
                    <a:lumMod val="75000"/>
                  </a:srgbClr>
                </a:solidFill>
              </a:rPr>
              <a:t>goals </a:t>
            </a:r>
            <a:r>
              <a:rPr lang="ru-RU" sz="2400" b="1" dirty="0">
                <a:solidFill>
                  <a:srgbClr val="B53A31">
                    <a:lumMod val="75000"/>
                  </a:srgbClr>
                </a:solidFill>
              </a:rPr>
              <a:t>gathering facts </a:t>
            </a:r>
            <a:r>
              <a:rPr lang="ru-RU" sz="2400" b="1" dirty="0" smtClean="0">
                <a:solidFill>
                  <a:srgbClr val="B53A31">
                    <a:lumMod val="75000"/>
                  </a:srgbClr>
                </a:solidFill>
              </a:rPr>
              <a:t>observations: impact</a:t>
            </a:r>
          </a:p>
        </p:txBody>
      </p:sp>
    </p:spTree>
    <p:extLst>
      <p:ext uri="{BB962C8B-B14F-4D97-AF65-F5344CB8AC3E}">
        <p14:creationId xmlns:p14="http://schemas.microsoft.com/office/powerpoint/2010/main" val="322663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160" y="461665"/>
            <a:ext cx="11170920" cy="6001643"/>
          </a:xfrm>
          <a:prstGeom prst="rect">
            <a:avLst/>
          </a:prstGeom>
        </p:spPr>
        <p:txBody>
          <a:bodyPr wrap="square">
            <a:spAutoFit/>
          </a:bodyPr>
          <a:lstStyle/>
          <a:p>
            <a:pPr indent="457200" algn="l" rtl="0"/>
            <a:r>
              <a:rPr lang="ru-RU" sz="2400" b="1" dirty="0" smtClean="0">
                <a:solidFill>
                  <a:srgbClr val="B53A31">
                    <a:lumMod val="75000"/>
                  </a:srgbClr>
                </a:solidFill>
                <a:effectLst>
                  <a:outerShdw blurRad="38100" dist="38100" dir="2700000" algn="tl">
                    <a:srgbClr val="000000">
                      <a:alpha val="43137"/>
                    </a:srgbClr>
                  </a:outerShdw>
                </a:effectLst>
              </a:rPr>
              <a:t>Subject </a:t>
            </a:r>
            <a:r>
              <a:rPr lang="ru-RU" sz="2400" b="1" dirty="0">
                <a:solidFill>
                  <a:srgbClr val="B53A31">
                    <a:lumMod val="75000"/>
                  </a:srgbClr>
                </a:solidFill>
                <a:effectLst>
                  <a:outerShdw blurRad="38100" dist="38100" dir="2700000" algn="tl">
                    <a:srgbClr val="000000">
                      <a:alpha val="43137"/>
                    </a:srgbClr>
                  </a:outerShdw>
                </a:effectLst>
              </a:rPr>
              <a:t>observation </a:t>
            </a:r>
            <a:r>
              <a:rPr lang="ru-RU" sz="2400" b="1" dirty="0">
                <a:solidFill>
                  <a:srgbClr val="B53A31">
                    <a:lumMod val="75000"/>
                  </a:srgbClr>
                </a:solidFill>
              </a:rPr>
              <a:t>in psychology are various aspects of human behavior, which include, in a narrow sense, any external manifestations of their activity in the form of postures, actions or reactions, and more broadly, </a:t>
            </a:r>
            <a:r>
              <a:rPr lang="ru-RU" sz="2400" b="1" dirty="0" smtClean="0">
                <a:solidFill>
                  <a:srgbClr val="B53A31">
                    <a:lumMod val="75000"/>
                  </a:srgbClr>
                </a:solidFill>
              </a:rPr>
              <a:t> to </a:t>
            </a:r>
            <a:r>
              <a:rPr lang="ru-RU" sz="2400" b="1" dirty="0">
                <a:solidFill>
                  <a:srgbClr val="B53A31">
                    <a:lumMod val="75000"/>
                  </a:srgbClr>
                </a:solidFill>
              </a:rPr>
              <a:t>these include </a:t>
            </a:r>
            <a:r>
              <a:rPr lang="ru-RU" sz="2400" b="1" dirty="0" smtClean="0">
                <a:solidFill>
                  <a:srgbClr val="B53A31">
                    <a:lumMod val="75000"/>
                  </a:srgbClr>
                </a:solidFill>
              </a:rPr>
              <a:t>such </a:t>
            </a:r>
            <a:r>
              <a:rPr lang="ru-RU" sz="2400" b="1" dirty="0">
                <a:solidFill>
                  <a:srgbClr val="B53A31">
                    <a:lumMod val="75000"/>
                  </a:srgbClr>
                </a:solidFill>
              </a:rPr>
              <a:t>manifestations </a:t>
            </a:r>
            <a:r>
              <a:rPr lang="ru-RU" sz="2400" b="1" dirty="0" smtClean="0">
                <a:solidFill>
                  <a:srgbClr val="B53A31">
                    <a:lumMod val="75000"/>
                  </a:srgbClr>
                </a:solidFill>
              </a:rPr>
              <a:t>activity</a:t>
            </a:r>
            <a:r>
              <a:rPr lang="ru-RU" sz="2400" b="1" dirty="0">
                <a:solidFill>
                  <a:srgbClr val="B53A31">
                    <a:lumMod val="75000"/>
                  </a:srgbClr>
                </a:solidFill>
              </a:rPr>
              <a:t>that are not necessarily perceived visually, for example, </a:t>
            </a:r>
            <a:r>
              <a:rPr lang="ru-RU" sz="2400" b="1" dirty="0" smtClean="0">
                <a:solidFill>
                  <a:srgbClr val="B53A31">
                    <a:lumMod val="75000"/>
                  </a:srgbClr>
                </a:solidFill>
              </a:rPr>
              <a:t>characteristics </a:t>
            </a:r>
            <a:r>
              <a:rPr lang="ru-RU" sz="2400" b="1" dirty="0">
                <a:solidFill>
                  <a:srgbClr val="B53A31">
                    <a:lumMod val="75000"/>
                  </a:srgbClr>
                </a:solidFill>
              </a:rPr>
              <a:t>human speech. </a:t>
            </a:r>
          </a:p>
          <a:p>
            <a:pPr indent="457200" algn="l" rtl="0"/>
            <a:r>
              <a:rPr lang="ru-RU" sz="2400" b="1" dirty="0">
                <a:solidFill>
                  <a:srgbClr val="B53A31">
                    <a:lumMod val="75000"/>
                  </a:srgbClr>
                </a:solidFill>
              </a:rPr>
              <a:t>The choice of the subject of observation (what to observe) is determined, first of all, by the psychologist's knowledge about which aspects of external reality are the most informative for achieving the goal of research, diagnosis or impact, as well as theoretical concepts and methodological principles that he is guided by. </a:t>
            </a:r>
          </a:p>
          <a:p>
            <a:pPr indent="457200" algn="l" rtl="0"/>
            <a:r>
              <a:rPr lang="ru-RU" sz="2400" b="1" dirty="0">
                <a:solidFill>
                  <a:srgbClr val="B53A31">
                    <a:lumMod val="75000"/>
                  </a:srgbClr>
                </a:solidFill>
              </a:rPr>
              <a:t>Often, the choice of the subject of observation requires special theoretical and empirical work to substantiate it. In those cases when the specific purpose of observation is not completely clear to the psychologist or is formulated only in the most general form and the psychologist does not yet know exactly what to him</a:t>
            </a:r>
            <a:r>
              <a:rPr lang="ru-RU" sz="2400" b="1" dirty="0" smtClean="0">
                <a:solidFill>
                  <a:srgbClr val="B53A31">
                    <a:lumMod val="75000"/>
                  </a:srgbClr>
                </a:solidFill>
              </a:rPr>
              <a:t>select </a:t>
            </a:r>
            <a:r>
              <a:rPr lang="ru-RU" sz="2400" b="1" dirty="0">
                <a:solidFill>
                  <a:srgbClr val="B53A31">
                    <a:lumMod val="75000"/>
                  </a:srgbClr>
                </a:solidFill>
              </a:rPr>
              <a:t>as a subject of observation, he is forced to </a:t>
            </a:r>
            <a:r>
              <a:rPr lang="ru-RU" sz="2400" b="1" dirty="0" smtClean="0">
                <a:solidFill>
                  <a:srgbClr val="B53A31">
                    <a:lumMod val="75000"/>
                  </a:srgbClr>
                </a:solidFill>
              </a:rPr>
              <a:t> </a:t>
            </a:r>
          </a:p>
          <a:p>
            <a:pPr indent="457200" algn="l" rtl="0"/>
            <a:r>
              <a:rPr lang="ru-RU" sz="2400" b="1" dirty="0" smtClean="0">
                <a:solidFill>
                  <a:srgbClr val="B53A31">
                    <a:lumMod val="75000"/>
                  </a:srgbClr>
                </a:solidFill>
              </a:rPr>
              <a:t>maximally </a:t>
            </a:r>
            <a:r>
              <a:rPr lang="ru-RU" sz="2400" b="1" dirty="0">
                <a:solidFill>
                  <a:srgbClr val="B53A31">
                    <a:lumMod val="75000"/>
                  </a:srgbClr>
                </a:solidFill>
              </a:rPr>
              <a:t>describe in detail the reality that interests him. </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Characteristic </a:t>
            </a:r>
            <a:r>
              <a:rPr lang="ru-RU" sz="2400" b="1" dirty="0" smtClean="0">
                <a:solidFill>
                  <a:srgbClr val="B53A31">
                    <a:lumMod val="75000"/>
                  </a:srgbClr>
                </a:solidFill>
              </a:rPr>
              <a:t>method: subject</a:t>
            </a:r>
          </a:p>
        </p:txBody>
      </p:sp>
    </p:spTree>
    <p:extLst>
      <p:ext uri="{BB962C8B-B14F-4D97-AF65-F5344CB8AC3E}">
        <p14:creationId xmlns:p14="http://schemas.microsoft.com/office/powerpoint/2010/main" val="3246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160" y="461665"/>
            <a:ext cx="11170920" cy="6001643"/>
          </a:xfrm>
          <a:prstGeom prst="rect">
            <a:avLst/>
          </a:prstGeom>
        </p:spPr>
        <p:txBody>
          <a:bodyPr wrap="square">
            <a:spAutoFit/>
          </a:bodyPr>
          <a:lstStyle/>
          <a:p>
            <a:pPr indent="457200" algn="l" rtl="0"/>
            <a:r>
              <a:rPr lang="ru-RU" sz="2400" b="1" dirty="0">
                <a:solidFill>
                  <a:srgbClr val="B53A31">
                    <a:lumMod val="75000"/>
                  </a:srgbClr>
                </a:solidFill>
              </a:rPr>
              <a:t>According to the most famous classification of observation conditions, they differ into field (natural) and </a:t>
            </a:r>
            <a:r>
              <a:rPr lang="ru-RU" sz="2400" b="1" dirty="0" smtClean="0">
                <a:solidFill>
                  <a:srgbClr val="B53A31">
                    <a:lumMod val="75000"/>
                  </a:srgbClr>
                </a:solidFill>
              </a:rPr>
              <a:t>laboratory. </a:t>
            </a:r>
            <a:r>
              <a:rPr lang="ru-RU" sz="2400" b="1" dirty="0">
                <a:solidFill>
                  <a:srgbClr val="B53A31">
                    <a:lumMod val="75000"/>
                  </a:srgbClr>
                </a:solidFill>
              </a:rPr>
              <a:t>This distinction is made according to two important criteria. One of them is the degree to which the observation conditions correspond to the real conditions of human life. The greater this correspondence, the more likely the psychologist's conclusions based on observation facts will correlate with their real life, i.e. will be more environmentally sound.</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FROM </a:t>
            </a:r>
            <a:r>
              <a:rPr lang="ru-RU" sz="2400" b="1" dirty="0">
                <a:solidFill>
                  <a:srgbClr val="B53A31">
                    <a:lumMod val="75000"/>
                  </a:srgbClr>
                </a:solidFill>
              </a:rPr>
              <a:t>From this point of view, observation in the field is more valuable than in the laboratory, since it is precisely what happens in real life conditions. Examples of such observations are observations of a person's work activity at his workplace, the behavior of students in the classroom, etc.</a:t>
            </a:r>
          </a:p>
          <a:p>
            <a:pPr indent="457200" algn="l" rtl="0"/>
            <a:r>
              <a:rPr lang="ru-RU" sz="2400" b="1" dirty="0">
                <a:solidFill>
                  <a:srgbClr val="B53A31">
                    <a:lumMod val="75000"/>
                  </a:srgbClr>
                </a:solidFill>
              </a:rPr>
              <a:t>In laboratory conditions, the problem of environmental </a:t>
            </a:r>
            <a:r>
              <a:rPr lang="ru-RU" sz="2400" b="1" dirty="0" err="1">
                <a:solidFill>
                  <a:srgbClr val="B53A31">
                    <a:lumMod val="75000"/>
                  </a:srgbClr>
                </a:solidFill>
              </a:rPr>
              <a:t>validity</a:t>
            </a:r>
            <a:r>
              <a:rPr lang="ru-RU" sz="2400" b="1" dirty="0">
                <a:solidFill>
                  <a:srgbClr val="B53A31">
                    <a:lumMod val="75000"/>
                  </a:srgbClr>
                </a:solidFill>
              </a:rPr>
              <a:t> solved by creating a model of real living conditions </a:t>
            </a:r>
            <a:r>
              <a:rPr lang="ru-RU" sz="2400" b="1" dirty="0" smtClean="0">
                <a:solidFill>
                  <a:srgbClr val="B53A31">
                    <a:lumMod val="75000"/>
                  </a:srgbClr>
                </a:solidFill>
              </a:rPr>
              <a:t>human. </a:t>
            </a:r>
            <a:r>
              <a:rPr lang="ru-RU" sz="2400" b="1" dirty="0">
                <a:solidFill>
                  <a:srgbClr val="B53A31">
                    <a:lumMod val="75000"/>
                  </a:srgbClr>
                </a:solidFill>
              </a:rPr>
              <a:t>However, between the real conditions of their life and the model of these conditions in the laboratory, never </a:t>
            </a:r>
            <a:r>
              <a:rPr lang="ru-RU" sz="2400" b="1" dirty="0" smtClean="0">
                <a:solidFill>
                  <a:srgbClr val="B53A31">
                    <a:lumMod val="75000"/>
                  </a:srgbClr>
                </a:solidFill>
              </a:rPr>
              <a:t>not </a:t>
            </a:r>
            <a:r>
              <a:rPr lang="ru-RU" sz="2400" b="1" dirty="0">
                <a:solidFill>
                  <a:srgbClr val="B53A31">
                    <a:lumMod val="75000"/>
                  </a:srgbClr>
                </a:solidFill>
              </a:rPr>
              <a:t>there can be complete identity, but only more or less correspondence. </a:t>
            </a:r>
            <a:endParaRPr lang="ru-RU" sz="2400" b="1" dirty="0" smtClean="0">
              <a:solidFill>
                <a:srgbClr val="B53A31">
                  <a:lumMod val="75000"/>
                </a:srgbClr>
              </a:solidFill>
            </a:endParaRP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Characteristic </a:t>
            </a:r>
            <a:r>
              <a:rPr lang="ru-RU" sz="2400" b="1" dirty="0" smtClean="0">
                <a:solidFill>
                  <a:srgbClr val="B53A31">
                    <a:lumMod val="75000"/>
                  </a:srgbClr>
                </a:solidFill>
              </a:rPr>
              <a:t>method: conditions</a:t>
            </a:r>
          </a:p>
        </p:txBody>
      </p:sp>
    </p:spTree>
    <p:extLst>
      <p:ext uri="{BB962C8B-B14F-4D97-AF65-F5344CB8AC3E}">
        <p14:creationId xmlns:p14="http://schemas.microsoft.com/office/powerpoint/2010/main" val="213396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7280" y="1818025"/>
            <a:ext cx="10119360" cy="2308324"/>
          </a:xfrm>
          <a:prstGeom prst="rect">
            <a:avLst/>
          </a:prstGeom>
        </p:spPr>
        <p:txBody>
          <a:bodyPr wrap="square">
            <a:spAutoFit/>
          </a:bodyPr>
          <a:lstStyle/>
          <a:p>
            <a:pPr indent="457200" algn="l" rtl="0"/>
            <a:r>
              <a:rPr lang="ru-RU" sz="2400" b="1" dirty="0">
                <a:solidFill>
                  <a:srgbClr val="B53A31">
                    <a:lumMod val="75000"/>
                  </a:srgbClr>
                </a:solidFill>
              </a:rPr>
              <a:t>There are many classifications </a:t>
            </a:r>
            <a:r>
              <a:rPr lang="ru-RU" sz="2400" b="1" dirty="0" smtClean="0">
                <a:solidFill>
                  <a:srgbClr val="B53A31">
                    <a:lumMod val="75000"/>
                  </a:srgbClr>
                </a:solidFill>
              </a:rPr>
              <a:t>species </a:t>
            </a:r>
            <a:r>
              <a:rPr lang="ru-RU" sz="2400" b="1" dirty="0">
                <a:solidFill>
                  <a:srgbClr val="B53A31">
                    <a:lumMod val="75000"/>
                  </a:srgbClr>
                </a:solidFill>
              </a:rPr>
              <a:t>observation </a:t>
            </a:r>
            <a:r>
              <a:rPr lang="ru-RU" sz="2400" b="1" dirty="0" smtClean="0">
                <a:solidFill>
                  <a:srgbClr val="B53A31">
                    <a:lumMod val="75000"/>
                  </a:srgbClr>
                </a:solidFill>
              </a:rPr>
              <a:t>[</a:t>
            </a:r>
            <a:r>
              <a:rPr lang="ru-RU" sz="2400" b="1" dirty="0" err="1" smtClean="0">
                <a:solidFill>
                  <a:srgbClr val="B53A31">
                    <a:lumMod val="75000"/>
                  </a:srgbClr>
                </a:solidFill>
              </a:rPr>
              <a:t>P.Fress</a:t>
            </a:r>
            <a:r>
              <a:rPr lang="ru-RU" sz="2400" b="1" dirty="0" smtClean="0">
                <a:solidFill>
                  <a:srgbClr val="B53A31">
                    <a:lumMod val="75000"/>
                  </a:srgbClr>
                </a:solidFill>
              </a:rPr>
              <a:t> and etc.] </a:t>
            </a:r>
          </a:p>
          <a:p>
            <a:pPr indent="457200" algn="l" rtl="0"/>
            <a:r>
              <a:rPr lang="ru-RU" sz="2400" b="1" dirty="0" smtClean="0">
                <a:solidFill>
                  <a:srgbClr val="B53A31">
                    <a:lumMod val="75000"/>
                  </a:srgbClr>
                </a:solidFill>
              </a:rPr>
              <a:t>we </a:t>
            </a:r>
            <a:r>
              <a:rPr lang="ru-RU" sz="2400" b="1" dirty="0">
                <a:solidFill>
                  <a:srgbClr val="B53A31">
                    <a:lumMod val="75000"/>
                  </a:srgbClr>
                </a:solidFill>
              </a:rPr>
              <a:t>consider only the three most </a:t>
            </a:r>
            <a:r>
              <a:rPr lang="ru-RU" sz="2400" b="1" dirty="0" smtClean="0">
                <a:solidFill>
                  <a:srgbClr val="B53A31">
                    <a:lumMod val="75000"/>
                  </a:srgbClr>
                </a:solidFill>
              </a:rPr>
              <a:t>famous </a:t>
            </a:r>
            <a:r>
              <a:rPr lang="ru-RU" sz="2400" b="1" dirty="0">
                <a:solidFill>
                  <a:srgbClr val="B53A31">
                    <a:lumMod val="75000"/>
                  </a:srgbClr>
                </a:solidFill>
              </a:rPr>
              <a:t>of them. All of these classifications are independent, so they can be used to characterize any particular</a:t>
            </a:r>
            <a:r>
              <a:rPr lang="ru-RU" sz="2400" b="1" dirty="0" smtClean="0">
                <a:solidFill>
                  <a:srgbClr val="B53A31">
                    <a:lumMod val="75000"/>
                  </a:srgbClr>
                </a:solidFill>
              </a:rPr>
              <a:t>way of observation </a:t>
            </a:r>
            <a:r>
              <a:rPr lang="ru-RU" sz="2400" b="1" dirty="0">
                <a:solidFill>
                  <a:srgbClr val="B53A31">
                    <a:lumMod val="75000"/>
                  </a:srgbClr>
                </a:solidFill>
              </a:rPr>
              <a:t>at the same time. </a:t>
            </a:r>
            <a:endParaRPr lang="ru-RU" sz="2400" b="1" dirty="0" smtClean="0">
              <a:solidFill>
                <a:srgbClr val="B53A31">
                  <a:lumMod val="75000"/>
                </a:srgbClr>
              </a:solidFill>
            </a:endParaRP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Observation classifications</a:t>
            </a:r>
          </a:p>
        </p:txBody>
      </p:sp>
    </p:spTree>
    <p:extLst>
      <p:ext uri="{BB962C8B-B14F-4D97-AF65-F5344CB8AC3E}">
        <p14:creationId xmlns:p14="http://schemas.microsoft.com/office/powerpoint/2010/main" val="157170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1187810"/>
            <a:ext cx="10439400" cy="3354765"/>
          </a:xfrm>
          <a:prstGeom prst="rect">
            <a:avLst/>
          </a:prstGeom>
        </p:spPr>
        <p:txBody>
          <a:bodyPr wrap="square">
            <a:spAutoFit/>
          </a:bodyPr>
          <a:lstStyle/>
          <a:p>
            <a:pPr indent="457200" algn="ctr" rtl="0"/>
            <a:r>
              <a:rPr lang="ru-RU" sz="3200" b="1" dirty="0" smtClean="0">
                <a:solidFill>
                  <a:srgbClr val="800000"/>
                </a:solidFill>
              </a:rPr>
              <a:t>Lecture plan</a:t>
            </a:r>
          </a:p>
          <a:p>
            <a:pPr indent="457200" algn="ctr" rtl="0"/>
            <a:endParaRPr lang="ru-RU" sz="1200" b="1" dirty="0" smtClean="0">
              <a:solidFill>
                <a:srgbClr val="800000"/>
              </a:solidFill>
            </a:endParaRPr>
          </a:p>
          <a:p>
            <a:pPr indent="457200" algn="l" rtl="0"/>
            <a:r>
              <a:rPr lang="ru-RU" sz="2800" b="1" dirty="0" smtClean="0">
                <a:solidFill>
                  <a:srgbClr val="800000"/>
                </a:solidFill>
              </a:rPr>
              <a:t>1 General definition of observation method</a:t>
            </a:r>
          </a:p>
          <a:p>
            <a:pPr indent="457200" algn="l" rtl="0"/>
            <a:r>
              <a:rPr lang="ru-RU" sz="2800" b="1" dirty="0">
                <a:solidFill>
                  <a:srgbClr val="800000"/>
                </a:solidFill>
              </a:rPr>
              <a:t>2 Main purposes of gathering facts </a:t>
            </a:r>
            <a:r>
              <a:rPr lang="ru-RU" sz="2800" b="1" dirty="0" smtClean="0">
                <a:solidFill>
                  <a:srgbClr val="800000"/>
                </a:solidFill>
              </a:rPr>
              <a:t>and types of observation</a:t>
            </a:r>
          </a:p>
          <a:p>
            <a:pPr indent="457200" algn="l" rtl="0"/>
            <a:r>
              <a:rPr lang="ru-RU" sz="2800" b="1" dirty="0">
                <a:solidFill>
                  <a:srgbClr val="800000"/>
                </a:solidFill>
              </a:rPr>
              <a:t>3 </a:t>
            </a:r>
            <a:r>
              <a:rPr lang="ru-RU" sz="2800" b="1" dirty="0" smtClean="0">
                <a:solidFill>
                  <a:srgbClr val="800000"/>
                </a:solidFill>
              </a:rPr>
              <a:t>Logging and provisioning </a:t>
            </a:r>
            <a:r>
              <a:rPr lang="ru-RU" sz="2800" b="1" dirty="0">
                <a:solidFill>
                  <a:srgbClr val="800000"/>
                </a:solidFill>
              </a:rPr>
              <a:t>reliability of observation results</a:t>
            </a:r>
          </a:p>
          <a:p>
            <a:pPr indent="457200" algn="l" rtl="0"/>
            <a:endParaRPr lang="ru-RU" sz="2800" b="1" dirty="0">
              <a:solidFill>
                <a:srgbClr val="800000"/>
              </a:solidFill>
            </a:endParaRPr>
          </a:p>
          <a:p>
            <a:pPr indent="457200" algn="l" rtl="0"/>
            <a:endParaRPr lang="ru-RU" sz="2800" b="1" dirty="0">
              <a:solidFill>
                <a:srgbClr val="800000"/>
              </a:solidFill>
            </a:endParaRPr>
          </a:p>
        </p:txBody>
      </p:sp>
      <p:pic>
        <p:nvPicPr>
          <p:cNvPr id="3" name="Рисунок 2"/>
          <p:cNvPicPr>
            <a:picLocks noChangeAspect="1"/>
          </p:cNvPicPr>
          <p:nvPr/>
        </p:nvPicPr>
        <p:blipFill>
          <a:blip r:embed="rId2"/>
          <a:stretch>
            <a:fillRect/>
          </a:stretch>
        </p:blipFill>
        <p:spPr>
          <a:xfrm>
            <a:off x="6057900" y="3275225"/>
            <a:ext cx="5128195" cy="2880000"/>
          </a:xfrm>
          <a:prstGeom prst="rect">
            <a:avLst/>
          </a:prstGeom>
        </p:spPr>
      </p:pic>
      <p:sp>
        <p:nvSpPr>
          <p:cNvPr id="4" name="Прямоугольник 3"/>
          <p:cNvSpPr/>
          <p:nvPr/>
        </p:nvSpPr>
        <p:spPr>
          <a:xfrm>
            <a:off x="8464744" y="5939781"/>
            <a:ext cx="2767104" cy="215444"/>
          </a:xfrm>
          <a:prstGeom prst="rect">
            <a:avLst/>
          </a:prstGeom>
        </p:spPr>
        <p:txBody>
          <a:bodyPr wrap="none">
            <a:spAutoFit/>
          </a:bodyPr>
          <a:lstStyle/>
          <a:p>
            <a:r>
              <a:rPr lang="en-US" sz="800" dirty="0"/>
              <a:t>https://journal.ib-bank.ru/files/images/posts/2018-02-26_8.jpg</a:t>
            </a:r>
            <a:endParaRPr lang="ru-RU" sz="800" dirty="0"/>
          </a:p>
        </p:txBody>
      </p:sp>
    </p:spTree>
    <p:extLst>
      <p:ext uri="{BB962C8B-B14F-4D97-AF65-F5344CB8AC3E}">
        <p14:creationId xmlns:p14="http://schemas.microsoft.com/office/powerpoint/2010/main" val="353944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920" y="461665"/>
            <a:ext cx="11170920" cy="6001643"/>
          </a:xfrm>
          <a:prstGeom prst="rect">
            <a:avLst/>
          </a:prstGeom>
        </p:spPr>
        <p:txBody>
          <a:bodyPr wrap="square">
            <a:spAutoFit/>
          </a:bodyPr>
          <a:lstStyle/>
          <a:p>
            <a:pPr indent="457200" algn="l" rtl="0"/>
            <a:r>
              <a:rPr lang="ru-RU" sz="2400" b="1" i="1" dirty="0">
                <a:solidFill>
                  <a:srgbClr val="B53A31">
                    <a:lumMod val="75000"/>
                  </a:srgbClr>
                </a:solidFill>
                <a:effectLst>
                  <a:outerShdw blurRad="38100" dist="38100" dir="2700000" algn="tl">
                    <a:srgbClr val="000000">
                      <a:alpha val="43137"/>
                    </a:srgbClr>
                  </a:outerShdw>
                </a:effectLst>
              </a:rPr>
              <a:t>In the first classification </a:t>
            </a:r>
            <a:r>
              <a:rPr lang="ru-RU" sz="2400" b="1" dirty="0">
                <a:solidFill>
                  <a:srgbClr val="B53A31">
                    <a:lumMod val="75000"/>
                  </a:srgbClr>
                </a:solidFill>
              </a:rPr>
              <a:t>observation methods are subdivided according to the degree of their openness to the observed person into open, hidden and implicit. </a:t>
            </a:r>
          </a:p>
          <a:p>
            <a:pPr indent="457200" algn="l" rtl="0"/>
            <a:r>
              <a:rPr lang="ru-RU" sz="2400" b="1" dirty="0">
                <a:solidFill>
                  <a:srgbClr val="B53A31">
                    <a:lumMod val="75000"/>
                  </a:srgbClr>
                </a:solidFill>
                <a:effectLst>
                  <a:outerShdw blurRad="38100" dist="38100" dir="2700000" algn="tl">
                    <a:srgbClr val="000000">
                      <a:alpha val="43137"/>
                    </a:srgbClr>
                  </a:outerShdw>
                </a:effectLst>
              </a:rPr>
              <a:t>With open observation </a:t>
            </a:r>
            <a:r>
              <a:rPr lang="ru-RU" sz="2400" b="1" dirty="0">
                <a:solidFill>
                  <a:srgbClr val="B53A31">
                    <a:lumMod val="75000"/>
                  </a:srgbClr>
                </a:solidFill>
              </a:rPr>
              <a:t>the person being watched is aware of it and is being watched </a:t>
            </a:r>
            <a:r>
              <a:rPr lang="ru-RU" sz="2400" b="1" dirty="0" smtClean="0">
                <a:solidFill>
                  <a:srgbClr val="B53A31">
                    <a:lumMod val="75000"/>
                  </a:srgbClr>
                </a:solidFill>
              </a:rPr>
              <a:t>conducted with </a:t>
            </a:r>
            <a:r>
              <a:rPr lang="ru-RU" sz="2400" b="1" dirty="0">
                <a:solidFill>
                  <a:srgbClr val="B53A31">
                    <a:lumMod val="75000"/>
                  </a:srgbClr>
                </a:solidFill>
              </a:rPr>
              <a:t>his consent. </a:t>
            </a:r>
            <a:r>
              <a:rPr lang="ru-RU" sz="2400" b="1" dirty="0" smtClean="0">
                <a:solidFill>
                  <a:srgbClr val="B53A31">
                    <a:lumMod val="75000"/>
                  </a:srgbClr>
                </a:solidFill>
              </a:rPr>
              <a:t>It has </a:t>
            </a:r>
            <a:r>
              <a:rPr lang="ru-RU" sz="2400" b="1" dirty="0">
                <a:solidFill>
                  <a:srgbClr val="B53A31">
                    <a:lumMod val="75000"/>
                  </a:srgbClr>
                </a:solidFill>
              </a:rPr>
              <a:t>one significant drawback is that a person's knowledge that he is an object of observation can change his usual behavior for these conditions. </a:t>
            </a:r>
            <a:r>
              <a:rPr lang="ru-RU" sz="2400" b="1" dirty="0" smtClean="0">
                <a:solidFill>
                  <a:srgbClr val="B53A31">
                    <a:lumMod val="75000"/>
                  </a:srgbClr>
                </a:solidFill>
              </a:rPr>
              <a:t>Behavior </a:t>
            </a:r>
            <a:r>
              <a:rPr lang="ru-RU" sz="2400" b="1" dirty="0">
                <a:solidFill>
                  <a:srgbClr val="B53A31">
                    <a:lumMod val="75000"/>
                  </a:srgbClr>
                </a:solidFill>
              </a:rPr>
              <a:t>may become, for example, more socially desirable, disorganized </a:t>
            </a:r>
            <a:r>
              <a:rPr lang="ru-RU" sz="2400" b="1" dirty="0" smtClean="0">
                <a:solidFill>
                  <a:srgbClr val="B53A31">
                    <a:lumMod val="75000"/>
                  </a:srgbClr>
                </a:solidFill>
              </a:rPr>
              <a:t>due to </a:t>
            </a:r>
            <a:r>
              <a:rPr lang="ru-RU" sz="2400" b="1" dirty="0">
                <a:solidFill>
                  <a:srgbClr val="B53A31">
                    <a:lumMod val="75000"/>
                  </a:srgbClr>
                </a:solidFill>
              </a:rPr>
              <a:t>excitement, more motivated, etc.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Understanding </a:t>
            </a:r>
            <a:r>
              <a:rPr lang="ru-RU" sz="2400" b="1" dirty="0">
                <a:solidFill>
                  <a:srgbClr val="B53A31">
                    <a:lumMod val="75000"/>
                  </a:srgbClr>
                </a:solidFill>
              </a:rPr>
              <a:t>this, the psychologist must take on a case-by-case basis </a:t>
            </a:r>
            <a:r>
              <a:rPr lang="ru-RU" sz="2400" b="1" dirty="0" smtClean="0">
                <a:solidFill>
                  <a:srgbClr val="B53A31">
                    <a:lumMod val="75000"/>
                  </a:srgbClr>
                </a:solidFill>
              </a:rPr>
              <a:t>measures to eliminate negative </a:t>
            </a:r>
            <a:r>
              <a:rPr lang="ru-RU" sz="2400" b="1" dirty="0">
                <a:solidFill>
                  <a:srgbClr val="B53A31">
                    <a:lumMod val="75000"/>
                  </a:srgbClr>
                </a:solidFill>
              </a:rPr>
              <a:t>influence of this </a:t>
            </a:r>
            <a:r>
              <a:rPr lang="ru-RU" sz="2400" b="1" dirty="0" smtClean="0">
                <a:solidFill>
                  <a:srgbClr val="B53A31">
                    <a:lumMod val="75000"/>
                  </a:srgbClr>
                </a:solidFill>
              </a:rPr>
              <a:t>factor a: </a:t>
            </a:r>
            <a:r>
              <a:rPr lang="ru-RU" sz="2400" b="1" dirty="0">
                <a:solidFill>
                  <a:srgbClr val="B53A31">
                    <a:lumMod val="75000"/>
                  </a:srgbClr>
                </a:solidFill>
              </a:rPr>
              <a:t>arrange </a:t>
            </a:r>
            <a:r>
              <a:rPr lang="ru-RU" sz="2400" b="1" dirty="0" smtClean="0">
                <a:solidFill>
                  <a:srgbClr val="B53A31">
                    <a:lumMod val="75000"/>
                  </a:srgbClr>
                </a:solidFill>
              </a:rPr>
              <a:t>test subject </a:t>
            </a:r>
            <a:r>
              <a:rPr lang="ru-RU" sz="2400" b="1" dirty="0">
                <a:solidFill>
                  <a:srgbClr val="B53A31">
                    <a:lumMod val="75000"/>
                  </a:srgbClr>
                </a:solidFill>
              </a:rPr>
              <a:t>to yourself, demonstrating a benevolent </a:t>
            </a:r>
            <a:r>
              <a:rPr lang="ru-RU" sz="2400" b="1" dirty="0" smtClean="0">
                <a:solidFill>
                  <a:srgbClr val="B53A31">
                    <a:lumMod val="75000"/>
                  </a:srgbClr>
                </a:solidFill>
              </a:rPr>
              <a:t>attitude</a:t>
            </a:r>
            <a:r>
              <a:rPr lang="ru-RU" sz="2400" b="1" dirty="0">
                <a:solidFill>
                  <a:srgbClr val="B53A31">
                    <a:lumMod val="75000"/>
                  </a:srgbClr>
                </a:solidFill>
              </a:rPr>
              <a:t>, calm down if he is worried, </a:t>
            </a:r>
            <a:r>
              <a:rPr lang="ru-RU" sz="2400" b="1" dirty="0" smtClean="0">
                <a:solidFill>
                  <a:srgbClr val="B53A31">
                    <a:lumMod val="75000"/>
                  </a:srgbClr>
                </a:solidFill>
              </a:rPr>
              <a:t>explain </a:t>
            </a:r>
            <a:r>
              <a:rPr lang="ru-RU" sz="2400" b="1" dirty="0">
                <a:solidFill>
                  <a:srgbClr val="B53A31">
                    <a:lumMod val="75000"/>
                  </a:srgbClr>
                </a:solidFill>
              </a:rPr>
              <a:t>what </a:t>
            </a:r>
            <a:r>
              <a:rPr lang="ru-RU" sz="2400" b="1" dirty="0" smtClean="0">
                <a:solidFill>
                  <a:srgbClr val="B53A31">
                    <a:lumMod val="75000"/>
                  </a:srgbClr>
                </a:solidFill>
              </a:rPr>
              <a:t>must lead </a:t>
            </a:r>
            <a:r>
              <a:rPr lang="ru-RU" sz="2400" b="1" dirty="0">
                <a:solidFill>
                  <a:srgbClr val="B53A31">
                    <a:lumMod val="75000"/>
                  </a:srgbClr>
                </a:solidFill>
              </a:rPr>
              <a:t>yourself ordinary </a:t>
            </a:r>
            <a:r>
              <a:rPr lang="ru-RU" sz="2400" b="1" dirty="0" smtClean="0">
                <a:solidFill>
                  <a:srgbClr val="B53A31">
                    <a:lumMod val="75000"/>
                  </a:srgbClr>
                </a:solidFill>
              </a:rPr>
              <a:t>way. You can motivate this by</a:t>
            </a:r>
            <a:r>
              <a:rPr lang="ru-RU" sz="2400" b="1" dirty="0">
                <a:solidFill>
                  <a:srgbClr val="B53A31">
                    <a:lumMod val="75000"/>
                  </a:srgbClr>
                </a:solidFill>
              </a:rPr>
              <a:t>that otherwise the results of observation will have no value either for him or for </a:t>
            </a:r>
            <a:r>
              <a:rPr lang="ru-RU" sz="2400" b="1" dirty="0" smtClean="0">
                <a:solidFill>
                  <a:srgbClr val="B53A31">
                    <a:lumMod val="75000"/>
                  </a:srgbClr>
                </a:solidFill>
              </a:rPr>
              <a:t>science. </a:t>
            </a:r>
          </a:p>
          <a:p>
            <a:pPr indent="457200" algn="l" rtl="0"/>
            <a:r>
              <a:rPr lang="ru-RU" sz="2400" b="1" dirty="0" smtClean="0">
                <a:solidFill>
                  <a:srgbClr val="B53A31">
                    <a:lumMod val="75000"/>
                  </a:srgbClr>
                </a:solidFill>
              </a:rPr>
              <a:t>If a </a:t>
            </a:r>
            <a:r>
              <a:rPr lang="ru-RU" sz="2400" b="1" dirty="0">
                <a:solidFill>
                  <a:srgbClr val="B53A31">
                    <a:lumMod val="75000"/>
                  </a:srgbClr>
                </a:solidFill>
              </a:rPr>
              <a:t>the influence of this factor cannot be eliminated, then </a:t>
            </a:r>
            <a:r>
              <a:rPr lang="ru-RU" sz="2400" b="1" dirty="0" smtClean="0">
                <a:solidFill>
                  <a:srgbClr val="B53A31">
                    <a:lumMod val="75000"/>
                  </a:srgbClr>
                </a:solidFill>
              </a:rPr>
              <a:t>absolutely necessary </a:t>
            </a:r>
          </a:p>
          <a:p>
            <a:pPr indent="457200" algn="l" rtl="0"/>
            <a:r>
              <a:rPr lang="ru-RU" sz="2400" b="1" dirty="0" smtClean="0">
                <a:solidFill>
                  <a:srgbClr val="B53A31">
                    <a:lumMod val="75000"/>
                  </a:srgbClr>
                </a:solidFill>
              </a:rPr>
              <a:t>take account </a:t>
            </a:r>
            <a:r>
              <a:rPr lang="ru-RU" sz="2400" b="1" dirty="0">
                <a:solidFill>
                  <a:srgbClr val="B53A31">
                    <a:lumMod val="75000"/>
                  </a:srgbClr>
                </a:solidFill>
              </a:rPr>
              <a:t>him in his conclusions based on observation facts. </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Types of observation by degree of openness: open</a:t>
            </a:r>
          </a:p>
        </p:txBody>
      </p:sp>
    </p:spTree>
    <p:extLst>
      <p:ext uri="{BB962C8B-B14F-4D97-AF65-F5344CB8AC3E}">
        <p14:creationId xmlns:p14="http://schemas.microsoft.com/office/powerpoint/2010/main" val="372514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920" y="461665"/>
            <a:ext cx="11170920" cy="6001643"/>
          </a:xfrm>
          <a:prstGeom prst="rect">
            <a:avLst/>
          </a:prstGeom>
        </p:spPr>
        <p:txBody>
          <a:bodyPr wrap="square">
            <a:spAutoFit/>
          </a:bodyPr>
          <a:lstStyle/>
          <a:p>
            <a:pPr indent="457200" algn="l" rtl="0"/>
            <a:r>
              <a:rPr lang="ru-RU" sz="2400" b="1" dirty="0">
                <a:solidFill>
                  <a:srgbClr val="B53A31">
                    <a:lumMod val="75000"/>
                  </a:srgbClr>
                </a:solidFill>
                <a:effectLst>
                  <a:outerShdw blurRad="38100" dist="38100" dir="2700000" algn="tl">
                    <a:srgbClr val="000000">
                      <a:alpha val="43137"/>
                    </a:srgbClr>
                  </a:outerShdw>
                </a:effectLst>
              </a:rPr>
              <a:t>With hidden </a:t>
            </a:r>
            <a:r>
              <a:rPr lang="ru-RU" sz="2400" b="1" dirty="0">
                <a:solidFill>
                  <a:srgbClr val="B53A31">
                    <a:lumMod val="75000"/>
                  </a:srgbClr>
                </a:solidFill>
              </a:rPr>
              <a:t>- the observed person does not see the psychologist and does not know that he is being monitored. This method of observation absolutely does not prevent him from behaving realistically, i.e. to show in his behavior all his real psychological characteristics. Obviously, covert observation allows the psychologist to collect facts that are more consistent with the real behavior of a person in certain conditions.</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Together </a:t>
            </a:r>
            <a:r>
              <a:rPr lang="ru-RU" sz="2400" b="1" dirty="0">
                <a:solidFill>
                  <a:srgbClr val="B53A31">
                    <a:lumMod val="75000"/>
                  </a:srgbClr>
                </a:solidFill>
              </a:rPr>
              <a:t>however, this type of observation raises a certain ethical problem, namely: to what extent is it permissible to observe a person's personal life without his consent. And in each specific case, the psychologist needs an ethical justification for the use of covert surveillance, including relying on the ethical professional code. So, for example, in accordance with the code of ethics of the American Psychological Association, covert surveillance is quite acceptable, "if the behavior is studied in a public place (and not in someone's bedroom), people are not exposed to any influence and the information is kept confidential."</a:t>
            </a:r>
            <a:r>
              <a:rPr lang="ru-RU" sz="2400" b="1" dirty="0" smtClean="0">
                <a:solidFill>
                  <a:srgbClr val="B53A31">
                    <a:lumMod val="75000"/>
                  </a:srgbClr>
                </a:solidFill>
              </a:rPr>
              <a:t> </a:t>
            </a:r>
          </a:p>
          <a:p>
            <a:pPr indent="457200" algn="l" rtl="0"/>
            <a:r>
              <a:rPr lang="ru-RU" sz="2400" b="1" dirty="0" smtClean="0">
                <a:solidFill>
                  <a:srgbClr val="B53A31">
                    <a:lumMod val="75000"/>
                  </a:srgbClr>
                </a:solidFill>
              </a:rPr>
              <a:t>[J. Goodwin,</a:t>
            </a:r>
            <a:r>
              <a:rPr lang="ru-RU" sz="2400" b="1" dirty="0">
                <a:solidFill>
                  <a:srgbClr val="B53A31">
                    <a:lumMod val="75000"/>
                  </a:srgbClr>
                </a:solidFill>
              </a:rPr>
              <a:t>from. 426].</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Types of observation by the degree of openness: hidden</a:t>
            </a:r>
          </a:p>
        </p:txBody>
      </p:sp>
    </p:spTree>
    <p:extLst>
      <p:ext uri="{BB962C8B-B14F-4D97-AF65-F5344CB8AC3E}">
        <p14:creationId xmlns:p14="http://schemas.microsoft.com/office/powerpoint/2010/main" val="310470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920" y="461665"/>
            <a:ext cx="11170920" cy="6001643"/>
          </a:xfrm>
          <a:prstGeom prst="rect">
            <a:avLst/>
          </a:prstGeom>
        </p:spPr>
        <p:txBody>
          <a:bodyPr wrap="square">
            <a:spAutoFit/>
          </a:bodyPr>
          <a:lstStyle/>
          <a:p>
            <a:pPr indent="457200" algn="l" rtl="0"/>
            <a:r>
              <a:rPr lang="ru-RU" sz="2400" b="1" dirty="0">
                <a:solidFill>
                  <a:srgbClr val="B53A31">
                    <a:lumMod val="75000"/>
                  </a:srgbClr>
                </a:solidFill>
                <a:effectLst>
                  <a:outerShdw blurRad="38100" dist="38100" dir="2700000" algn="tl">
                    <a:srgbClr val="000000">
                      <a:alpha val="43137"/>
                    </a:srgbClr>
                  </a:outerShdw>
                </a:effectLst>
              </a:rPr>
              <a:t>Implicit observation </a:t>
            </a:r>
            <a:r>
              <a:rPr lang="ru-RU" sz="2400" b="1" dirty="0">
                <a:solidFill>
                  <a:srgbClr val="B53A31">
                    <a:lumMod val="75000"/>
                  </a:srgbClr>
                </a:solidFill>
              </a:rPr>
              <a:t>occupies an intermediate position between open and hidden. This is the most common method of observation among psychologists. It consists in the fact that the psychologist invites the observed person to perform some task in his presence or to talk with him on a certain topic, making it clear that he is interested, first of all, in the result of this task or the topic of the conversation, and he himself at this time gradually, imperceptibly observes his behavior.</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When </a:t>
            </a:r>
            <a:r>
              <a:rPr lang="ru-RU" sz="2400" b="1" dirty="0">
                <a:solidFill>
                  <a:srgbClr val="B53A31">
                    <a:lumMod val="75000"/>
                  </a:srgbClr>
                </a:solidFill>
              </a:rPr>
              <a:t>by implicit observation, the indicated main disadvantages of the open and hidden methods are eliminated.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FROM </a:t>
            </a:r>
            <a:r>
              <a:rPr lang="ru-RU" sz="2400" b="1" dirty="0">
                <a:solidFill>
                  <a:srgbClr val="B53A31">
                    <a:lumMod val="75000"/>
                  </a:srgbClr>
                </a:solidFill>
              </a:rPr>
              <a:t>on the one hand, this is due to the fact that </a:t>
            </a:r>
            <a:r>
              <a:rPr lang="ru-RU" sz="2400" b="1" dirty="0" smtClean="0">
                <a:solidFill>
                  <a:srgbClr val="B53A31">
                    <a:lumMod val="75000"/>
                  </a:srgbClr>
                </a:solidFill>
              </a:rPr>
              <a:t>observed </a:t>
            </a:r>
            <a:r>
              <a:rPr lang="ru-RU" sz="2400" b="1" dirty="0">
                <a:solidFill>
                  <a:srgbClr val="B53A31">
                    <a:lumMod val="75000"/>
                  </a:srgbClr>
                </a:solidFill>
              </a:rPr>
              <a:t>it is difficult to notice that the psychologist is purposefully observing him, since he does not show this in any way, which means that the factor of "knowledge of observation" is often absent here</a:t>
            </a:r>
            <a:r>
              <a:rPr lang="ru-RU" sz="2400" b="1" dirty="0" smtClean="0">
                <a:solidFill>
                  <a:srgbClr val="B53A31">
                    <a:lumMod val="75000"/>
                  </a:srgbClr>
                </a:solidFill>
              </a:rPr>
              <a:t>... FROM</a:t>
            </a:r>
            <a:r>
              <a:rPr lang="ru-RU" sz="2400" b="1" dirty="0">
                <a:solidFill>
                  <a:srgbClr val="B53A31">
                    <a:lumMod val="75000"/>
                  </a:srgbClr>
                </a:solidFill>
              </a:rPr>
              <a:t>on the other hand, the psychologist implicitly observes such forms of human behavior that he himself demonstrates to him, i.e. they are not a secret of his private life, and therefore, implicit observation does not need special ethical justification.</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Types of observation by the degree of openness: implicit</a:t>
            </a:r>
          </a:p>
        </p:txBody>
      </p:sp>
    </p:spTree>
    <p:extLst>
      <p:ext uri="{BB962C8B-B14F-4D97-AF65-F5344CB8AC3E}">
        <p14:creationId xmlns:p14="http://schemas.microsoft.com/office/powerpoint/2010/main" val="12194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9120" y="842665"/>
            <a:ext cx="11033760" cy="4154984"/>
          </a:xfrm>
          <a:prstGeom prst="rect">
            <a:avLst/>
          </a:prstGeom>
        </p:spPr>
        <p:txBody>
          <a:bodyPr wrap="square">
            <a:spAutoFit/>
          </a:bodyPr>
          <a:lstStyle/>
          <a:p>
            <a:pPr indent="457200" algn="l" rtl="0"/>
            <a:r>
              <a:rPr lang="ru-RU" sz="2400" b="1" i="1" dirty="0">
                <a:solidFill>
                  <a:srgbClr val="B53A31">
                    <a:lumMod val="75000"/>
                  </a:srgbClr>
                </a:solidFill>
                <a:effectLst>
                  <a:outerShdw blurRad="38100" dist="38100" dir="2700000" algn="tl">
                    <a:srgbClr val="000000">
                      <a:alpha val="43137"/>
                    </a:srgbClr>
                  </a:outerShdw>
                </a:effectLst>
              </a:rPr>
              <a:t>Second classification </a:t>
            </a:r>
            <a:r>
              <a:rPr lang="ru-RU" sz="2400" b="1" dirty="0">
                <a:solidFill>
                  <a:srgbClr val="B53A31">
                    <a:lumMod val="75000"/>
                  </a:srgbClr>
                </a:solidFill>
              </a:rPr>
              <a:t>distinguishes between the methods of observation according to the role in which the psychologist appears before the observed person. By this criterion, external and included observation are distinguished.</a:t>
            </a:r>
          </a:p>
          <a:p>
            <a:pPr indent="457200" algn="l" rtl="0"/>
            <a:r>
              <a:rPr lang="ru-RU" sz="2400" b="1" dirty="0">
                <a:solidFill>
                  <a:srgbClr val="B53A31">
                    <a:lumMod val="75000"/>
                  </a:srgbClr>
                </a:solidFill>
                <a:effectLst>
                  <a:outerShdw blurRad="38100" dist="38100" dir="2700000" algn="tl">
                    <a:srgbClr val="000000">
                      <a:alpha val="43137"/>
                    </a:srgbClr>
                  </a:outerShdw>
                </a:effectLst>
              </a:rPr>
              <a:t>Third-party surveillance </a:t>
            </a:r>
            <a:r>
              <a:rPr lang="ru-RU" sz="2400" b="1" dirty="0">
                <a:solidFill>
                  <a:srgbClr val="B53A31">
                    <a:lumMod val="75000"/>
                  </a:srgbClr>
                </a:solidFill>
              </a:rPr>
              <a:t>- This is the traditional and most common method of observation in psychology, which is usually conducted openly or implicitly, in the field or laboratory. With this method, the psychologist acts for the observed, first of all, as a specialist performing his professional work. They meet once or periodically only to resolve those issues that fall within the scope of the professional competence of a psychologist, and they have no other reasons for meetings.</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Types of surveillance by the role of the psychologist: outside</a:t>
            </a:r>
          </a:p>
        </p:txBody>
      </p:sp>
    </p:spTree>
    <p:extLst>
      <p:ext uri="{BB962C8B-B14F-4D97-AF65-F5344CB8AC3E}">
        <p14:creationId xmlns:p14="http://schemas.microsoft.com/office/powerpoint/2010/main" val="401393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9120" y="842665"/>
            <a:ext cx="11033760" cy="4893647"/>
          </a:xfrm>
          <a:prstGeom prst="rect">
            <a:avLst/>
          </a:prstGeom>
        </p:spPr>
        <p:txBody>
          <a:bodyPr wrap="square">
            <a:spAutoFit/>
          </a:bodyPr>
          <a:lstStyle/>
          <a:p>
            <a:pPr indent="457200" algn="l" rtl="0"/>
            <a:r>
              <a:rPr lang="ru-RU" sz="2400" b="1" dirty="0">
                <a:solidFill>
                  <a:srgbClr val="B53A31">
                    <a:lumMod val="75000"/>
                  </a:srgbClr>
                </a:solidFill>
                <a:effectLst>
                  <a:outerShdw blurRad="38100" dist="38100" dir="2700000" algn="tl">
                    <a:srgbClr val="000000">
                      <a:alpha val="43137"/>
                    </a:srgbClr>
                  </a:outerShdw>
                </a:effectLst>
              </a:rPr>
              <a:t>Enabled surveillance </a:t>
            </a:r>
            <a:r>
              <a:rPr lang="ru-RU" sz="2400" b="1" dirty="0">
                <a:solidFill>
                  <a:srgbClr val="B53A31">
                    <a:lumMod val="75000"/>
                  </a:srgbClr>
                </a:solidFill>
              </a:rPr>
              <a:t>carried out, as a rule, covertly or implicitly and, mainly, in the field. With the included observation, the psychologist is specially introduced into some formal or informal</a:t>
            </a:r>
            <a:r>
              <a:rPr lang="ru-RU" sz="2400" b="1" dirty="0" smtClean="0">
                <a:solidFill>
                  <a:srgbClr val="B53A31">
                    <a:lumMod val="75000"/>
                  </a:srgbClr>
                </a:solidFill>
              </a:rPr>
              <a:t>group. Together</a:t>
            </a:r>
            <a:r>
              <a:rPr lang="ru-RU" sz="2400" b="1" dirty="0">
                <a:solidFill>
                  <a:srgbClr val="B53A31">
                    <a:lumMod val="75000"/>
                  </a:srgbClr>
                </a:solidFill>
              </a:rPr>
              <a:t>from </a:t>
            </a:r>
            <a:r>
              <a:rPr lang="ru-RU" sz="2400" b="1" dirty="0" smtClean="0">
                <a:solidFill>
                  <a:srgbClr val="B53A31">
                    <a:lumMod val="75000"/>
                  </a:srgbClr>
                </a:solidFill>
              </a:rPr>
              <a:t>her </a:t>
            </a:r>
            <a:r>
              <a:rPr lang="ru-RU" sz="2400" b="1" dirty="0">
                <a:solidFill>
                  <a:srgbClr val="B53A31">
                    <a:lumMod val="75000"/>
                  </a:srgbClr>
                </a:solidFill>
              </a:rPr>
              <a:t>he lives a fairly significant part of his life, entering with members of this group in various kinds of business and interpersonal relationships.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it </a:t>
            </a:r>
            <a:r>
              <a:rPr lang="ru-RU" sz="2400" b="1" dirty="0">
                <a:solidFill>
                  <a:srgbClr val="B53A31">
                    <a:lumMod val="75000"/>
                  </a:srgbClr>
                </a:solidFill>
              </a:rPr>
              <a:t>the introduction is due to the professional motivation of the psychologist, first of all, his desire to learn more deeply and more fully about the people of the group of interest to him and their relationships. This kind of observation is used in psychology much less often, since it often requires a great deal of courage and self-sacrifice from the psychologist due to the fact that for this he has to change his usual way of life for quite a long time.</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Types of observation according to the role of a psychologist: included</a:t>
            </a:r>
          </a:p>
        </p:txBody>
      </p:sp>
    </p:spTree>
    <p:extLst>
      <p:ext uri="{BB962C8B-B14F-4D97-AF65-F5344CB8AC3E}">
        <p14:creationId xmlns:p14="http://schemas.microsoft.com/office/powerpoint/2010/main" val="195084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9120" y="842665"/>
            <a:ext cx="11033760" cy="5262979"/>
          </a:xfrm>
          <a:prstGeom prst="rect">
            <a:avLst/>
          </a:prstGeom>
        </p:spPr>
        <p:txBody>
          <a:bodyPr wrap="square">
            <a:spAutoFit/>
          </a:bodyPr>
          <a:lstStyle/>
          <a:p>
            <a:pPr indent="457200" algn="l" rtl="0"/>
            <a:r>
              <a:rPr lang="ru-RU" sz="2400" b="1" i="1" dirty="0">
                <a:solidFill>
                  <a:srgbClr val="B53A31">
                    <a:lumMod val="75000"/>
                  </a:srgbClr>
                </a:solidFill>
                <a:effectLst>
                  <a:outerShdw blurRad="38100" dist="38100" dir="2700000" algn="tl">
                    <a:srgbClr val="000000">
                      <a:alpha val="43137"/>
                    </a:srgbClr>
                  </a:outerShdw>
                </a:effectLst>
              </a:rPr>
              <a:t>In the third classification </a:t>
            </a:r>
            <a:r>
              <a:rPr lang="ru-RU" sz="2400" b="1" dirty="0">
                <a:solidFill>
                  <a:srgbClr val="B53A31">
                    <a:lumMod val="75000"/>
                  </a:srgbClr>
                </a:solidFill>
              </a:rPr>
              <a:t>different </a:t>
            </a:r>
            <a:r>
              <a:rPr lang="ru-RU" sz="2400" b="1" dirty="0" smtClean="0">
                <a:solidFill>
                  <a:srgbClr val="B53A31">
                    <a:lumMod val="75000"/>
                  </a:srgbClr>
                </a:solidFill>
              </a:rPr>
              <a:t>views </a:t>
            </a:r>
            <a:r>
              <a:rPr lang="ru-RU" sz="2400" b="1" dirty="0" err="1">
                <a:solidFill>
                  <a:srgbClr val="B53A31">
                    <a:lumMod val="75000"/>
                  </a:srgbClr>
                </a:solidFill>
              </a:rPr>
              <a:t>categorized</a:t>
            </a:r>
            <a:r>
              <a:rPr lang="ru-RU" sz="2400" b="1" dirty="0">
                <a:solidFill>
                  <a:srgbClr val="B53A31">
                    <a:lumMod val="75000"/>
                  </a:srgbClr>
                </a:solidFill>
              </a:rPr>
              <a:t>observation. As was convincingly shown in the works of J.</a:t>
            </a:r>
            <a:r>
              <a:rPr lang="ru-RU" sz="2400" b="1" dirty="0" err="1">
                <a:solidFill>
                  <a:srgbClr val="B53A31">
                    <a:lumMod val="75000"/>
                  </a:srgbClr>
                </a:solidFill>
              </a:rPr>
              <a:t>Bruner</a:t>
            </a:r>
            <a:r>
              <a:rPr lang="ru-RU" sz="2400" b="1" dirty="0">
                <a:solidFill>
                  <a:srgbClr val="B53A31">
                    <a:lumMod val="75000"/>
                  </a:srgbClr>
                </a:solidFill>
              </a:rPr>
              <a:t>, human perception always presupposes a process of categorization, the content of which is the assignment of single perceived objects according to their characteristics to a more general class, i.e. to a certain category of them. The category is defined by him "as a set of features, depending on which objects are grouped as equivalent"</a:t>
            </a:r>
            <a:r>
              <a:rPr lang="ru-RU" sz="2400" b="1" dirty="0" smtClean="0">
                <a:solidFill>
                  <a:srgbClr val="B53A31">
                    <a:lumMod val="75000"/>
                  </a:srgbClr>
                </a:solidFill>
              </a:rPr>
              <a:t>[J. </a:t>
            </a:r>
            <a:r>
              <a:rPr lang="ru-RU" sz="2400" b="1" dirty="0" err="1" smtClean="0">
                <a:solidFill>
                  <a:srgbClr val="B53A31">
                    <a:lumMod val="75000"/>
                  </a:srgbClr>
                </a:solidFill>
              </a:rPr>
              <a:t>Bruner</a:t>
            </a:r>
            <a:r>
              <a:rPr lang="ru-RU" sz="2400" b="1" dirty="0" smtClean="0">
                <a:solidFill>
                  <a:srgbClr val="B53A31">
                    <a:lumMod val="75000"/>
                  </a:srgbClr>
                </a:solidFill>
              </a:rPr>
              <a:t>, </a:t>
            </a:r>
            <a:r>
              <a:rPr lang="ru-RU" sz="2400" b="1" dirty="0">
                <a:solidFill>
                  <a:srgbClr val="B53A31">
                    <a:lumMod val="75000"/>
                  </a:srgbClr>
                </a:solidFill>
              </a:rPr>
              <a:t>from. thirty].</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Across </a:t>
            </a:r>
            <a:r>
              <a:rPr lang="ru-RU" sz="2400" b="1" dirty="0">
                <a:solidFill>
                  <a:srgbClr val="B53A31">
                    <a:lumMod val="75000"/>
                  </a:srgbClr>
                </a:solidFill>
              </a:rPr>
              <a:t>assignment to one category or another, single perceived objects acquire a certain meaning. An important conclusion follows from these works that</a:t>
            </a:r>
            <a:r>
              <a:rPr lang="ru-RU" sz="2400" b="1" dirty="0" err="1">
                <a:solidFill>
                  <a:srgbClr val="B53A31">
                    <a:lumMod val="75000"/>
                  </a:srgbClr>
                </a:solidFill>
              </a:rPr>
              <a:t>uncategorized</a:t>
            </a:r>
            <a:r>
              <a:rPr lang="ru-RU" sz="2400" b="1" dirty="0">
                <a:solidFill>
                  <a:srgbClr val="B53A31">
                    <a:lumMod val="75000"/>
                  </a:srgbClr>
                </a:solidFill>
              </a:rPr>
              <a:t> observation, at least in a person who has mastered a language, does not exist.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Collected </a:t>
            </a:r>
            <a:r>
              <a:rPr lang="ru-RU" sz="2400" b="1" dirty="0">
                <a:solidFill>
                  <a:srgbClr val="B53A31">
                    <a:lumMod val="75000"/>
                  </a:srgbClr>
                </a:solidFill>
              </a:rPr>
              <a:t>observer in the process of observation, facts are always </a:t>
            </a:r>
            <a:r>
              <a:rPr lang="ru-RU" sz="2400" b="1" dirty="0" err="1">
                <a:solidFill>
                  <a:srgbClr val="B53A31">
                    <a:lumMod val="75000"/>
                  </a:srgbClr>
                </a:solidFill>
              </a:rPr>
              <a:t>categorized</a:t>
            </a:r>
            <a:r>
              <a:rPr lang="ru-RU" sz="2400" b="1" dirty="0">
                <a:solidFill>
                  <a:srgbClr val="B53A31">
                    <a:lumMod val="75000"/>
                  </a:srgbClr>
                </a:solidFill>
              </a:rPr>
              <a:t> facts. </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Types of surveillance by categorization</a:t>
            </a:r>
          </a:p>
        </p:txBody>
      </p:sp>
    </p:spTree>
    <p:extLst>
      <p:ext uri="{BB962C8B-B14F-4D97-AF65-F5344CB8AC3E}">
        <p14:creationId xmlns:p14="http://schemas.microsoft.com/office/powerpoint/2010/main" val="152842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7220" y="796945"/>
            <a:ext cx="11033760" cy="4893647"/>
          </a:xfrm>
          <a:prstGeom prst="rect">
            <a:avLst/>
          </a:prstGeom>
        </p:spPr>
        <p:txBody>
          <a:bodyPr wrap="square">
            <a:spAutoFit/>
          </a:bodyPr>
          <a:lstStyle/>
          <a:p>
            <a:pPr indent="457200" algn="l" rtl="0"/>
            <a:r>
              <a:rPr lang="ru-RU" sz="2400" b="1" dirty="0">
                <a:solidFill>
                  <a:srgbClr val="B53A31">
                    <a:lumMod val="75000"/>
                  </a:srgbClr>
                </a:solidFill>
              </a:rPr>
              <a:t>The ways </a:t>
            </a:r>
            <a:r>
              <a:rPr lang="ru-RU" sz="2400" b="1" dirty="0" err="1">
                <a:solidFill>
                  <a:srgbClr val="B53A31">
                    <a:lumMod val="75000"/>
                  </a:srgbClr>
                </a:solidFill>
              </a:rPr>
              <a:t>categorized</a:t>
            </a:r>
            <a:r>
              <a:rPr lang="ru-RU" sz="2400" b="1" dirty="0">
                <a:solidFill>
                  <a:srgbClr val="B53A31">
                    <a:lumMod val="75000"/>
                  </a:srgbClr>
                </a:solidFill>
              </a:rPr>
              <a:t> observations that are actually used in psychology can be classified on two grounds.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one</a:t>
            </a:r>
            <a:r>
              <a:rPr lang="ru-RU" sz="2400" b="1" dirty="0">
                <a:solidFill>
                  <a:srgbClr val="B53A31">
                    <a:lumMod val="75000"/>
                  </a:srgbClr>
                </a:solidFill>
              </a:rPr>
              <a:t>... The degree of planning in the choice and use of certain categories by the psychologist for observation. On this basis, the following two methods are distinguished: with the use of categories that arise spontaneously in the course of observation and those pre-selected.</a:t>
            </a:r>
          </a:p>
          <a:p>
            <a:pPr indent="457200" algn="l" rtl="0"/>
            <a:r>
              <a:rPr lang="ru-RU" sz="2400" b="1" dirty="0">
                <a:solidFill>
                  <a:srgbClr val="B53A31">
                    <a:lumMod val="75000"/>
                  </a:srgbClr>
                </a:solidFill>
              </a:rPr>
              <a:t>With the method using spontaneously emerging categories in the course of observation, the psychologist begins observation without any pre-compiled list of them. The need to use certain categories arises from him in the course of observation, depending on the results obtained. This method is used, for example, in search studies, when the specific goal of observation is not completely clear to the psychologist or is formulated only in general terms.</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Types of observation by categorization: degree of planning</a:t>
            </a:r>
          </a:p>
        </p:txBody>
      </p:sp>
    </p:spTree>
    <p:extLst>
      <p:ext uri="{BB962C8B-B14F-4D97-AF65-F5344CB8AC3E}">
        <p14:creationId xmlns:p14="http://schemas.microsoft.com/office/powerpoint/2010/main" val="237771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1980" y="764175"/>
            <a:ext cx="6697980" cy="5262979"/>
          </a:xfrm>
          <a:prstGeom prst="rect">
            <a:avLst/>
          </a:prstGeom>
        </p:spPr>
        <p:txBody>
          <a:bodyPr wrap="square">
            <a:spAutoFit/>
          </a:bodyPr>
          <a:lstStyle/>
          <a:p>
            <a:pPr indent="457200"/>
            <a:r>
              <a:rPr lang="en-US" sz="2400" b="1" dirty="0">
                <a:solidFill>
                  <a:srgbClr val="B53A31">
                    <a:lumMod val="75000"/>
                  </a:srgbClr>
                </a:solidFill>
              </a:rPr>
              <a:t>The observation method using pre-selected categories involves the use of a limited number of categories by the psychologist, a list of which is compiled before the observation begins.</a:t>
            </a:r>
          </a:p>
          <a:p>
            <a:pPr indent="457200"/>
            <a:r>
              <a:rPr lang="en-US" sz="2400" b="1" dirty="0">
                <a:solidFill>
                  <a:srgbClr val="B53A31">
                    <a:lumMod val="75000"/>
                  </a:srgbClr>
                </a:solidFill>
              </a:rPr>
              <a:t>A striking example of the real application of this method can serve as a very well-known method in social psychology by R. Bales, in which 12 standard categories are used to observe the interaction of people in a small group.</a:t>
            </a:r>
          </a:p>
          <a:p>
            <a:pPr indent="457200"/>
            <a:r>
              <a:rPr lang="en-US" sz="2400" b="1" dirty="0">
                <a:solidFill>
                  <a:srgbClr val="B53A31">
                    <a:lumMod val="75000"/>
                  </a:srgbClr>
                </a:solidFill>
              </a:rPr>
              <a:t> The theoretical construct, embodied in the diagram on the next slide, allows you to both qualitatively and quantitatively assess the main signs of interaction between members of a small group.</a:t>
            </a:r>
            <a:endParaRPr lang="ru-RU" sz="2400" b="1" dirty="0">
              <a:solidFill>
                <a:srgbClr val="B53A31">
                  <a:lumMod val="75000"/>
                </a:srgbClr>
              </a:solidFill>
            </a:endParaRP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Types of observation by categorization: degree of planning</a:t>
            </a:r>
            <a:endParaRPr lang="ru-RU" sz="2400" b="1" dirty="0" smtClean="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7483641" y="461665"/>
            <a:ext cx="3912000" cy="5868000"/>
          </a:xfrm>
          <a:prstGeom prst="rect">
            <a:avLst/>
          </a:prstGeom>
        </p:spPr>
      </p:pic>
      <p:sp>
        <p:nvSpPr>
          <p:cNvPr id="5" name="Прямоугольник 4"/>
          <p:cNvSpPr/>
          <p:nvPr/>
        </p:nvSpPr>
        <p:spPr>
          <a:xfrm>
            <a:off x="7483641" y="5991111"/>
            <a:ext cx="3912000" cy="338554"/>
          </a:xfrm>
          <a:prstGeom prst="rect">
            <a:avLst/>
          </a:prstGeom>
        </p:spPr>
        <p:txBody>
          <a:bodyPr wrap="square">
            <a:spAutoFit/>
          </a:bodyPr>
          <a:lstStyle/>
          <a:p>
            <a:pPr algn="r"/>
            <a:r>
              <a:rPr lang="en-US" sz="800" dirty="0">
                <a:solidFill>
                  <a:prstClr val="black"/>
                </a:solidFill>
              </a:rPr>
              <a:t>https</a:t>
            </a:r>
            <a:r>
              <a:rPr lang="en-US" sz="600" dirty="0">
                <a:solidFill>
                  <a:prstClr val="black"/>
                </a:solidFill>
              </a:rPr>
              <a:t>://</a:t>
            </a:r>
            <a:r>
              <a:rPr lang="en-US" sz="800" dirty="0">
                <a:solidFill>
                  <a:prstClr val="black"/>
                </a:solidFill>
              </a:rPr>
              <a:t>kbimages1-a.akamaihd.net/6b0d5e69-c5d9-4b05-8989-907df12431ec/1200/1200/False/social-interaction-systems.jpg</a:t>
            </a:r>
            <a:endParaRPr lang="ru-RU" sz="800" dirty="0">
              <a:solidFill>
                <a:prstClr val="black"/>
              </a:solidFill>
            </a:endParaRPr>
          </a:p>
        </p:txBody>
      </p:sp>
    </p:spTree>
    <p:extLst>
      <p:ext uri="{BB962C8B-B14F-4D97-AF65-F5344CB8AC3E}">
        <p14:creationId xmlns:p14="http://schemas.microsoft.com/office/powerpoint/2010/main" val="354104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20240" y="0"/>
            <a:ext cx="7833360" cy="6858000"/>
          </a:xfrm>
          <a:prstGeom prst="rect">
            <a:avLst/>
          </a:prstGeom>
        </p:spPr>
      </p:pic>
    </p:spTree>
    <p:extLst>
      <p:ext uri="{BB962C8B-B14F-4D97-AF65-F5344CB8AC3E}">
        <p14:creationId xmlns:p14="http://schemas.microsoft.com/office/powerpoint/2010/main" val="163916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70560" y="566737"/>
            <a:ext cx="10942320" cy="5724525"/>
          </a:xfrm>
          <a:prstGeom prst="rect">
            <a:avLst/>
          </a:prstGeom>
        </p:spPr>
      </p:pic>
    </p:spTree>
    <p:extLst>
      <p:ext uri="{BB962C8B-B14F-4D97-AF65-F5344CB8AC3E}">
        <p14:creationId xmlns:p14="http://schemas.microsoft.com/office/powerpoint/2010/main" val="46617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1464439"/>
            <a:ext cx="10439400" cy="3785652"/>
          </a:xfrm>
          <a:prstGeom prst="rect">
            <a:avLst/>
          </a:prstGeom>
        </p:spPr>
        <p:txBody>
          <a:bodyPr wrap="square">
            <a:spAutoFit/>
          </a:bodyPr>
          <a:lstStyle/>
          <a:p>
            <a:pPr indent="457200" algn="l" rtl="0"/>
            <a:r>
              <a:rPr lang="ru-RU" sz="2400" b="1" dirty="0">
                <a:solidFill>
                  <a:srgbClr val="800000"/>
                </a:solidFill>
              </a:rPr>
              <a:t>The observation method in psychology exists in two main forms: how </a:t>
            </a:r>
            <a:r>
              <a:rPr lang="ru-RU" sz="2400" b="1" dirty="0" smtClean="0">
                <a:solidFill>
                  <a:srgbClr val="800000"/>
                </a:solidFill>
              </a:rPr>
              <a:t>introspection (introspection</a:t>
            </a:r>
            <a:r>
              <a:rPr lang="ru-RU" sz="2400" b="1" dirty="0">
                <a:solidFill>
                  <a:srgbClr val="800000"/>
                </a:solidFill>
              </a:rPr>
              <a:t>)</a:t>
            </a:r>
            <a:r>
              <a:rPr lang="ru-RU" sz="2400" b="1" dirty="0" smtClean="0">
                <a:solidFill>
                  <a:srgbClr val="800000"/>
                </a:solidFill>
              </a:rPr>
              <a:t> </a:t>
            </a:r>
            <a:r>
              <a:rPr lang="ru-RU" sz="2400" b="1" dirty="0">
                <a:solidFill>
                  <a:srgbClr val="800000"/>
                </a:solidFill>
              </a:rPr>
              <a:t>And How </a:t>
            </a:r>
            <a:r>
              <a:rPr lang="ru-RU" sz="2400" b="1" dirty="0" smtClean="0">
                <a:solidFill>
                  <a:srgbClr val="800000"/>
                </a:solidFill>
              </a:rPr>
              <a:t>external (objective) observation </a:t>
            </a:r>
            <a:r>
              <a:rPr lang="ru-RU" sz="2400" b="1" dirty="0">
                <a:solidFill>
                  <a:srgbClr val="800000"/>
                </a:solidFill>
              </a:rPr>
              <a:t>from the side </a:t>
            </a:r>
            <a:r>
              <a:rPr lang="ru-RU" sz="2400" b="1" dirty="0" smtClean="0">
                <a:solidFill>
                  <a:srgbClr val="800000"/>
                </a:solidFill>
              </a:rPr>
              <a:t>researcher. </a:t>
            </a:r>
          </a:p>
          <a:p>
            <a:pPr indent="457200" algn="l" rtl="0"/>
            <a:r>
              <a:rPr lang="ru-RU" sz="2400" b="1" dirty="0" err="1" smtClean="0">
                <a:solidFill>
                  <a:srgbClr val="800000"/>
                </a:solidFill>
              </a:rPr>
              <a:t>In</a:t>
            </a:r>
            <a:r>
              <a:rPr lang="ru-RU" sz="2400" b="1" dirty="0" smtClean="0">
                <a:solidFill>
                  <a:srgbClr val="800000"/>
                </a:solidFill>
              </a:rPr>
              <a:t> </a:t>
            </a:r>
            <a:r>
              <a:rPr lang="ru-RU" sz="2400" b="1" dirty="0">
                <a:solidFill>
                  <a:srgbClr val="800000"/>
                </a:solidFill>
              </a:rPr>
              <a:t>the first case, the researcher receives information from the subjects using </a:t>
            </a:r>
            <a:r>
              <a:rPr lang="ru-RU" sz="2400" b="1" dirty="0" smtClean="0">
                <a:solidFill>
                  <a:srgbClr val="800000"/>
                </a:solidFill>
              </a:rPr>
              <a:t>most often survey methods. </a:t>
            </a:r>
          </a:p>
          <a:p>
            <a:pPr indent="457200" algn="l" rtl="0"/>
            <a:r>
              <a:rPr lang="ru-RU" sz="2400" b="1" dirty="0" smtClean="0">
                <a:solidFill>
                  <a:srgbClr val="800000"/>
                </a:solidFill>
              </a:rPr>
              <a:t>In </a:t>
            </a:r>
            <a:r>
              <a:rPr lang="ru-RU" sz="2400" b="1" dirty="0">
                <a:solidFill>
                  <a:srgbClr val="800000"/>
                </a:solidFill>
              </a:rPr>
              <a:t>in the second case, he relies on his own sensory-perceptual capabilities, subjectively studying the external world of social phenomena. </a:t>
            </a:r>
            <a:endParaRPr lang="ru-RU" sz="2400" b="1" dirty="0" smtClean="0">
              <a:solidFill>
                <a:srgbClr val="800000"/>
              </a:solidFill>
            </a:endParaRPr>
          </a:p>
          <a:p>
            <a:pPr indent="457200" algn="l" rtl="0"/>
            <a:r>
              <a:rPr lang="ru-RU" sz="2400" b="1" dirty="0" err="1" smtClean="0">
                <a:solidFill>
                  <a:srgbClr val="800000"/>
                </a:solidFill>
              </a:rPr>
              <a:t>In</a:t>
            </a:r>
            <a:r>
              <a:rPr lang="ru-RU" sz="2400" b="1" dirty="0" smtClean="0">
                <a:solidFill>
                  <a:srgbClr val="800000"/>
                </a:solidFill>
              </a:rPr>
              <a:t> </a:t>
            </a:r>
            <a:r>
              <a:rPr lang="ru-RU" sz="2400" b="1" dirty="0">
                <a:solidFill>
                  <a:srgbClr val="800000"/>
                </a:solidFill>
              </a:rPr>
              <a:t>this lecture, we will focus on the specifics of the observation method, taking into account the fact that these two forms are inextricably linked with each other.</a:t>
            </a:r>
          </a:p>
        </p:txBody>
      </p:sp>
      <p:sp>
        <p:nvSpPr>
          <p:cNvPr id="3" name="TextBox 2"/>
          <p:cNvSpPr txBox="1"/>
          <p:nvPr/>
        </p:nvSpPr>
        <p:spPr>
          <a:xfrm>
            <a:off x="1097280" y="0"/>
            <a:ext cx="83210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chemeClr val="accent3">
                    <a:lumMod val="75000"/>
                  </a:schemeClr>
                </a:solidFill>
              </a:rPr>
              <a:t>Observation and introspection</a:t>
            </a:r>
          </a:p>
        </p:txBody>
      </p:sp>
    </p:spTree>
    <p:extLst>
      <p:ext uri="{BB962C8B-B14F-4D97-AF65-F5344CB8AC3E}">
        <p14:creationId xmlns:p14="http://schemas.microsoft.com/office/powerpoint/2010/main" val="37827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68879" y="560583"/>
            <a:ext cx="7522426" cy="5868000"/>
          </a:xfrm>
          <a:prstGeom prst="rect">
            <a:avLst/>
          </a:prstGeom>
        </p:spPr>
      </p:pic>
    </p:spTree>
    <p:extLst>
      <p:ext uri="{BB962C8B-B14F-4D97-AF65-F5344CB8AC3E}">
        <p14:creationId xmlns:p14="http://schemas.microsoft.com/office/powerpoint/2010/main" val="372001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435014" y="470234"/>
            <a:ext cx="3784112" cy="5940000"/>
          </a:xfrm>
          <a:prstGeom prst="rect">
            <a:avLst/>
          </a:prstGeom>
        </p:spPr>
      </p:pic>
      <p:sp>
        <p:nvSpPr>
          <p:cNvPr id="3" name="Прямоугольник 2"/>
          <p:cNvSpPr/>
          <p:nvPr/>
        </p:nvSpPr>
        <p:spPr>
          <a:xfrm>
            <a:off x="487680" y="777923"/>
            <a:ext cx="6797040" cy="5262979"/>
          </a:xfrm>
          <a:prstGeom prst="rect">
            <a:avLst/>
          </a:prstGeom>
        </p:spPr>
        <p:txBody>
          <a:bodyPr wrap="square">
            <a:spAutoFit/>
          </a:bodyPr>
          <a:lstStyle/>
          <a:p>
            <a:pPr indent="457200"/>
            <a:r>
              <a:rPr lang="en-US" sz="2400" b="1" dirty="0">
                <a:solidFill>
                  <a:srgbClr val="800000"/>
                </a:solidFill>
              </a:rPr>
              <a:t>When performing a certain common task, the activity of the group, according to R. Bales, develops as a sequence of phases:</a:t>
            </a:r>
          </a:p>
          <a:p>
            <a:pPr indent="457200"/>
            <a:r>
              <a:rPr lang="en-US" sz="2400" b="1" dirty="0">
                <a:solidFill>
                  <a:srgbClr val="800000"/>
                </a:solidFill>
              </a:rPr>
              <a:t>a) orientation of group members in a common task (exchange of information);</a:t>
            </a:r>
          </a:p>
          <a:p>
            <a:pPr indent="457200"/>
            <a:r>
              <a:rPr lang="en-US" sz="2400" b="1" dirty="0">
                <a:solidFill>
                  <a:srgbClr val="800000"/>
                </a:solidFill>
              </a:rPr>
              <a:t>b) assessment of the progress of the task by team members (assessment of opinions);</a:t>
            </a:r>
          </a:p>
          <a:p>
            <a:pPr indent="457200"/>
            <a:r>
              <a:rPr lang="en-US" sz="2400" b="1" dirty="0">
                <a:solidFill>
                  <a:srgbClr val="800000"/>
                </a:solidFill>
              </a:rPr>
              <a:t>c) control (an attempt by group members to influence each other);</a:t>
            </a:r>
          </a:p>
          <a:p>
            <a:pPr indent="457200"/>
            <a:r>
              <a:rPr lang="en-US" sz="2400" b="1" dirty="0">
                <a:solidFill>
                  <a:srgbClr val="800000"/>
                </a:solidFill>
              </a:rPr>
              <a:t>d) finding a group solution;</a:t>
            </a:r>
          </a:p>
          <a:p>
            <a:pPr indent="457200"/>
            <a:r>
              <a:rPr lang="en-US" sz="2400" b="1" dirty="0">
                <a:solidFill>
                  <a:srgbClr val="800000"/>
                </a:solidFill>
              </a:rPr>
              <a:t>e) relaxation of interpersonal and intrapersonal tensions;</a:t>
            </a:r>
          </a:p>
          <a:p>
            <a:pPr indent="457200"/>
            <a:r>
              <a:rPr lang="en-US" sz="2400" b="1" dirty="0">
                <a:solidFill>
                  <a:srgbClr val="800000"/>
                </a:solidFill>
              </a:rPr>
              <a:t>f) an expression of solidarity (or a split between them). </a:t>
            </a:r>
            <a:endParaRPr lang="ru-RU" sz="2400" b="1" dirty="0">
              <a:solidFill>
                <a:srgbClr val="800000"/>
              </a:solidFill>
            </a:endParaRPr>
          </a:p>
        </p:txBody>
      </p:sp>
    </p:spTree>
    <p:extLst>
      <p:ext uri="{BB962C8B-B14F-4D97-AF65-F5344CB8AC3E}">
        <p14:creationId xmlns:p14="http://schemas.microsoft.com/office/powerpoint/2010/main" val="41575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4840" y="624185"/>
            <a:ext cx="10896600" cy="4524315"/>
          </a:xfrm>
          <a:prstGeom prst="rect">
            <a:avLst/>
          </a:prstGeom>
        </p:spPr>
        <p:txBody>
          <a:bodyPr wrap="square">
            <a:spAutoFit/>
          </a:bodyPr>
          <a:lstStyle/>
          <a:p>
            <a:pPr indent="457200"/>
            <a:r>
              <a:rPr lang="en-US" sz="2400" b="1" dirty="0">
                <a:solidFill>
                  <a:srgbClr val="800000"/>
                </a:solidFill>
              </a:rPr>
              <a:t>The basis for summing up the observed action under one category or another is the content of the participant's utterance, his intonation characteristics, facial expressions and appeals to other participants, as well as the relationship of the utterance with the previous ones.</a:t>
            </a:r>
          </a:p>
          <a:p>
            <a:pPr indent="457200"/>
            <a:r>
              <a:rPr lang="en-US" sz="2400" b="1" dirty="0">
                <a:solidFill>
                  <a:srgbClr val="800000"/>
                </a:solidFill>
              </a:rPr>
              <a:t>Subcategory can be thought of as a two-step process: first, the domain of the phenomenon is identified, and then the more specific category.</a:t>
            </a:r>
          </a:p>
          <a:p>
            <a:pPr indent="457200"/>
            <a:r>
              <a:rPr lang="en-US" sz="2400" b="1" dirty="0">
                <a:solidFill>
                  <a:srgbClr val="800000"/>
                </a:solidFill>
              </a:rPr>
              <a:t>An example of subcategory.</a:t>
            </a:r>
          </a:p>
          <a:p>
            <a:pPr indent="457200"/>
            <a:r>
              <a:rPr lang="en-US" sz="2400" b="1" dirty="0">
                <a:solidFill>
                  <a:srgbClr val="800000"/>
                </a:solidFill>
              </a:rPr>
              <a:t>Participant 1: "I wonder if we have the same facts?" (asks for an opinion). “Apparently, we should start by clarifying this issue” (expresses an opinion).</a:t>
            </a:r>
          </a:p>
          <a:p>
            <a:pPr indent="457200"/>
            <a:r>
              <a:rPr lang="en-US" sz="2400" b="1" dirty="0">
                <a:solidFill>
                  <a:srgbClr val="800000"/>
                </a:solidFill>
              </a:rPr>
              <a:t>Participant 2. “Yes” (agrees). “We will be able to fill the gaps in the information we have” (expresses opinion, assessment). "Let everyone in turn report the data they have" (makes a proposal, an assessment). </a:t>
            </a:r>
            <a:endParaRPr lang="ru-RU" sz="2400" b="1" dirty="0" smtClean="0">
              <a:solidFill>
                <a:srgbClr val="800000"/>
              </a:solidFill>
            </a:endParaRPr>
          </a:p>
        </p:txBody>
      </p:sp>
      <p:sp>
        <p:nvSpPr>
          <p:cNvPr id="4" name="TextBox 3"/>
          <p:cNvSpPr txBox="1"/>
          <p:nvPr/>
        </p:nvSpPr>
        <p:spPr>
          <a:xfrm>
            <a:off x="1005840" y="0"/>
            <a:ext cx="1013460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Categorization: an example </a:t>
            </a:r>
            <a:endParaRPr lang="ru-RU" sz="2400" b="1" dirty="0" smtClean="0">
              <a:solidFill>
                <a:srgbClr val="B53A31">
                  <a:lumMod val="75000"/>
                </a:srgbClr>
              </a:solidFill>
            </a:endParaRPr>
          </a:p>
        </p:txBody>
      </p:sp>
    </p:spTree>
    <p:extLst>
      <p:ext uri="{BB962C8B-B14F-4D97-AF65-F5344CB8AC3E}">
        <p14:creationId xmlns:p14="http://schemas.microsoft.com/office/powerpoint/2010/main" val="365729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7220" y="461665"/>
            <a:ext cx="11033760" cy="5262979"/>
          </a:xfrm>
          <a:prstGeom prst="rect">
            <a:avLst/>
          </a:prstGeom>
        </p:spPr>
        <p:txBody>
          <a:bodyPr wrap="square">
            <a:spAutoFit/>
          </a:bodyPr>
          <a:lstStyle/>
          <a:p>
            <a:pPr indent="457200" algn="l" rtl="0"/>
            <a:r>
              <a:rPr lang="ru-RU" sz="2400" b="1" dirty="0">
                <a:solidFill>
                  <a:srgbClr val="B53A31">
                    <a:lumMod val="75000"/>
                  </a:srgbClr>
                </a:solidFill>
              </a:rPr>
              <a:t>2. The absence or presence of the observer of definitions of signs by which the subject of observation can be attributed to one category or another. This basis is used to distinguish two other ways of categorical observation: without definitions and with definitions of category attributes.</a:t>
            </a:r>
          </a:p>
          <a:p>
            <a:pPr indent="457200" algn="l" rtl="0"/>
            <a:r>
              <a:rPr lang="ru-RU" sz="2400" b="1" dirty="0">
                <a:solidFill>
                  <a:srgbClr val="B53A31">
                    <a:lumMod val="75000"/>
                  </a:srgbClr>
                </a:solidFill>
                <a:effectLst>
                  <a:outerShdw blurRad="38100" dist="38100" dir="2700000" algn="tl">
                    <a:srgbClr val="000000">
                      <a:alpha val="43137"/>
                    </a:srgbClr>
                  </a:outerShdw>
                </a:effectLst>
              </a:rPr>
              <a:t>Categories without feature definitions </a:t>
            </a:r>
            <a:r>
              <a:rPr lang="ru-RU" sz="2400" b="1" dirty="0">
                <a:solidFill>
                  <a:srgbClr val="B53A31">
                    <a:lumMod val="75000"/>
                  </a:srgbClr>
                </a:solidFill>
              </a:rPr>
              <a:t>represent such categories, the signs of which are either not at all recognized by the observer, or are not fully understood by him, and, in addition, they are used in the process of observation involuntarily. So, observing a person's behavior, a psychologist may, for example, involuntarily perceive that he smiled, and at the same time he may not have a conscious definition of all the signs of the category "smile". The use of this type of category is appropriate in cases where the psychologist believes that his experience is quite sufficient to unambiguously</a:t>
            </a:r>
            <a:r>
              <a:rPr lang="ru-RU" sz="2400" b="1" dirty="0" err="1">
                <a:solidFill>
                  <a:srgbClr val="B53A31">
                    <a:lumMod val="75000"/>
                  </a:srgbClr>
                </a:solidFill>
              </a:rPr>
              <a:t>categorize</a:t>
            </a:r>
            <a:r>
              <a:rPr lang="ru-RU" sz="2400" b="1" dirty="0">
                <a:solidFill>
                  <a:srgbClr val="B53A31">
                    <a:lumMod val="75000"/>
                  </a:srgbClr>
                </a:solidFill>
              </a:rPr>
              <a:t> facts of observation. </a:t>
            </a:r>
            <a:endParaRPr lang="ru-RU" sz="2400" b="1" dirty="0" smtClean="0">
              <a:solidFill>
                <a:srgbClr val="B53A31">
                  <a:lumMod val="75000"/>
                </a:srgbClr>
              </a:solidFill>
            </a:endParaRP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Types of surveillance by categorization: no feature definitions</a:t>
            </a:r>
          </a:p>
        </p:txBody>
      </p:sp>
    </p:spTree>
    <p:extLst>
      <p:ext uri="{BB962C8B-B14F-4D97-AF65-F5344CB8AC3E}">
        <p14:creationId xmlns:p14="http://schemas.microsoft.com/office/powerpoint/2010/main" val="203603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7220" y="461665"/>
            <a:ext cx="11033760" cy="4524315"/>
          </a:xfrm>
          <a:prstGeom prst="rect">
            <a:avLst/>
          </a:prstGeom>
        </p:spPr>
        <p:txBody>
          <a:bodyPr wrap="square">
            <a:spAutoFit/>
          </a:bodyPr>
          <a:lstStyle/>
          <a:p>
            <a:pPr indent="457200" algn="l" rtl="0"/>
            <a:r>
              <a:rPr lang="ru-RU" sz="2400" b="1" dirty="0">
                <a:solidFill>
                  <a:srgbClr val="B53A31">
                    <a:lumMod val="75000"/>
                  </a:srgbClr>
                </a:solidFill>
              </a:rPr>
              <a:t>Categories with definitions of features are characterized by the fact that these definitions, on the contrary, are fully realized, and are arbitrarily used in the process of correlating them with observed facts. It is quite obvious that this kind of categorization process will be more accurate and reasonable. Such categories are widely used in the procedure for assessing or recruiting personnel, where it is required to assess the degree of compliance of the level of competence of employees or candidates for a position with the requirements necessary for the position held [1]. In turn, categories with definitions of features may differ in the degree of clarity of their formulations and the degree of their</a:t>
            </a:r>
            <a:r>
              <a:rPr lang="ru-RU" sz="2400" b="1" dirty="0" err="1">
                <a:solidFill>
                  <a:srgbClr val="B53A31">
                    <a:lumMod val="75000"/>
                  </a:srgbClr>
                </a:solidFill>
              </a:rPr>
              <a:t>operationalization</a:t>
            </a:r>
            <a:r>
              <a:rPr lang="ru-RU" sz="2400" b="1" dirty="0">
                <a:solidFill>
                  <a:srgbClr val="B53A31">
                    <a:lumMod val="75000"/>
                  </a:srgbClr>
                </a:solidFill>
              </a:rPr>
              <a:t>... The clearer and the more</a:t>
            </a:r>
            <a:r>
              <a:rPr lang="ru-RU" sz="2400" b="1" dirty="0" err="1">
                <a:solidFill>
                  <a:srgbClr val="B53A31">
                    <a:lumMod val="75000"/>
                  </a:srgbClr>
                </a:solidFill>
              </a:rPr>
              <a:t>operational</a:t>
            </a:r>
            <a:r>
              <a:rPr lang="ru-RU" sz="2400" b="1" dirty="0">
                <a:solidFill>
                  <a:srgbClr val="B53A31">
                    <a:lumMod val="75000"/>
                  </a:srgbClr>
                </a:solidFill>
              </a:rPr>
              <a:t> there are these definitions, the more accurate will be the categorization of the units of observation of interest to the psychologist.</a:t>
            </a:r>
            <a:endParaRPr lang="ru-RU" sz="2400" b="1" dirty="0" smtClean="0">
              <a:solidFill>
                <a:srgbClr val="B53A31">
                  <a:lumMod val="75000"/>
                </a:srgbClr>
              </a:solidFill>
            </a:endParaRP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Types of observation by categorization: there are definitions of signs</a:t>
            </a:r>
          </a:p>
        </p:txBody>
      </p:sp>
    </p:spTree>
    <p:extLst>
      <p:ext uri="{BB962C8B-B14F-4D97-AF65-F5344CB8AC3E}">
        <p14:creationId xmlns:p14="http://schemas.microsoft.com/office/powerpoint/2010/main" val="292704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938659"/>
            <a:ext cx="10439400" cy="3354765"/>
          </a:xfrm>
          <a:prstGeom prst="rect">
            <a:avLst/>
          </a:prstGeom>
        </p:spPr>
        <p:txBody>
          <a:bodyPr wrap="square">
            <a:spAutoFit/>
          </a:bodyPr>
          <a:lstStyle/>
          <a:p>
            <a:pPr indent="457200" algn="ctr" rtl="0"/>
            <a:r>
              <a:rPr lang="ru-RU" sz="3200" b="1" dirty="0" smtClean="0">
                <a:solidFill>
                  <a:srgbClr val="800000"/>
                </a:solidFill>
              </a:rPr>
              <a:t>Lecture plan</a:t>
            </a:r>
          </a:p>
          <a:p>
            <a:pPr indent="457200" algn="ctr" rtl="0"/>
            <a:endParaRPr lang="ru-RU" sz="1200" b="1" dirty="0" smtClean="0">
              <a:solidFill>
                <a:srgbClr val="800000"/>
              </a:solidFill>
            </a:endParaRPr>
          </a:p>
          <a:p>
            <a:pPr indent="457200" algn="l" rtl="0"/>
            <a:r>
              <a:rPr lang="ru-RU" sz="2800" b="1" dirty="0" smtClean="0">
                <a:solidFill>
                  <a:srgbClr val="800000"/>
                </a:solidFill>
              </a:rPr>
              <a:t>1 General definition of observation method</a:t>
            </a:r>
          </a:p>
          <a:p>
            <a:pPr indent="457200" algn="l" rtl="0"/>
            <a:r>
              <a:rPr lang="ru-RU" sz="2800" b="1" dirty="0">
                <a:solidFill>
                  <a:srgbClr val="800000"/>
                </a:solidFill>
              </a:rPr>
              <a:t>2 Main purposes of gathering facts </a:t>
            </a:r>
            <a:r>
              <a:rPr lang="ru-RU" sz="2800" b="1" dirty="0" smtClean="0">
                <a:solidFill>
                  <a:srgbClr val="800000"/>
                </a:solidFill>
              </a:rPr>
              <a:t>and types of observation</a:t>
            </a:r>
          </a:p>
          <a:p>
            <a:pPr indent="457200" algn="l" rtl="0"/>
            <a:r>
              <a:rPr lang="ru-RU" sz="2800" b="1" dirty="0">
                <a:solidFill>
                  <a:srgbClr val="800000"/>
                </a:solidFill>
              </a:rPr>
              <a:t>3 </a:t>
            </a:r>
            <a:r>
              <a:rPr lang="ru-RU" sz="2800" b="1" dirty="0" smtClean="0">
                <a:solidFill>
                  <a:srgbClr val="800000"/>
                </a:solidFill>
              </a:rPr>
              <a:t>Logging and provisioning </a:t>
            </a:r>
            <a:r>
              <a:rPr lang="ru-RU" sz="2800" b="1" dirty="0">
                <a:solidFill>
                  <a:srgbClr val="800000"/>
                </a:solidFill>
              </a:rPr>
              <a:t>reliability of observation results</a:t>
            </a:r>
          </a:p>
          <a:p>
            <a:pPr indent="457200" algn="l" rtl="0"/>
            <a:endParaRPr lang="ru-RU" sz="2800" b="1" dirty="0">
              <a:solidFill>
                <a:srgbClr val="800000"/>
              </a:solidFill>
            </a:endParaRPr>
          </a:p>
          <a:p>
            <a:pPr indent="457200" algn="l" rtl="0"/>
            <a:endParaRPr lang="ru-RU" sz="2800" b="1" dirty="0">
              <a:solidFill>
                <a:srgbClr val="800000"/>
              </a:solidFill>
            </a:endParaRPr>
          </a:p>
        </p:txBody>
      </p:sp>
      <p:pic>
        <p:nvPicPr>
          <p:cNvPr id="3" name="Рисунок 2"/>
          <p:cNvPicPr>
            <a:picLocks noChangeAspect="1"/>
          </p:cNvPicPr>
          <p:nvPr/>
        </p:nvPicPr>
        <p:blipFill>
          <a:blip r:embed="rId2"/>
          <a:stretch>
            <a:fillRect/>
          </a:stretch>
        </p:blipFill>
        <p:spPr>
          <a:xfrm>
            <a:off x="5868283" y="3130102"/>
            <a:ext cx="5389331" cy="3029975"/>
          </a:xfrm>
          <a:prstGeom prst="rect">
            <a:avLst/>
          </a:prstGeom>
        </p:spPr>
      </p:pic>
      <p:sp>
        <p:nvSpPr>
          <p:cNvPr id="4" name="Прямоугольник 3"/>
          <p:cNvSpPr/>
          <p:nvPr/>
        </p:nvSpPr>
        <p:spPr>
          <a:xfrm>
            <a:off x="8464862" y="5944633"/>
            <a:ext cx="2792752" cy="215444"/>
          </a:xfrm>
          <a:prstGeom prst="rect">
            <a:avLst/>
          </a:prstGeom>
        </p:spPr>
        <p:txBody>
          <a:bodyPr wrap="none">
            <a:spAutoFit/>
          </a:bodyPr>
          <a:lstStyle/>
          <a:p>
            <a:r>
              <a:rPr lang="ru-RU" sz="800" dirty="0">
                <a:latin typeface="Calibri" panose="020F0502020204030204" pitchFamily="34" charset="0"/>
                <a:ea typeface="Calibri" panose="020F0502020204030204" pitchFamily="34" charset="0"/>
                <a:cs typeface="Times New Roman" panose="02020603050405020304" pitchFamily="18" charset="0"/>
              </a:rPr>
              <a:t>https://journal.ib-bank.ru/files/images/posts/2018-02-26_8.jp</a:t>
            </a:r>
            <a:endParaRPr lang="ru-RU" sz="800" dirty="0"/>
          </a:p>
        </p:txBody>
      </p:sp>
    </p:spTree>
    <p:extLst>
      <p:ext uri="{BB962C8B-B14F-4D97-AF65-F5344CB8AC3E}">
        <p14:creationId xmlns:p14="http://schemas.microsoft.com/office/powerpoint/2010/main" val="428475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750" y="598825"/>
            <a:ext cx="10934700" cy="5632311"/>
          </a:xfrm>
          <a:prstGeom prst="rect">
            <a:avLst/>
          </a:prstGeom>
        </p:spPr>
        <p:txBody>
          <a:bodyPr wrap="square">
            <a:spAutoFit/>
          </a:bodyPr>
          <a:lstStyle/>
          <a:p>
            <a:pPr indent="457200" algn="l" rtl="0"/>
            <a:r>
              <a:rPr lang="ru-RU" sz="2400" b="1" dirty="0">
                <a:solidFill>
                  <a:srgbClr val="B53A31">
                    <a:lumMod val="75000"/>
                  </a:srgbClr>
                </a:solidFill>
              </a:rPr>
              <a:t>Logging of observation results during the study </a:t>
            </a:r>
            <a:r>
              <a:rPr lang="ru-RU" sz="2400" b="1" dirty="0" smtClean="0">
                <a:solidFill>
                  <a:srgbClr val="B53A31">
                    <a:lumMod val="75000"/>
                  </a:srgbClr>
                </a:solidFill>
              </a:rPr>
              <a:t>is an</a:t>
            </a:r>
            <a:r>
              <a:rPr lang="ru-RU" sz="2400" b="1" dirty="0">
                <a:solidFill>
                  <a:srgbClr val="B53A31">
                    <a:lumMod val="75000"/>
                  </a:srgbClr>
                </a:solidFill>
              </a:rPr>
              <a:t>, usually, </a:t>
            </a:r>
            <a:r>
              <a:rPr lang="ru-RU" sz="2400" b="1" dirty="0" smtClean="0">
                <a:solidFill>
                  <a:srgbClr val="B53A31">
                    <a:lumMod val="75000"/>
                  </a:srgbClr>
                </a:solidFill>
              </a:rPr>
              <a:t>compulsory. This is done</a:t>
            </a:r>
            <a:r>
              <a:rPr lang="ru-RU" sz="2400" b="1" dirty="0">
                <a:solidFill>
                  <a:srgbClr val="B53A31">
                    <a:lumMod val="75000"/>
                  </a:srgbClr>
                </a:solidFill>
              </a:rPr>
              <a:t>so that in the future these results can be processed, analyzed and used as a basis for subsequent conclusions.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It </a:t>
            </a:r>
            <a:r>
              <a:rPr lang="ru-RU" sz="2400" b="1" dirty="0">
                <a:solidFill>
                  <a:srgbClr val="B53A31">
                    <a:lumMod val="75000"/>
                  </a:srgbClr>
                </a:solidFill>
              </a:rPr>
              <a:t>can be carried out in different ways, the choice of which depends on the content of specific goals, the subject, the means and methods used </a:t>
            </a:r>
            <a:r>
              <a:rPr lang="ru-RU" sz="2400" b="1" dirty="0" smtClean="0">
                <a:solidFill>
                  <a:srgbClr val="B53A31">
                    <a:lumMod val="75000"/>
                  </a:srgbClr>
                </a:solidFill>
              </a:rPr>
              <a:t>observation. </a:t>
            </a:r>
          </a:p>
          <a:p>
            <a:pPr indent="457200" algn="l" rtl="0"/>
            <a:r>
              <a:rPr lang="ru-RU" sz="2400" b="1" dirty="0" smtClean="0">
                <a:solidFill>
                  <a:srgbClr val="B53A31">
                    <a:lumMod val="75000"/>
                  </a:srgbClr>
                </a:solidFill>
              </a:rPr>
              <a:t>Logging </a:t>
            </a:r>
            <a:r>
              <a:rPr lang="ru-RU" sz="2400" b="1" dirty="0">
                <a:solidFill>
                  <a:srgbClr val="B53A31">
                    <a:lumMod val="75000"/>
                  </a:srgbClr>
                </a:solidFill>
              </a:rPr>
              <a:t>can be written or using special technical means of registration (</a:t>
            </a:r>
            <a:r>
              <a:rPr lang="ru-RU" sz="2400" b="1" dirty="0" err="1" smtClean="0">
                <a:solidFill>
                  <a:srgbClr val="B53A31">
                    <a:lumMod val="75000"/>
                  </a:srgbClr>
                </a:solidFill>
              </a:rPr>
              <a:t>photovideo</a:t>
            </a:r>
            <a:r>
              <a:rPr lang="ru-RU" sz="2400" b="1" dirty="0" smtClean="0">
                <a:solidFill>
                  <a:srgbClr val="B53A31">
                    <a:lumMod val="75000"/>
                  </a:srgbClr>
                </a:solidFill>
              </a:rPr>
              <a:t>, </a:t>
            </a:r>
            <a:r>
              <a:rPr lang="ru-RU" sz="2400" b="1" dirty="0">
                <a:solidFill>
                  <a:srgbClr val="B53A31">
                    <a:lumMod val="75000"/>
                  </a:srgbClr>
                </a:solidFill>
              </a:rPr>
              <a:t>tape recorder, </a:t>
            </a:r>
            <a:r>
              <a:rPr lang="ru-RU" sz="2400" b="1" dirty="0" smtClean="0">
                <a:solidFill>
                  <a:srgbClr val="B53A31">
                    <a:lumMod val="75000"/>
                  </a:srgbClr>
                </a:solidFill>
              </a:rPr>
              <a:t>polygraph </a:t>
            </a:r>
            <a:r>
              <a:rPr lang="ru-RU" sz="2400" b="1" dirty="0">
                <a:solidFill>
                  <a:srgbClr val="B53A31">
                    <a:lumMod val="75000"/>
                  </a:srgbClr>
                </a:solidFill>
              </a:rPr>
              <a:t>and etc.).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Obviously</a:t>
            </a:r>
            <a:r>
              <a:rPr lang="ru-RU" sz="2400" b="1" dirty="0">
                <a:solidFill>
                  <a:srgbClr val="B53A31">
                    <a:lumMod val="75000"/>
                  </a:srgbClr>
                </a:solidFill>
              </a:rPr>
              <a:t>that when observing </a:t>
            </a:r>
            <a:r>
              <a:rPr lang="ru-RU" sz="2400" b="1" dirty="0" smtClean="0">
                <a:solidFill>
                  <a:srgbClr val="B53A31">
                    <a:lumMod val="75000"/>
                  </a:srgbClr>
                </a:solidFill>
              </a:rPr>
              <a:t>fast </a:t>
            </a:r>
            <a:r>
              <a:rPr lang="ru-RU" sz="2400" b="1" dirty="0">
                <a:solidFill>
                  <a:srgbClr val="B53A31">
                    <a:lumMod val="75000"/>
                  </a:srgbClr>
                </a:solidFill>
              </a:rPr>
              <a:t>flowing events use </a:t>
            </a:r>
            <a:r>
              <a:rPr lang="ru-RU" sz="2400" b="1" dirty="0" smtClean="0">
                <a:solidFill>
                  <a:srgbClr val="B53A31">
                    <a:lumMod val="75000"/>
                  </a:srgbClr>
                </a:solidFill>
              </a:rPr>
              <a:t>technical </a:t>
            </a:r>
            <a:r>
              <a:rPr lang="ru-RU" sz="2400" b="1" dirty="0">
                <a:solidFill>
                  <a:srgbClr val="B53A31">
                    <a:lumMod val="75000"/>
                  </a:srgbClr>
                </a:solidFill>
              </a:rPr>
              <a:t>funds </a:t>
            </a:r>
            <a:r>
              <a:rPr lang="ru-RU" sz="2400" b="1" dirty="0" smtClean="0">
                <a:solidFill>
                  <a:srgbClr val="B53A31">
                    <a:lumMod val="75000"/>
                  </a:srgbClr>
                </a:solidFill>
              </a:rPr>
              <a:t>is more preferred. In that</a:t>
            </a:r>
            <a:r>
              <a:rPr lang="ru-RU" sz="2400" b="1" dirty="0">
                <a:solidFill>
                  <a:srgbClr val="B53A31">
                    <a:lumMod val="75000"/>
                  </a:srgbClr>
                </a:solidFill>
              </a:rPr>
              <a:t>case, the observer always has the opportunity to </a:t>
            </a:r>
            <a:r>
              <a:rPr lang="ru-RU" sz="2400" b="1" dirty="0" smtClean="0">
                <a:solidFill>
                  <a:srgbClr val="B53A31">
                    <a:lumMod val="75000"/>
                  </a:srgbClr>
                </a:solidFill>
              </a:rPr>
              <a:t>check </a:t>
            </a:r>
            <a:r>
              <a:rPr lang="ru-RU" sz="2400" b="1" dirty="0">
                <a:solidFill>
                  <a:srgbClr val="B53A31">
                    <a:lumMod val="75000"/>
                  </a:srgbClr>
                </a:solidFill>
              </a:rPr>
              <a:t>their observations, which contributes to a more thorough collection </a:t>
            </a:r>
            <a:r>
              <a:rPr lang="ru-RU" sz="2400" b="1" dirty="0" smtClean="0">
                <a:solidFill>
                  <a:srgbClr val="B53A31">
                    <a:lumMod val="75000"/>
                  </a:srgbClr>
                </a:solidFill>
              </a:rPr>
              <a:t>and analysis of facts. </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Results logging</a:t>
            </a:r>
            <a:endParaRPr lang="ru-RU" sz="2400" b="1" dirty="0" smtClean="0">
              <a:solidFill>
                <a:srgbClr val="B53A31">
                  <a:lumMod val="75000"/>
                </a:srgbClr>
              </a:solidFill>
            </a:endParaRPr>
          </a:p>
        </p:txBody>
      </p:sp>
    </p:spTree>
    <p:extLst>
      <p:ext uri="{BB962C8B-B14F-4D97-AF65-F5344CB8AC3E}">
        <p14:creationId xmlns:p14="http://schemas.microsoft.com/office/powerpoint/2010/main" val="366853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750" y="675025"/>
            <a:ext cx="10934700" cy="3046988"/>
          </a:xfrm>
          <a:prstGeom prst="rect">
            <a:avLst/>
          </a:prstGeom>
        </p:spPr>
        <p:txBody>
          <a:bodyPr wrap="square">
            <a:spAutoFit/>
          </a:bodyPr>
          <a:lstStyle/>
          <a:p>
            <a:pPr indent="457200" algn="l" rtl="0"/>
            <a:r>
              <a:rPr lang="ru-RU" sz="2400" b="1" dirty="0">
                <a:solidFill>
                  <a:srgbClr val="B53A31">
                    <a:lumMod val="75000"/>
                  </a:srgbClr>
                </a:solidFill>
              </a:rPr>
              <a:t>The protocol is kept either during the observation, or immediately after its completion. Record keeping during observation is preferable because the person's memory is imperfect. Of all that a person perceives, many observations, after a fairly short time, are irretrievably lost, and some of them may be recorded inaccurately or even in a distorted form.</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but </a:t>
            </a:r>
            <a:r>
              <a:rPr lang="ru-RU" sz="2400" b="1" dirty="0">
                <a:solidFill>
                  <a:srgbClr val="B53A31">
                    <a:lumMod val="75000"/>
                  </a:srgbClr>
                </a:solidFill>
              </a:rPr>
              <a:t>this method of logging is not always possible, for example, with enabled or implicit monitoring. </a:t>
            </a:r>
            <a:endParaRPr lang="ru-RU" sz="2400" b="1" dirty="0" smtClean="0">
              <a:solidFill>
                <a:srgbClr val="B53A31">
                  <a:lumMod val="75000"/>
                </a:srgbClr>
              </a:solidFill>
            </a:endParaRP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Results logging</a:t>
            </a:r>
            <a:endParaRPr lang="ru-RU" sz="2400" b="1" dirty="0" smtClean="0">
              <a:solidFill>
                <a:srgbClr val="B53A31">
                  <a:lumMod val="75000"/>
                </a:srgbClr>
              </a:solidFill>
            </a:endParaRPr>
          </a:p>
        </p:txBody>
      </p:sp>
    </p:spTree>
    <p:extLst>
      <p:ext uri="{BB962C8B-B14F-4D97-AF65-F5344CB8AC3E}">
        <p14:creationId xmlns:p14="http://schemas.microsoft.com/office/powerpoint/2010/main" val="212734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750" y="675025"/>
            <a:ext cx="10934700" cy="5632311"/>
          </a:xfrm>
          <a:prstGeom prst="rect">
            <a:avLst/>
          </a:prstGeom>
        </p:spPr>
        <p:txBody>
          <a:bodyPr wrap="square">
            <a:spAutoFit/>
          </a:bodyPr>
          <a:lstStyle/>
          <a:p>
            <a:pPr indent="457200" algn="l" rtl="0"/>
            <a:r>
              <a:rPr lang="ru-RU" sz="2400" b="1" dirty="0">
                <a:solidFill>
                  <a:srgbClr val="B53A31">
                    <a:lumMod val="75000"/>
                  </a:srgbClr>
                </a:solidFill>
              </a:rPr>
              <a:t>Psychologists use observation facts as a basis for conclusions in research, diagnostic examination or influencing. Moreover, it goes without saying that they should be</a:t>
            </a:r>
            <a:r>
              <a:rPr lang="ru-RU" sz="2400" b="1" dirty="0" smtClean="0">
                <a:solidFill>
                  <a:srgbClr val="B53A31">
                    <a:lumMod val="75000"/>
                  </a:srgbClr>
                </a:solidFill>
              </a:rPr>
              <a:t>reliable</a:t>
            </a:r>
            <a:r>
              <a:rPr lang="ru-RU" sz="2400" b="1" dirty="0">
                <a:solidFill>
                  <a:srgbClr val="B53A31">
                    <a:lumMod val="75000"/>
                  </a:srgbClr>
                </a:solidFill>
              </a:rPr>
              <a:t>, i.e. correspond to the observed external reality.</a:t>
            </a:r>
          </a:p>
          <a:p>
            <a:pPr indent="457200" algn="l" rtl="0"/>
            <a:r>
              <a:rPr lang="ru-RU" sz="2400" b="1" dirty="0">
                <a:solidFill>
                  <a:srgbClr val="B53A31">
                    <a:lumMod val="75000"/>
                  </a:srgbClr>
                </a:solidFill>
              </a:rPr>
              <a:t>As noted by W. James, one of the fundamental properties of consciousness, and therefore of conscious perception, is its selectivity, which consists in the fact that consciousness is always “interested in some parts of its object, but not in others, and all the time it either accepts, or rejects certain parts, i.e. chooses among them "</a:t>
            </a:r>
            <a:r>
              <a:rPr lang="ru-RU" sz="2400" b="1" dirty="0" smtClean="0">
                <a:solidFill>
                  <a:srgbClr val="B53A31">
                    <a:lumMod val="75000"/>
                  </a:srgbClr>
                </a:solidFill>
              </a:rPr>
              <a:t>[IN. James,</a:t>
            </a:r>
            <a:r>
              <a:rPr lang="ru-RU" sz="2400" b="1" dirty="0">
                <a:solidFill>
                  <a:srgbClr val="B53A31">
                    <a:lumMod val="75000"/>
                  </a:srgbClr>
                </a:solidFill>
              </a:rPr>
              <a:t>from. 157].</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By </a:t>
            </a:r>
            <a:r>
              <a:rPr lang="ru-RU" sz="2400" b="1" dirty="0">
                <a:solidFill>
                  <a:srgbClr val="B53A31">
                    <a:lumMod val="75000"/>
                  </a:srgbClr>
                </a:solidFill>
              </a:rPr>
              <a:t>For this reason, in a number of cases, for example, when observing complex behavior that requires the attention of the observer simultaneously to several of its aspects at once, the observation results may not be complete enough to adequately describe external reality. </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Problem </a:t>
            </a:r>
            <a:r>
              <a:rPr lang="ru-RU" sz="2400" b="1" dirty="0" smtClean="0">
                <a:solidFill>
                  <a:srgbClr val="B53A31">
                    <a:lumMod val="75000"/>
                  </a:srgbClr>
                </a:solidFill>
              </a:rPr>
              <a:t>credibility </a:t>
            </a:r>
            <a:r>
              <a:rPr lang="ru-RU" sz="2400" b="1" dirty="0">
                <a:solidFill>
                  <a:srgbClr val="B53A31">
                    <a:lumMod val="75000"/>
                  </a:srgbClr>
                </a:solidFill>
              </a:rPr>
              <a:t>observation results</a:t>
            </a:r>
            <a:endParaRPr lang="ru-RU" sz="2400" b="1" dirty="0" smtClean="0">
              <a:solidFill>
                <a:srgbClr val="B53A31">
                  <a:lumMod val="75000"/>
                </a:srgbClr>
              </a:solidFill>
            </a:endParaRPr>
          </a:p>
        </p:txBody>
      </p:sp>
    </p:spTree>
    <p:extLst>
      <p:ext uri="{BB962C8B-B14F-4D97-AF65-F5344CB8AC3E}">
        <p14:creationId xmlns:p14="http://schemas.microsoft.com/office/powerpoint/2010/main" val="107293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750" y="812185"/>
            <a:ext cx="10934700" cy="4154984"/>
          </a:xfrm>
          <a:prstGeom prst="rect">
            <a:avLst/>
          </a:prstGeom>
        </p:spPr>
        <p:txBody>
          <a:bodyPr wrap="square">
            <a:spAutoFit/>
          </a:bodyPr>
          <a:lstStyle/>
          <a:p>
            <a:pPr indent="457200" algn="l" rtl="0"/>
            <a:r>
              <a:rPr lang="ru-RU" sz="2400" b="1" dirty="0" smtClean="0">
                <a:solidFill>
                  <a:srgbClr val="B53A31">
                    <a:lumMod val="75000"/>
                  </a:srgbClr>
                </a:solidFill>
              </a:rPr>
              <a:t>Observer </a:t>
            </a:r>
            <a:r>
              <a:rPr lang="ru-RU" sz="2400" b="1" dirty="0">
                <a:solidFill>
                  <a:srgbClr val="B53A31">
                    <a:lumMod val="75000"/>
                  </a:srgbClr>
                </a:solidFill>
              </a:rPr>
              <a:t>always perceives </a:t>
            </a:r>
            <a:r>
              <a:rPr lang="ru-RU" sz="2400" b="1" dirty="0" smtClean="0">
                <a:solidFill>
                  <a:srgbClr val="B53A31">
                    <a:lumMod val="75000"/>
                  </a:srgbClr>
                </a:solidFill>
              </a:rPr>
              <a:t>world </a:t>
            </a:r>
            <a:r>
              <a:rPr lang="ru-RU" sz="2400" b="1" dirty="0">
                <a:solidFill>
                  <a:srgbClr val="B53A31">
                    <a:lumMod val="75000"/>
                  </a:srgbClr>
                </a:solidFill>
              </a:rPr>
              <a:t>the way it appears to him, i.e. from his personal point of view, which is mainly determined by the so-called non-sensory factors: the past</a:t>
            </a:r>
            <a:r>
              <a:rPr lang="ru-RU" sz="2400" b="1" dirty="0" smtClean="0">
                <a:solidFill>
                  <a:srgbClr val="B53A31">
                    <a:lumMod val="75000"/>
                  </a:srgbClr>
                </a:solidFill>
              </a:rPr>
              <a:t>experience, </a:t>
            </a:r>
            <a:r>
              <a:rPr lang="ru-RU" sz="2400" b="1" dirty="0">
                <a:solidFill>
                  <a:srgbClr val="B53A31">
                    <a:lumMod val="75000"/>
                  </a:srgbClr>
                </a:solidFill>
              </a:rPr>
              <a:t>anticipatory cognitive </a:t>
            </a:r>
            <a:r>
              <a:rPr lang="ru-RU" sz="2400" b="1" dirty="0" smtClean="0">
                <a:solidFill>
                  <a:srgbClr val="B53A31">
                    <a:lumMod val="75000"/>
                  </a:srgbClr>
                </a:solidFill>
              </a:rPr>
              <a:t>schemes, needs, attitudes, </a:t>
            </a:r>
            <a:r>
              <a:rPr lang="ru-RU" sz="2400" b="1" dirty="0">
                <a:solidFill>
                  <a:srgbClr val="B53A31">
                    <a:lumMod val="75000"/>
                  </a:srgbClr>
                </a:solidFill>
              </a:rPr>
              <a:t>level of development </a:t>
            </a:r>
            <a:r>
              <a:rPr lang="ru-RU" sz="2400" b="1" dirty="0" smtClean="0">
                <a:solidFill>
                  <a:srgbClr val="B53A31">
                    <a:lumMod val="75000"/>
                  </a:srgbClr>
                </a:solidFill>
              </a:rPr>
              <a:t>intelligence and </a:t>
            </a:r>
            <a:r>
              <a:rPr lang="ru-RU" sz="2400" b="1" dirty="0">
                <a:solidFill>
                  <a:srgbClr val="B53A31">
                    <a:lumMod val="75000"/>
                  </a:srgbClr>
                </a:solidFill>
              </a:rPr>
              <a:t>dr. </a:t>
            </a:r>
          </a:p>
          <a:p>
            <a:pPr indent="457200" algn="l" rtl="0"/>
            <a:r>
              <a:rPr lang="ru-RU" sz="2400" b="1" dirty="0">
                <a:solidFill>
                  <a:srgbClr val="B53A31">
                    <a:lumMod val="75000"/>
                  </a:srgbClr>
                </a:solidFill>
              </a:rPr>
              <a:t>Wherein </a:t>
            </a:r>
            <a:r>
              <a:rPr lang="ru-RU" sz="2400" b="1" dirty="0" smtClean="0">
                <a:solidFill>
                  <a:srgbClr val="B53A31">
                    <a:lumMod val="75000"/>
                  </a:srgbClr>
                </a:solidFill>
              </a:rPr>
              <a:t>personal </a:t>
            </a:r>
            <a:r>
              <a:rPr lang="ru-RU" sz="2400" b="1" dirty="0">
                <a:solidFill>
                  <a:srgbClr val="B53A31">
                    <a:lumMod val="75000"/>
                  </a:srgbClr>
                </a:solidFill>
              </a:rPr>
              <a:t>point of view </a:t>
            </a:r>
            <a:r>
              <a:rPr lang="ru-RU" sz="2400" b="1" dirty="0" smtClean="0">
                <a:solidFill>
                  <a:srgbClr val="B53A31">
                    <a:lumMod val="75000"/>
                  </a:srgbClr>
                </a:solidFill>
              </a:rPr>
              <a:t>observer can </a:t>
            </a:r>
            <a:r>
              <a:rPr lang="ru-RU" sz="2400" b="1" dirty="0">
                <a:solidFill>
                  <a:srgbClr val="B53A31">
                    <a:lumMod val="75000"/>
                  </a:srgbClr>
                </a:solidFill>
              </a:rPr>
              <a:t>correspond to external reality to varying degrees. With incomplete correspondence in perception</a:t>
            </a:r>
            <a:r>
              <a:rPr lang="ru-RU" sz="2400" b="1" dirty="0" smtClean="0">
                <a:solidFill>
                  <a:srgbClr val="B53A31">
                    <a:lumMod val="75000"/>
                  </a:srgbClr>
                </a:solidFill>
              </a:rPr>
              <a:t>appears </a:t>
            </a:r>
            <a:r>
              <a:rPr lang="ru-RU" sz="2400" b="1" dirty="0">
                <a:solidFill>
                  <a:srgbClr val="B53A31">
                    <a:lumMod val="75000"/>
                  </a:srgbClr>
                </a:solidFill>
              </a:rPr>
              <a:t>a certain degree </a:t>
            </a:r>
            <a:r>
              <a:rPr lang="ru-RU" sz="2400" b="1" dirty="0" smtClean="0">
                <a:solidFill>
                  <a:srgbClr val="B53A31">
                    <a:lumMod val="75000"/>
                  </a:srgbClr>
                </a:solidFill>
              </a:rPr>
              <a:t>subjectivity. As a result, the observer</a:t>
            </a:r>
            <a:r>
              <a:rPr lang="ru-RU" sz="2400" b="1" dirty="0">
                <a:solidFill>
                  <a:srgbClr val="B53A31">
                    <a:lumMod val="75000"/>
                  </a:srgbClr>
                </a:solidFill>
              </a:rPr>
              <a:t>can erroneously perceive as really existing what is objectively absent in external reality, and, on the contrary, not perceive what is objectively present in it. </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Problem </a:t>
            </a:r>
            <a:r>
              <a:rPr lang="ru-RU" sz="2400" b="1" dirty="0" smtClean="0">
                <a:solidFill>
                  <a:srgbClr val="B53A31">
                    <a:lumMod val="75000"/>
                  </a:srgbClr>
                </a:solidFill>
              </a:rPr>
              <a:t>credibility </a:t>
            </a:r>
            <a:r>
              <a:rPr lang="ru-RU" sz="2400" b="1" dirty="0">
                <a:solidFill>
                  <a:srgbClr val="B53A31">
                    <a:lumMod val="75000"/>
                  </a:srgbClr>
                </a:solidFill>
              </a:rPr>
              <a:t>observation results</a:t>
            </a:r>
            <a:endParaRPr lang="ru-RU" sz="2400" b="1" dirty="0" smtClean="0">
              <a:solidFill>
                <a:srgbClr val="B53A31">
                  <a:lumMod val="75000"/>
                </a:srgbClr>
              </a:solidFill>
            </a:endParaRPr>
          </a:p>
        </p:txBody>
      </p:sp>
    </p:spTree>
    <p:extLst>
      <p:ext uri="{BB962C8B-B14F-4D97-AF65-F5344CB8AC3E}">
        <p14:creationId xmlns:p14="http://schemas.microsoft.com/office/powerpoint/2010/main" val="24306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2960" y="626239"/>
            <a:ext cx="10393680" cy="4893647"/>
          </a:xfrm>
          <a:prstGeom prst="rect">
            <a:avLst/>
          </a:prstGeom>
        </p:spPr>
        <p:txBody>
          <a:bodyPr wrap="square">
            <a:spAutoFit/>
          </a:bodyPr>
          <a:lstStyle/>
          <a:p>
            <a:pPr indent="457200" algn="l" rtl="0"/>
            <a:r>
              <a:rPr lang="ru-RU" sz="2400" b="1" dirty="0">
                <a:solidFill>
                  <a:srgbClr val="800000"/>
                </a:solidFill>
              </a:rPr>
              <a:t>In its most general form, observation is primarily a purposeful perception, i.e. the process of generating</a:t>
            </a:r>
            <a:r>
              <a:rPr lang="ru-RU" sz="2400" b="1" dirty="0" smtClean="0">
                <a:solidFill>
                  <a:srgbClr val="800000"/>
                </a:solidFill>
              </a:rPr>
              <a:t>images. Images in</a:t>
            </a:r>
            <a:r>
              <a:rPr lang="ru-RU" sz="2400" b="1" dirty="0">
                <a:solidFill>
                  <a:srgbClr val="800000"/>
                </a:solidFill>
              </a:rPr>
              <a:t>different theories are described in different ways: for example, as a feeling </a:t>
            </a:r>
            <a:r>
              <a:rPr lang="ru-RU" sz="2400" b="1" dirty="0" smtClean="0">
                <a:solidFill>
                  <a:srgbClr val="800000"/>
                </a:solidFill>
              </a:rPr>
              <a:t>[E. </a:t>
            </a:r>
            <a:r>
              <a:rPr lang="ru-RU" sz="2400" b="1" dirty="0" err="1" smtClean="0">
                <a:solidFill>
                  <a:srgbClr val="800000"/>
                </a:solidFill>
              </a:rPr>
              <a:t>B.Titchener</a:t>
            </a:r>
            <a:r>
              <a:rPr lang="ru-RU" sz="2400" b="1" dirty="0" smtClean="0">
                <a:solidFill>
                  <a:srgbClr val="800000"/>
                </a:solidFill>
              </a:rPr>
              <a:t>], </a:t>
            </a:r>
            <a:r>
              <a:rPr lang="ru-RU" sz="2400" b="1" dirty="0" err="1">
                <a:solidFill>
                  <a:srgbClr val="800000"/>
                </a:solidFill>
              </a:rPr>
              <a:t>gestalt</a:t>
            </a:r>
            <a:r>
              <a:rPr lang="ru-RU" sz="2400" b="1" dirty="0">
                <a:solidFill>
                  <a:srgbClr val="800000"/>
                </a:solidFill>
              </a:rPr>
              <a:t> </a:t>
            </a:r>
            <a:r>
              <a:rPr lang="ru-RU" sz="2400" b="1" dirty="0" smtClean="0">
                <a:solidFill>
                  <a:srgbClr val="800000"/>
                </a:solidFill>
              </a:rPr>
              <a:t>[</a:t>
            </a:r>
            <a:r>
              <a:rPr lang="en-US" sz="2400" b="1" dirty="0" smtClean="0">
                <a:solidFill>
                  <a:srgbClr val="800000"/>
                </a:solidFill>
              </a:rPr>
              <a:t>K</a:t>
            </a:r>
            <a:r>
              <a:rPr lang="ru-RU" sz="2400" b="1" dirty="0" smtClean="0">
                <a:solidFill>
                  <a:srgbClr val="800000"/>
                </a:solidFill>
              </a:rPr>
              <a:t>. </a:t>
            </a:r>
            <a:r>
              <a:rPr lang="ru-RU" sz="2400" b="1" dirty="0" err="1" smtClean="0">
                <a:solidFill>
                  <a:srgbClr val="800000"/>
                </a:solidFill>
              </a:rPr>
              <a:t>Koffka</a:t>
            </a:r>
            <a:r>
              <a:rPr lang="ru-RU" sz="2400" b="1" dirty="0" smtClean="0">
                <a:solidFill>
                  <a:srgbClr val="800000"/>
                </a:solidFill>
              </a:rPr>
              <a:t>], </a:t>
            </a:r>
            <a:r>
              <a:rPr lang="ru-RU" sz="2400" b="1" dirty="0">
                <a:solidFill>
                  <a:srgbClr val="800000"/>
                </a:solidFill>
              </a:rPr>
              <a:t>primary image </a:t>
            </a:r>
            <a:r>
              <a:rPr lang="ru-RU" sz="2400" b="1" dirty="0" smtClean="0">
                <a:solidFill>
                  <a:srgbClr val="800000"/>
                </a:solidFill>
              </a:rPr>
              <a:t>[J. and </a:t>
            </a:r>
            <a:r>
              <a:rPr lang="ru-RU" sz="2400" b="1" dirty="0" err="1" smtClean="0">
                <a:solidFill>
                  <a:srgbClr val="800000"/>
                </a:solidFill>
              </a:rPr>
              <a:t>E.Gibson</a:t>
            </a:r>
            <a:r>
              <a:rPr lang="ru-RU" sz="2400" b="1" dirty="0" smtClean="0">
                <a:solidFill>
                  <a:srgbClr val="800000"/>
                </a:solidFill>
              </a:rPr>
              <a:t>], </a:t>
            </a:r>
            <a:r>
              <a:rPr lang="ru-RU" sz="2400" b="1" dirty="0">
                <a:solidFill>
                  <a:srgbClr val="800000"/>
                </a:solidFill>
              </a:rPr>
              <a:t>signs of perceived </a:t>
            </a:r>
            <a:r>
              <a:rPr lang="ru-RU" sz="2400" b="1" dirty="0" err="1">
                <a:solidFill>
                  <a:srgbClr val="800000"/>
                </a:solidFill>
              </a:rPr>
              <a:t>phenomena</a:t>
            </a:r>
            <a:r>
              <a:rPr lang="ru-RU" sz="2400" b="1" dirty="0">
                <a:solidFill>
                  <a:srgbClr val="800000"/>
                </a:solidFill>
              </a:rPr>
              <a:t> </a:t>
            </a:r>
            <a:r>
              <a:rPr lang="en-US" sz="2400" b="1" dirty="0" smtClean="0">
                <a:solidFill>
                  <a:srgbClr val="800000"/>
                </a:solidFill>
              </a:rPr>
              <a:t>     </a:t>
            </a:r>
            <a:r>
              <a:rPr lang="ru-RU" sz="2400" b="1" dirty="0" smtClean="0">
                <a:solidFill>
                  <a:srgbClr val="800000"/>
                </a:solidFill>
              </a:rPr>
              <a:t>[J. </a:t>
            </a:r>
            <a:r>
              <a:rPr lang="ru-RU" sz="2400" b="1" dirty="0" err="1" smtClean="0">
                <a:solidFill>
                  <a:srgbClr val="800000"/>
                </a:solidFill>
              </a:rPr>
              <a:t>Bruner</a:t>
            </a:r>
            <a:r>
              <a:rPr lang="ru-RU" sz="2400" b="1" dirty="0" smtClean="0">
                <a:solidFill>
                  <a:srgbClr val="800000"/>
                </a:solidFill>
              </a:rPr>
              <a:t>] </a:t>
            </a:r>
            <a:r>
              <a:rPr lang="ru-RU" sz="2400" b="1" dirty="0">
                <a:solidFill>
                  <a:srgbClr val="800000"/>
                </a:solidFill>
              </a:rPr>
              <a:t>and etc. </a:t>
            </a:r>
            <a:r>
              <a:rPr lang="en-US" sz="2400" b="1" dirty="0" smtClean="0">
                <a:solidFill>
                  <a:srgbClr val="800000"/>
                </a:solidFill>
              </a:rPr>
              <a:t>   </a:t>
            </a:r>
            <a:endParaRPr lang="ru-RU" sz="2400" b="1" dirty="0" smtClean="0">
              <a:solidFill>
                <a:srgbClr val="800000"/>
              </a:solidFill>
            </a:endParaRPr>
          </a:p>
          <a:p>
            <a:pPr indent="457200" algn="l" rtl="0"/>
            <a:r>
              <a:rPr lang="ru-RU" sz="2400" b="1" dirty="0" smtClean="0">
                <a:solidFill>
                  <a:srgbClr val="800000"/>
                </a:solidFill>
              </a:rPr>
              <a:t>Not </a:t>
            </a:r>
            <a:r>
              <a:rPr lang="ru-RU" sz="2400" b="1" dirty="0">
                <a:solidFill>
                  <a:srgbClr val="800000"/>
                </a:solidFill>
              </a:rPr>
              <a:t>certain cognitive structures of the observer also play a less important role in observation, for example, representations </a:t>
            </a:r>
            <a:r>
              <a:rPr lang="ru-RU" sz="2400" b="1" dirty="0" smtClean="0">
                <a:solidFill>
                  <a:srgbClr val="800000"/>
                </a:solidFill>
              </a:rPr>
              <a:t>[G. </a:t>
            </a:r>
            <a:r>
              <a:rPr lang="ru-RU" sz="2400" b="1" dirty="0" err="1" smtClean="0">
                <a:solidFill>
                  <a:srgbClr val="800000"/>
                </a:solidFill>
              </a:rPr>
              <a:t>Helmholtz</a:t>
            </a:r>
            <a:r>
              <a:rPr lang="ru-RU" sz="2400" b="1" dirty="0" smtClean="0">
                <a:solidFill>
                  <a:srgbClr val="800000"/>
                </a:solidFill>
              </a:rPr>
              <a:t>],</a:t>
            </a:r>
            <a:r>
              <a:rPr lang="en-US" sz="2400" b="1" dirty="0" smtClean="0">
                <a:solidFill>
                  <a:srgbClr val="800000"/>
                </a:solidFill>
              </a:rPr>
              <a:t> </a:t>
            </a:r>
            <a:r>
              <a:rPr lang="ru-RU" sz="2400" b="1" dirty="0" err="1" smtClean="0">
                <a:solidFill>
                  <a:srgbClr val="800000"/>
                </a:solidFill>
              </a:rPr>
              <a:t>categories</a:t>
            </a:r>
            <a:r>
              <a:rPr lang="ru-RU" sz="2400" b="1" dirty="0" smtClean="0">
                <a:solidFill>
                  <a:srgbClr val="800000"/>
                </a:solidFill>
              </a:rPr>
              <a:t> </a:t>
            </a:r>
            <a:r>
              <a:rPr lang="en-US" sz="2400" b="1" dirty="0" smtClean="0">
                <a:solidFill>
                  <a:srgbClr val="800000"/>
                </a:solidFill>
              </a:rPr>
              <a:t>  </a:t>
            </a:r>
            <a:r>
              <a:rPr lang="ru-RU" sz="2400" b="1" dirty="0" smtClean="0">
                <a:solidFill>
                  <a:srgbClr val="800000"/>
                </a:solidFill>
              </a:rPr>
              <a:t>[J. </a:t>
            </a:r>
            <a:r>
              <a:rPr lang="ru-RU" sz="2400" b="1" dirty="0" err="1" smtClean="0">
                <a:solidFill>
                  <a:srgbClr val="800000"/>
                </a:solidFill>
              </a:rPr>
              <a:t>Bruner</a:t>
            </a:r>
            <a:r>
              <a:rPr lang="ru-RU" sz="2400" b="1" dirty="0" smtClean="0">
                <a:solidFill>
                  <a:srgbClr val="800000"/>
                </a:solidFill>
              </a:rPr>
              <a:t>], </a:t>
            </a:r>
            <a:r>
              <a:rPr lang="ru-RU" sz="2400" b="1" dirty="0">
                <a:solidFill>
                  <a:srgbClr val="800000"/>
                </a:solidFill>
              </a:rPr>
              <a:t>schemes </a:t>
            </a:r>
            <a:r>
              <a:rPr lang="ru-RU" sz="2400" b="1" dirty="0" smtClean="0">
                <a:solidFill>
                  <a:srgbClr val="800000"/>
                </a:solidFill>
              </a:rPr>
              <a:t>[W. </a:t>
            </a:r>
            <a:r>
              <a:rPr lang="ru-RU" sz="2400" b="1" dirty="0" err="1" smtClean="0">
                <a:solidFill>
                  <a:srgbClr val="800000"/>
                </a:solidFill>
              </a:rPr>
              <a:t>Neisser</a:t>
            </a:r>
            <a:r>
              <a:rPr lang="ru-RU" sz="2400" b="1" dirty="0" smtClean="0">
                <a:solidFill>
                  <a:srgbClr val="800000"/>
                </a:solidFill>
              </a:rPr>
              <a:t>], </a:t>
            </a:r>
            <a:r>
              <a:rPr lang="ru-RU" sz="2400" b="1" dirty="0">
                <a:solidFill>
                  <a:srgbClr val="800000"/>
                </a:solidFill>
              </a:rPr>
              <a:t>meanings </a:t>
            </a:r>
            <a:r>
              <a:rPr lang="ru-RU" sz="2400" b="1" dirty="0" err="1">
                <a:solidFill>
                  <a:srgbClr val="800000"/>
                </a:solidFill>
              </a:rPr>
              <a:t>and</a:t>
            </a:r>
            <a:r>
              <a:rPr lang="ru-RU" sz="2400" b="1" dirty="0">
                <a:solidFill>
                  <a:srgbClr val="800000"/>
                </a:solidFill>
              </a:rPr>
              <a:t> </a:t>
            </a:r>
            <a:r>
              <a:rPr lang="ru-RU" sz="2400" b="1" dirty="0" err="1" smtClean="0">
                <a:solidFill>
                  <a:srgbClr val="800000"/>
                </a:solidFill>
              </a:rPr>
              <a:t>meanings</a:t>
            </a:r>
            <a:r>
              <a:rPr lang="ru-RU" sz="2400" b="1" dirty="0" smtClean="0">
                <a:solidFill>
                  <a:srgbClr val="800000"/>
                </a:solidFill>
              </a:rPr>
              <a:t> </a:t>
            </a:r>
            <a:r>
              <a:rPr lang="en-US" sz="2400" b="1" dirty="0" smtClean="0">
                <a:solidFill>
                  <a:srgbClr val="800000"/>
                </a:solidFill>
              </a:rPr>
              <a:t>                            </a:t>
            </a:r>
            <a:r>
              <a:rPr lang="ru-RU" sz="2400" b="1" dirty="0" smtClean="0">
                <a:solidFill>
                  <a:srgbClr val="800000"/>
                </a:solidFill>
              </a:rPr>
              <a:t>[A. N. </a:t>
            </a:r>
            <a:r>
              <a:rPr lang="ru-RU" sz="2400" b="1" dirty="0" err="1" smtClean="0">
                <a:solidFill>
                  <a:srgbClr val="800000"/>
                </a:solidFill>
              </a:rPr>
              <a:t>Leontiev</a:t>
            </a:r>
            <a:r>
              <a:rPr lang="ru-RU" sz="2400" b="1" dirty="0" smtClean="0">
                <a:solidFill>
                  <a:srgbClr val="800000"/>
                </a:solidFill>
              </a:rPr>
              <a:t>].</a:t>
            </a:r>
            <a:r>
              <a:rPr lang="en-US" sz="2400" b="1" dirty="0" smtClean="0">
                <a:solidFill>
                  <a:srgbClr val="800000"/>
                </a:solidFill>
              </a:rPr>
              <a:t> </a:t>
            </a:r>
            <a:r>
              <a:rPr lang="ru-RU" sz="2400" b="1" dirty="0" err="1" smtClean="0">
                <a:solidFill>
                  <a:srgbClr val="800000"/>
                </a:solidFill>
              </a:rPr>
              <a:t>They</a:t>
            </a:r>
            <a:r>
              <a:rPr lang="ru-RU" sz="2400" b="1" dirty="0" smtClean="0">
                <a:solidFill>
                  <a:srgbClr val="800000"/>
                </a:solidFill>
              </a:rPr>
              <a:t> present </a:t>
            </a:r>
            <a:r>
              <a:rPr lang="ru-RU" sz="2400" b="1" dirty="0">
                <a:solidFill>
                  <a:srgbClr val="800000"/>
                </a:solidFill>
              </a:rPr>
              <a:t>the researcher's knowledge of social and psychological phenomena and events. </a:t>
            </a:r>
            <a:endParaRPr lang="ru-RU" sz="2400" b="1" dirty="0" smtClean="0">
              <a:solidFill>
                <a:srgbClr val="800000"/>
              </a:solidFill>
            </a:endParaRPr>
          </a:p>
          <a:p>
            <a:pPr indent="457200" algn="l" rtl="0"/>
            <a:r>
              <a:rPr lang="ru-RU" sz="2400" b="1" dirty="0" smtClean="0">
                <a:solidFill>
                  <a:srgbClr val="800000"/>
                </a:solidFill>
              </a:rPr>
              <a:t>When </a:t>
            </a:r>
            <a:r>
              <a:rPr lang="ru-RU" sz="2400" b="1" dirty="0">
                <a:solidFill>
                  <a:srgbClr val="800000"/>
                </a:solidFill>
              </a:rPr>
              <a:t>this </a:t>
            </a:r>
            <a:r>
              <a:rPr lang="ru-RU" sz="2400" b="1" dirty="0" smtClean="0">
                <a:solidFill>
                  <a:srgbClr val="800000"/>
                </a:solidFill>
              </a:rPr>
              <a:t>important, </a:t>
            </a:r>
            <a:r>
              <a:rPr lang="ru-RU" sz="2400" b="1" dirty="0">
                <a:solidFill>
                  <a:srgbClr val="800000"/>
                </a:solidFill>
              </a:rPr>
              <a:t>what's the truth </a:t>
            </a:r>
            <a:r>
              <a:rPr lang="ru-RU" sz="2400" b="1" dirty="0" smtClean="0">
                <a:solidFill>
                  <a:srgbClr val="800000"/>
                </a:solidFill>
              </a:rPr>
              <a:t>knowledge </a:t>
            </a:r>
            <a:r>
              <a:rPr lang="ru-RU" sz="2400" b="1" dirty="0">
                <a:solidFill>
                  <a:srgbClr val="800000"/>
                </a:solidFill>
              </a:rPr>
              <a:t>is based on both multiple successful interaction practices </a:t>
            </a:r>
            <a:r>
              <a:rPr lang="ru-RU" sz="2400" b="1" dirty="0" smtClean="0">
                <a:solidFill>
                  <a:srgbClr val="800000"/>
                </a:solidFill>
              </a:rPr>
              <a:t>researcher </a:t>
            </a:r>
            <a:r>
              <a:rPr lang="ru-RU" sz="2400" b="1" dirty="0">
                <a:solidFill>
                  <a:srgbClr val="800000"/>
                </a:solidFill>
              </a:rPr>
              <a:t>with the outside world of people, and </a:t>
            </a:r>
            <a:r>
              <a:rPr lang="ru-RU" sz="2400" b="1" dirty="0" smtClean="0">
                <a:solidFill>
                  <a:srgbClr val="800000"/>
                </a:solidFill>
              </a:rPr>
              <a:t>on a solid </a:t>
            </a:r>
            <a:r>
              <a:rPr lang="ru-RU" sz="2400" b="1" dirty="0">
                <a:solidFill>
                  <a:srgbClr val="800000"/>
                </a:solidFill>
              </a:rPr>
              <a:t>possession of the theory of the relevant branch of psychology.</a:t>
            </a:r>
          </a:p>
        </p:txBody>
      </p:sp>
      <p:sp>
        <p:nvSpPr>
          <p:cNvPr id="3" name="TextBox 2"/>
          <p:cNvSpPr txBox="1"/>
          <p:nvPr/>
        </p:nvSpPr>
        <p:spPr>
          <a:xfrm>
            <a:off x="1097280" y="0"/>
            <a:ext cx="83210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chemeClr val="accent3">
                    <a:lumMod val="75000"/>
                  </a:schemeClr>
                </a:solidFill>
              </a:rPr>
              <a:t>Observation as purposeful perception</a:t>
            </a:r>
          </a:p>
        </p:txBody>
      </p:sp>
    </p:spTree>
    <p:extLst>
      <p:ext uri="{BB962C8B-B14F-4D97-AF65-F5344CB8AC3E}">
        <p14:creationId xmlns:p14="http://schemas.microsoft.com/office/powerpoint/2010/main" val="3427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6750" y="812185"/>
            <a:ext cx="10934700" cy="3046988"/>
          </a:xfrm>
          <a:prstGeom prst="rect">
            <a:avLst/>
          </a:prstGeom>
        </p:spPr>
        <p:txBody>
          <a:bodyPr wrap="square">
            <a:spAutoFit/>
          </a:bodyPr>
          <a:lstStyle/>
          <a:p>
            <a:pPr indent="457200" algn="l" rtl="0"/>
            <a:r>
              <a:rPr lang="ru-RU" sz="2400" b="1" dirty="0">
                <a:solidFill>
                  <a:srgbClr val="B53A31">
                    <a:lumMod val="75000"/>
                  </a:srgbClr>
                </a:solidFill>
              </a:rPr>
              <a:t>There are different ways to deal with the possible manifestations of subjectivity in observation. </a:t>
            </a:r>
            <a:r>
              <a:rPr lang="ru-RU" sz="2400" b="1" dirty="0" smtClean="0">
                <a:solidFill>
                  <a:srgbClr val="B53A31">
                    <a:lumMod val="75000"/>
                  </a:srgbClr>
                </a:solidFill>
              </a:rPr>
              <a:t>[J. Goodwin].</a:t>
            </a:r>
          </a:p>
          <a:p>
            <a:pPr indent="457200" algn="l" rtl="0"/>
            <a:r>
              <a:rPr lang="ru-RU" sz="2400" b="1" dirty="0" smtClean="0">
                <a:solidFill>
                  <a:srgbClr val="B53A31">
                    <a:lumMod val="75000"/>
                  </a:srgbClr>
                </a:solidFill>
              </a:rPr>
              <a:t>So</a:t>
            </a:r>
            <a:r>
              <a:rPr lang="ru-RU" sz="2400" b="1" dirty="0">
                <a:solidFill>
                  <a:srgbClr val="B53A31">
                    <a:lumMod val="75000"/>
                  </a:srgbClr>
                </a:solidFill>
              </a:rPr>
              <a:t>, for example, one such method is the use of clear </a:t>
            </a:r>
            <a:r>
              <a:rPr lang="ru-RU" sz="2400" b="1" dirty="0" err="1">
                <a:solidFill>
                  <a:srgbClr val="B53A31">
                    <a:lumMod val="75000"/>
                  </a:srgbClr>
                </a:solidFill>
              </a:rPr>
              <a:t>operational</a:t>
            </a:r>
            <a:r>
              <a:rPr lang="ru-RU" sz="2400" b="1" dirty="0">
                <a:solidFill>
                  <a:srgbClr val="B53A31">
                    <a:lumMod val="75000"/>
                  </a:srgbClr>
                </a:solidFill>
              </a:rPr>
              <a:t> definitions of attributes used in observation categories.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Other </a:t>
            </a:r>
            <a:r>
              <a:rPr lang="ru-RU" sz="2400" b="1" dirty="0">
                <a:solidFill>
                  <a:srgbClr val="B53A31">
                    <a:lumMod val="75000"/>
                  </a:srgbClr>
                </a:solidFill>
              </a:rPr>
              <a:t>the method involves participation in the observation </a:t>
            </a:r>
            <a:r>
              <a:rPr lang="ru-RU" sz="2400" b="1" dirty="0" smtClean="0">
                <a:solidFill>
                  <a:srgbClr val="B53A31">
                    <a:lumMod val="75000"/>
                  </a:srgbClr>
                </a:solidFill>
              </a:rPr>
              <a:t>the behavior of the subjects of several </a:t>
            </a:r>
            <a:r>
              <a:rPr lang="ru-RU" sz="2400" b="1" dirty="0">
                <a:solidFill>
                  <a:srgbClr val="B53A31">
                    <a:lumMod val="75000"/>
                  </a:srgbClr>
                </a:solidFill>
              </a:rPr>
              <a:t>observers with the subsequent identification of the degree of consistency of the facts collected by them. </a:t>
            </a: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Problem </a:t>
            </a:r>
            <a:r>
              <a:rPr lang="ru-RU" sz="2400" b="1" dirty="0" smtClean="0">
                <a:solidFill>
                  <a:srgbClr val="B53A31">
                    <a:lumMod val="75000"/>
                  </a:srgbClr>
                </a:solidFill>
              </a:rPr>
              <a:t>credibility </a:t>
            </a:r>
            <a:r>
              <a:rPr lang="ru-RU" sz="2400" b="1" dirty="0">
                <a:solidFill>
                  <a:srgbClr val="B53A31">
                    <a:lumMod val="75000"/>
                  </a:srgbClr>
                </a:solidFill>
              </a:rPr>
              <a:t>observation results</a:t>
            </a:r>
            <a:endParaRPr lang="ru-RU" sz="2400" b="1" dirty="0" smtClean="0">
              <a:solidFill>
                <a:srgbClr val="B53A31">
                  <a:lumMod val="75000"/>
                </a:srgbClr>
              </a:solidFill>
            </a:endParaRPr>
          </a:p>
        </p:txBody>
      </p:sp>
    </p:spTree>
    <p:extLst>
      <p:ext uri="{BB962C8B-B14F-4D97-AF65-F5344CB8AC3E}">
        <p14:creationId xmlns:p14="http://schemas.microsoft.com/office/powerpoint/2010/main" val="157946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8640" y="690265"/>
            <a:ext cx="11170920" cy="5262979"/>
          </a:xfrm>
          <a:prstGeom prst="rect">
            <a:avLst/>
          </a:prstGeom>
        </p:spPr>
        <p:txBody>
          <a:bodyPr wrap="square">
            <a:spAutoFit/>
          </a:bodyPr>
          <a:lstStyle/>
          <a:p>
            <a:pPr indent="457200" algn="l" rtl="0"/>
            <a:r>
              <a:rPr lang="ru-RU" sz="2400" b="1" dirty="0">
                <a:solidFill>
                  <a:srgbClr val="B53A31">
                    <a:lumMod val="75000"/>
                  </a:srgbClr>
                </a:solidFill>
              </a:rPr>
              <a:t>Another criterion is the degree of controllability of the observation conditions. In this case, control is understood as active actions of the observer aimed at organizing conditions for the purpose of controlling </a:t>
            </a:r>
            <a:r>
              <a:rPr lang="ru-RU" sz="2400" b="1" dirty="0" smtClean="0">
                <a:solidFill>
                  <a:srgbClr val="B53A31">
                    <a:lumMod val="75000"/>
                  </a:srgbClr>
                </a:solidFill>
              </a:rPr>
              <a:t>influence </a:t>
            </a:r>
            <a:r>
              <a:rPr lang="ru-RU" sz="2400" b="1" dirty="0">
                <a:solidFill>
                  <a:srgbClr val="B53A31">
                    <a:lumMod val="75000"/>
                  </a:srgbClr>
                </a:solidFill>
              </a:rPr>
              <a:t>various variables for observation. Lack of control is undesirable in view of the fact that some side effects on the subject of the survey can distort its results.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Maximum </a:t>
            </a:r>
            <a:r>
              <a:rPr lang="ru-RU" sz="2400" b="1" dirty="0">
                <a:solidFill>
                  <a:srgbClr val="B53A31">
                    <a:lumMod val="75000"/>
                  </a:srgbClr>
                </a:solidFill>
              </a:rPr>
              <a:t>complete control is provided in laboratory experiments, where the observation method can be used to describe the dependent variable when different conditions are presented </a:t>
            </a:r>
            <a:r>
              <a:rPr lang="ru-RU" sz="2400" b="1" dirty="0" smtClean="0">
                <a:solidFill>
                  <a:srgbClr val="B53A31">
                    <a:lumMod val="75000"/>
                  </a:srgbClr>
                </a:solidFill>
              </a:rPr>
              <a:t>independent. </a:t>
            </a:r>
          </a:p>
          <a:p>
            <a:pPr indent="457200" algn="l" rtl="0"/>
            <a:r>
              <a:rPr lang="ru-RU" sz="2400" b="1" dirty="0" smtClean="0">
                <a:solidFill>
                  <a:srgbClr val="B53A31">
                    <a:lumMod val="75000"/>
                  </a:srgbClr>
                </a:solidFill>
              </a:rPr>
              <a:t>Field </a:t>
            </a:r>
            <a:r>
              <a:rPr lang="ru-RU" sz="2400" b="1" dirty="0">
                <a:solidFill>
                  <a:srgbClr val="B53A31">
                    <a:lumMod val="75000"/>
                  </a:srgbClr>
                </a:solidFill>
              </a:rPr>
              <a:t>conditions are less preferred to provide control over the effects of various variables on the subject of observation. </a:t>
            </a:r>
            <a:endParaRPr lang="ru-RU" sz="2400" b="1" dirty="0" smtClean="0">
              <a:solidFill>
                <a:srgbClr val="B53A31">
                  <a:lumMod val="75000"/>
                </a:srgbClr>
              </a:solidFill>
            </a:endParaRPr>
          </a:p>
          <a:p>
            <a:pPr indent="457200" algn="l" rtl="0"/>
            <a:r>
              <a:rPr lang="ru-RU" sz="2400" b="1" dirty="0" smtClean="0">
                <a:solidFill>
                  <a:srgbClr val="B53A31">
                    <a:lumMod val="75000"/>
                  </a:srgbClr>
                </a:solidFill>
              </a:rPr>
              <a:t>therefore </a:t>
            </a:r>
            <a:r>
              <a:rPr lang="ru-RU" sz="2400" b="1" dirty="0">
                <a:solidFill>
                  <a:srgbClr val="B53A31">
                    <a:lumMod val="75000"/>
                  </a:srgbClr>
                </a:solidFill>
              </a:rPr>
              <a:t>when choosing observation conditions, psychologists, as a rule, seek to find some kind of compromise option that optimally combines </a:t>
            </a:r>
            <a:r>
              <a:rPr lang="ru-RU" sz="2400" b="1" dirty="0" smtClean="0">
                <a:solidFill>
                  <a:srgbClr val="B53A31">
                    <a:lumMod val="75000"/>
                  </a:srgbClr>
                </a:solidFill>
              </a:rPr>
              <a:t> in </a:t>
            </a:r>
            <a:r>
              <a:rPr lang="ru-RU" sz="2400" b="1" dirty="0">
                <a:solidFill>
                  <a:srgbClr val="B53A31">
                    <a:lumMod val="75000"/>
                  </a:srgbClr>
                </a:solidFill>
              </a:rPr>
              <a:t>the dignity of field and laboratory conditions.</a:t>
            </a:r>
            <a:endParaRPr lang="ru-RU" sz="2400" b="1" dirty="0" smtClean="0">
              <a:solidFill>
                <a:srgbClr val="B53A31">
                  <a:lumMod val="75000"/>
                </a:srgbClr>
              </a:solidFill>
            </a:endParaRPr>
          </a:p>
        </p:txBody>
      </p:sp>
      <p:sp>
        <p:nvSpPr>
          <p:cNvPr id="3" name="TextBox 2"/>
          <p:cNvSpPr txBox="1"/>
          <p:nvPr/>
        </p:nvSpPr>
        <p:spPr>
          <a:xfrm>
            <a:off x="1097280" y="0"/>
            <a:ext cx="100736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Observation reliability problem</a:t>
            </a:r>
          </a:p>
        </p:txBody>
      </p:sp>
    </p:spTree>
    <p:extLst>
      <p:ext uri="{BB962C8B-B14F-4D97-AF65-F5344CB8AC3E}">
        <p14:creationId xmlns:p14="http://schemas.microsoft.com/office/powerpoint/2010/main" val="103542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8680" y="870079"/>
            <a:ext cx="10439400" cy="3354765"/>
          </a:xfrm>
          <a:prstGeom prst="rect">
            <a:avLst/>
          </a:prstGeom>
        </p:spPr>
        <p:txBody>
          <a:bodyPr wrap="square">
            <a:spAutoFit/>
          </a:bodyPr>
          <a:lstStyle/>
          <a:p>
            <a:pPr indent="457200" algn="ctr" rtl="0"/>
            <a:r>
              <a:rPr lang="ru-RU" sz="3200" b="1" dirty="0" smtClean="0">
                <a:solidFill>
                  <a:srgbClr val="800000"/>
                </a:solidFill>
              </a:rPr>
              <a:t>Lecture plan</a:t>
            </a:r>
          </a:p>
          <a:p>
            <a:pPr indent="457200" algn="ctr" rtl="0"/>
            <a:endParaRPr lang="ru-RU" sz="1200" b="1" dirty="0" smtClean="0">
              <a:solidFill>
                <a:srgbClr val="800000"/>
              </a:solidFill>
            </a:endParaRPr>
          </a:p>
          <a:p>
            <a:pPr indent="457200" algn="l" rtl="0"/>
            <a:r>
              <a:rPr lang="ru-RU" sz="2800" b="1" dirty="0" smtClean="0">
                <a:solidFill>
                  <a:srgbClr val="800000"/>
                </a:solidFill>
              </a:rPr>
              <a:t>1 General definition of observation method</a:t>
            </a:r>
          </a:p>
          <a:p>
            <a:pPr indent="457200" algn="l" rtl="0"/>
            <a:r>
              <a:rPr lang="ru-RU" sz="2800" b="1" dirty="0">
                <a:solidFill>
                  <a:srgbClr val="800000"/>
                </a:solidFill>
              </a:rPr>
              <a:t>2 Main purposes of gathering facts </a:t>
            </a:r>
            <a:r>
              <a:rPr lang="ru-RU" sz="2800" b="1" dirty="0" smtClean="0">
                <a:solidFill>
                  <a:srgbClr val="800000"/>
                </a:solidFill>
              </a:rPr>
              <a:t>and types of observation</a:t>
            </a:r>
          </a:p>
          <a:p>
            <a:pPr indent="457200" algn="l" rtl="0"/>
            <a:r>
              <a:rPr lang="ru-RU" sz="2800" b="1" dirty="0">
                <a:solidFill>
                  <a:srgbClr val="800000"/>
                </a:solidFill>
              </a:rPr>
              <a:t>3 </a:t>
            </a:r>
            <a:r>
              <a:rPr lang="ru-RU" sz="2800" b="1" dirty="0" smtClean="0">
                <a:solidFill>
                  <a:srgbClr val="800000"/>
                </a:solidFill>
              </a:rPr>
              <a:t>Logging and provisioning </a:t>
            </a:r>
            <a:r>
              <a:rPr lang="ru-RU" sz="2800" b="1" dirty="0">
                <a:solidFill>
                  <a:srgbClr val="800000"/>
                </a:solidFill>
              </a:rPr>
              <a:t>reliability of observation results</a:t>
            </a:r>
          </a:p>
          <a:p>
            <a:pPr indent="457200" algn="l" rtl="0"/>
            <a:endParaRPr lang="ru-RU" sz="2800" b="1" dirty="0">
              <a:solidFill>
                <a:srgbClr val="800000"/>
              </a:solidFill>
            </a:endParaRPr>
          </a:p>
          <a:p>
            <a:pPr indent="457200" algn="l" rtl="0"/>
            <a:endParaRPr lang="ru-RU" sz="2800" b="1" dirty="0">
              <a:solidFill>
                <a:srgbClr val="800000"/>
              </a:solidFill>
            </a:endParaRPr>
          </a:p>
        </p:txBody>
      </p:sp>
      <p:sp>
        <p:nvSpPr>
          <p:cNvPr id="3" name="TextBox 2"/>
          <p:cNvSpPr txBox="1"/>
          <p:nvPr/>
        </p:nvSpPr>
        <p:spPr>
          <a:xfrm>
            <a:off x="6525121" y="4967487"/>
            <a:ext cx="480060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0"/>
            <a:r>
              <a:rPr lang="ru-RU" sz="2400" b="1" dirty="0" smtClean="0">
                <a:solidFill>
                  <a:srgbClr val="0070C0"/>
                </a:solidFill>
              </a:rPr>
              <a:t>Lecture plan implemented</a:t>
            </a:r>
          </a:p>
        </p:txBody>
      </p:sp>
      <p:pic>
        <p:nvPicPr>
          <p:cNvPr id="4" name="Рисунок 3"/>
          <p:cNvPicPr>
            <a:picLocks noChangeAspect="1"/>
          </p:cNvPicPr>
          <p:nvPr/>
        </p:nvPicPr>
        <p:blipFill>
          <a:blip r:embed="rId2"/>
          <a:stretch>
            <a:fillRect/>
          </a:stretch>
        </p:blipFill>
        <p:spPr>
          <a:xfrm>
            <a:off x="1023894" y="3141821"/>
            <a:ext cx="5389331" cy="3029975"/>
          </a:xfrm>
          <a:prstGeom prst="rect">
            <a:avLst/>
          </a:prstGeom>
        </p:spPr>
      </p:pic>
      <p:sp>
        <p:nvSpPr>
          <p:cNvPr id="5" name="Прямоугольник 4"/>
          <p:cNvSpPr/>
          <p:nvPr/>
        </p:nvSpPr>
        <p:spPr>
          <a:xfrm>
            <a:off x="3620473" y="5956352"/>
            <a:ext cx="2792752" cy="215444"/>
          </a:xfrm>
          <a:prstGeom prst="rect">
            <a:avLst/>
          </a:prstGeom>
        </p:spPr>
        <p:txBody>
          <a:bodyPr wrap="none">
            <a:spAutoFit/>
          </a:bodyPr>
          <a:lstStyle/>
          <a:p>
            <a:r>
              <a:rPr lang="ru-RU" sz="800" dirty="0">
                <a:latin typeface="Calibri" panose="020F0502020204030204" pitchFamily="34" charset="0"/>
                <a:ea typeface="Calibri" panose="020F0502020204030204" pitchFamily="34" charset="0"/>
                <a:cs typeface="Times New Roman" panose="02020603050405020304" pitchFamily="18" charset="0"/>
              </a:rPr>
              <a:t>https://journal.ib-bank.ru/files/images/posts/2018-02-26_8.jp</a:t>
            </a:r>
            <a:endParaRPr lang="ru-RU" sz="800" dirty="0"/>
          </a:p>
        </p:txBody>
      </p:sp>
    </p:spTree>
    <p:extLst>
      <p:ext uri="{BB962C8B-B14F-4D97-AF65-F5344CB8AC3E}">
        <p14:creationId xmlns:p14="http://schemas.microsoft.com/office/powerpoint/2010/main" val="322498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96240"/>
            <a:ext cx="11231880" cy="6463308"/>
          </a:xfrm>
          <a:prstGeom prst="rect">
            <a:avLst/>
          </a:prstGeom>
        </p:spPr>
        <p:txBody>
          <a:bodyPr wrap="square">
            <a:spAutoFit/>
          </a:bodyPr>
          <a:lstStyle/>
          <a:p>
            <a:pPr algn="l" rtl="0"/>
            <a:r>
              <a:rPr lang="ru-RU" b="1" dirty="0" smtClean="0">
                <a:solidFill>
                  <a:schemeClr val="accent3">
                    <a:lumMod val="75000"/>
                  </a:schemeClr>
                </a:solidFill>
              </a:rPr>
              <a:t>1 Bass </a:t>
            </a:r>
            <a:r>
              <a:rPr lang="ru-RU" b="1" dirty="0">
                <a:solidFill>
                  <a:schemeClr val="accent3">
                    <a:lumMod val="75000"/>
                  </a:schemeClr>
                </a:solidFill>
              </a:rPr>
              <a:t>M. Ya. Methodology of psychological observation of children // Basov M. Ya. Selected works on educational psychology. SPb .:</a:t>
            </a:r>
            <a:r>
              <a:rPr lang="ru-RU" b="1" dirty="0" err="1">
                <a:solidFill>
                  <a:schemeClr val="accent3">
                    <a:lumMod val="75000"/>
                  </a:schemeClr>
                </a:solidFill>
              </a:rPr>
              <a:t>Aletheia</a:t>
            </a:r>
            <a:r>
              <a:rPr lang="ru-RU" b="1" dirty="0">
                <a:solidFill>
                  <a:schemeClr val="accent3">
                    <a:lumMod val="75000"/>
                  </a:schemeClr>
                </a:solidFill>
              </a:rPr>
              <a:t>, 2007. </a:t>
            </a:r>
          </a:p>
          <a:p>
            <a:pPr algn="l" rtl="0"/>
            <a:r>
              <a:rPr lang="ru-RU" b="1" dirty="0" smtClean="0">
                <a:solidFill>
                  <a:schemeClr val="accent3">
                    <a:lumMod val="75000"/>
                  </a:schemeClr>
                </a:solidFill>
              </a:rPr>
              <a:t>2 </a:t>
            </a:r>
            <a:r>
              <a:rPr lang="ru-RU" b="1" dirty="0" err="1" smtClean="0">
                <a:solidFill>
                  <a:schemeClr val="accent3">
                    <a:lumMod val="75000"/>
                  </a:schemeClr>
                </a:solidFill>
              </a:rPr>
              <a:t>Bruner</a:t>
            </a:r>
            <a:r>
              <a:rPr lang="ru-RU" b="1" dirty="0" smtClean="0">
                <a:solidFill>
                  <a:schemeClr val="accent3">
                    <a:lumMod val="75000"/>
                  </a:schemeClr>
                </a:solidFill>
              </a:rPr>
              <a:t> </a:t>
            </a:r>
            <a:r>
              <a:rPr lang="ru-RU" b="1" dirty="0">
                <a:solidFill>
                  <a:schemeClr val="accent3">
                    <a:lumMod val="75000"/>
                  </a:schemeClr>
                </a:solidFill>
              </a:rPr>
              <a:t>J. Psychology of cognition. Moscow: Progress, 1977.</a:t>
            </a:r>
          </a:p>
          <a:p>
            <a:pPr algn="l" rtl="0"/>
            <a:r>
              <a:rPr lang="ru-RU" b="1" dirty="0" smtClean="0">
                <a:solidFill>
                  <a:schemeClr val="accent3">
                    <a:lumMod val="75000"/>
                  </a:schemeClr>
                </a:solidFill>
              </a:rPr>
              <a:t>3 Helmholtz </a:t>
            </a:r>
            <a:r>
              <a:rPr lang="ru-RU" b="1" dirty="0">
                <a:solidFill>
                  <a:schemeClr val="accent3">
                    <a:lumMod val="75000"/>
                  </a:schemeClr>
                </a:solidFill>
              </a:rPr>
              <a:t>G. About perception in general // Psychology of sensations and perception / Ed. Yu.B.</a:t>
            </a:r>
            <a:r>
              <a:rPr lang="ru-RU" b="1" dirty="0" err="1">
                <a:solidFill>
                  <a:schemeClr val="accent3">
                    <a:lumMod val="75000"/>
                  </a:schemeClr>
                </a:solidFill>
              </a:rPr>
              <a:t>Gippenreiter</a:t>
            </a:r>
            <a:r>
              <a:rPr lang="ru-RU" b="1" dirty="0">
                <a:solidFill>
                  <a:schemeClr val="accent3">
                    <a:lumMod val="75000"/>
                  </a:schemeClr>
                </a:solidFill>
              </a:rPr>
              <a:t>, V. V. Lyubimov, M. B. </a:t>
            </a:r>
            <a:r>
              <a:rPr lang="ru-RU" b="1" dirty="0" err="1">
                <a:solidFill>
                  <a:schemeClr val="accent3">
                    <a:lumMod val="75000"/>
                  </a:schemeClr>
                </a:solidFill>
              </a:rPr>
              <a:t>Mikhalevskaya</a:t>
            </a:r>
            <a:r>
              <a:rPr lang="ru-RU" b="1" dirty="0">
                <a:solidFill>
                  <a:schemeClr val="accent3">
                    <a:lumMod val="75000"/>
                  </a:schemeClr>
                </a:solidFill>
              </a:rPr>
              <a:t>... M .:</a:t>
            </a:r>
            <a:r>
              <a:rPr lang="ru-RU" b="1" dirty="0" err="1">
                <a:solidFill>
                  <a:schemeClr val="accent3">
                    <a:lumMod val="75000"/>
                  </a:schemeClr>
                </a:solidFill>
              </a:rPr>
              <a:t>CheRo</a:t>
            </a:r>
            <a:r>
              <a:rPr lang="ru-RU" b="1" dirty="0">
                <a:solidFill>
                  <a:schemeClr val="accent3">
                    <a:lumMod val="75000"/>
                  </a:schemeClr>
                </a:solidFill>
              </a:rPr>
              <a:t>, 1999. S. 21–46. </a:t>
            </a:r>
          </a:p>
          <a:p>
            <a:pPr algn="l" rtl="0"/>
            <a:r>
              <a:rPr lang="ru-RU" b="1" dirty="0" smtClean="0">
                <a:solidFill>
                  <a:schemeClr val="accent3">
                    <a:lumMod val="75000"/>
                  </a:schemeClr>
                </a:solidFill>
              </a:rPr>
              <a:t>four </a:t>
            </a:r>
            <a:r>
              <a:rPr lang="ru-RU" b="1" dirty="0" err="1" smtClean="0">
                <a:solidFill>
                  <a:schemeClr val="accent3">
                    <a:lumMod val="75000"/>
                  </a:schemeClr>
                </a:solidFill>
              </a:rPr>
              <a:t>Gibson</a:t>
            </a:r>
            <a:r>
              <a:rPr lang="ru-RU" b="1" dirty="0" smtClean="0">
                <a:solidFill>
                  <a:schemeClr val="accent3">
                    <a:lumMod val="75000"/>
                  </a:schemeClr>
                </a:solidFill>
              </a:rPr>
              <a:t> </a:t>
            </a:r>
            <a:r>
              <a:rPr lang="ru-RU" b="1" dirty="0">
                <a:solidFill>
                  <a:schemeClr val="accent3">
                    <a:lumMod val="75000"/>
                  </a:schemeClr>
                </a:solidFill>
              </a:rPr>
              <a:t>J., </a:t>
            </a:r>
            <a:r>
              <a:rPr lang="ru-RU" b="1" dirty="0" err="1">
                <a:solidFill>
                  <a:schemeClr val="accent3">
                    <a:lumMod val="75000"/>
                  </a:schemeClr>
                </a:solidFill>
              </a:rPr>
              <a:t>Gibson</a:t>
            </a:r>
            <a:r>
              <a:rPr lang="ru-RU" b="1" dirty="0">
                <a:solidFill>
                  <a:schemeClr val="accent3">
                    <a:lumMod val="75000"/>
                  </a:schemeClr>
                </a:solidFill>
              </a:rPr>
              <a:t>E. Perceptual learning - differentiation or enrichment? // Psychology of sensations and perception / Ed. Yu.B.</a:t>
            </a:r>
            <a:r>
              <a:rPr lang="ru-RU" b="1" dirty="0" err="1">
                <a:solidFill>
                  <a:schemeClr val="accent3">
                    <a:lumMod val="75000"/>
                  </a:schemeClr>
                </a:solidFill>
              </a:rPr>
              <a:t>Gippenreiter</a:t>
            </a:r>
            <a:r>
              <a:rPr lang="ru-RU" b="1" dirty="0">
                <a:solidFill>
                  <a:schemeClr val="accent3">
                    <a:lumMod val="75000"/>
                  </a:schemeClr>
                </a:solidFill>
              </a:rPr>
              <a:t>, V. V. Lyubimov, M. B. </a:t>
            </a:r>
            <a:r>
              <a:rPr lang="ru-RU" b="1" dirty="0" err="1">
                <a:solidFill>
                  <a:schemeClr val="accent3">
                    <a:lumMod val="75000"/>
                  </a:schemeClr>
                </a:solidFill>
              </a:rPr>
              <a:t>Mikhalevskaya</a:t>
            </a:r>
            <a:r>
              <a:rPr lang="ru-RU" b="1" dirty="0">
                <a:solidFill>
                  <a:schemeClr val="accent3">
                    <a:lumMod val="75000"/>
                  </a:schemeClr>
                </a:solidFill>
              </a:rPr>
              <a:t>... M .:</a:t>
            </a:r>
            <a:r>
              <a:rPr lang="ru-RU" b="1" dirty="0" err="1">
                <a:solidFill>
                  <a:schemeClr val="accent3">
                    <a:lumMod val="75000"/>
                  </a:schemeClr>
                </a:solidFill>
              </a:rPr>
              <a:t>CheRo</a:t>
            </a:r>
            <a:r>
              <a:rPr lang="ru-RU" b="1" dirty="0">
                <a:solidFill>
                  <a:schemeClr val="accent3">
                    <a:lumMod val="75000"/>
                  </a:schemeClr>
                </a:solidFill>
              </a:rPr>
              <a:t>, 1999. S. 547–562. </a:t>
            </a:r>
          </a:p>
          <a:p>
            <a:pPr algn="l" rtl="0"/>
            <a:r>
              <a:rPr lang="ru-RU" b="1" dirty="0" smtClean="0">
                <a:solidFill>
                  <a:schemeClr val="accent3">
                    <a:lumMod val="75000"/>
                  </a:schemeClr>
                </a:solidFill>
              </a:rPr>
              <a:t>5 Goodwin </a:t>
            </a:r>
            <a:r>
              <a:rPr lang="ru-RU" b="1" dirty="0">
                <a:solidFill>
                  <a:schemeClr val="accent3">
                    <a:lumMod val="75000"/>
                  </a:schemeClr>
                </a:solidFill>
              </a:rPr>
              <a:t>J. Research in Psychology: Methods and Planning. SPb .: Peter, 2004.</a:t>
            </a:r>
          </a:p>
          <a:p>
            <a:pPr algn="l" rtl="0"/>
            <a:r>
              <a:rPr lang="ru-RU" b="1" dirty="0" smtClean="0">
                <a:solidFill>
                  <a:schemeClr val="accent3">
                    <a:lumMod val="75000"/>
                  </a:schemeClr>
                </a:solidFill>
              </a:rPr>
              <a:t>6 Gems </a:t>
            </a:r>
            <a:r>
              <a:rPr lang="ru-RU" b="1" dirty="0">
                <a:solidFill>
                  <a:schemeClr val="accent3">
                    <a:lumMod val="75000"/>
                  </a:schemeClr>
                </a:solidFill>
              </a:rPr>
              <a:t>B. Scientific foundations of psychology. Minsk:</a:t>
            </a:r>
            <a:r>
              <a:rPr lang="ru-RU" b="1" dirty="0" err="1">
                <a:solidFill>
                  <a:schemeClr val="accent3">
                    <a:lumMod val="75000"/>
                  </a:schemeClr>
                </a:solidFill>
              </a:rPr>
              <a:t>Harvest</a:t>
            </a:r>
            <a:r>
              <a:rPr lang="ru-RU" b="1" dirty="0">
                <a:solidFill>
                  <a:schemeClr val="accent3">
                    <a:lumMod val="75000"/>
                  </a:schemeClr>
                </a:solidFill>
              </a:rPr>
              <a:t>, 2003.S. 157. </a:t>
            </a:r>
          </a:p>
          <a:p>
            <a:pPr algn="l" rtl="0"/>
            <a:r>
              <a:rPr lang="ru-RU" b="1" dirty="0" smtClean="0">
                <a:solidFill>
                  <a:schemeClr val="accent3">
                    <a:lumMod val="75000"/>
                  </a:schemeClr>
                </a:solidFill>
              </a:rPr>
              <a:t>7 Kapustin S.A. Observation method // Basic </a:t>
            </a:r>
            <a:r>
              <a:rPr lang="ru-RU" b="1" dirty="0">
                <a:solidFill>
                  <a:schemeClr val="accent3">
                    <a:lumMod val="75000"/>
                  </a:schemeClr>
                </a:solidFill>
              </a:rPr>
              <a:t>Methods of collecting data in psychology / Ed. S. A. Kapustina. - M.: Aspect Press, 2012 .-- 158 p.</a:t>
            </a:r>
          </a:p>
          <a:p>
            <a:pPr algn="l" rtl="0"/>
            <a:r>
              <a:rPr lang="ru-RU" b="1" dirty="0" smtClean="0">
                <a:solidFill>
                  <a:schemeClr val="accent3">
                    <a:lumMod val="75000"/>
                  </a:schemeClr>
                </a:solidFill>
              </a:rPr>
              <a:t>8 Kornilov </a:t>
            </a:r>
            <a:r>
              <a:rPr lang="ru-RU" b="1" dirty="0">
                <a:solidFill>
                  <a:schemeClr val="accent3">
                    <a:lumMod val="75000"/>
                  </a:schemeClr>
                </a:solidFill>
              </a:rPr>
              <a:t>T.V. The method of observing the process of interaction of people in a discussion (method of R. </a:t>
            </a:r>
            <a:r>
              <a:rPr lang="ru-RU" b="1" dirty="0" err="1">
                <a:solidFill>
                  <a:schemeClr val="accent3">
                    <a:lumMod val="75000"/>
                  </a:schemeClr>
                </a:solidFill>
              </a:rPr>
              <a:t>Bailes</a:t>
            </a:r>
            <a:r>
              <a:rPr lang="ru-RU" b="1" dirty="0">
                <a:solidFill>
                  <a:schemeClr val="accent3">
                    <a:lumMod val="75000"/>
                  </a:schemeClr>
                </a:solidFill>
              </a:rPr>
              <a:t>) // General workshop on psychology: Method of observation. Part II / Ed. M. B.</a:t>
            </a:r>
            <a:r>
              <a:rPr lang="ru-RU" b="1" dirty="0" err="1">
                <a:solidFill>
                  <a:schemeClr val="accent3">
                    <a:lumMod val="75000"/>
                  </a:schemeClr>
                </a:solidFill>
              </a:rPr>
              <a:t>Mikhalevskaya</a:t>
            </a:r>
            <a:r>
              <a:rPr lang="ru-RU" b="1" dirty="0">
                <a:solidFill>
                  <a:schemeClr val="accent3">
                    <a:lumMod val="75000"/>
                  </a:schemeClr>
                </a:solidFill>
              </a:rPr>
              <a:t>... M .: Publishing house</a:t>
            </a:r>
            <a:r>
              <a:rPr lang="ru-RU" b="1" dirty="0" err="1">
                <a:solidFill>
                  <a:schemeClr val="accent3">
                    <a:lumMod val="75000"/>
                  </a:schemeClr>
                </a:solidFill>
              </a:rPr>
              <a:t>Mosk</a:t>
            </a:r>
            <a:r>
              <a:rPr lang="ru-RU" b="1" dirty="0">
                <a:solidFill>
                  <a:schemeClr val="accent3">
                    <a:lumMod val="75000"/>
                  </a:schemeClr>
                </a:solidFill>
              </a:rPr>
              <a:t>... University, 1985. S. 35–51.</a:t>
            </a:r>
          </a:p>
          <a:p>
            <a:pPr algn="l" rtl="0"/>
            <a:r>
              <a:rPr lang="ru-RU" b="1" dirty="0" smtClean="0">
                <a:solidFill>
                  <a:schemeClr val="accent3">
                    <a:lumMod val="75000"/>
                  </a:schemeClr>
                </a:solidFill>
              </a:rPr>
              <a:t>9 </a:t>
            </a:r>
            <a:r>
              <a:rPr lang="ru-RU" b="1" dirty="0" err="1" smtClean="0">
                <a:solidFill>
                  <a:schemeClr val="accent3">
                    <a:lumMod val="75000"/>
                  </a:schemeClr>
                </a:solidFill>
              </a:rPr>
              <a:t>Koffka</a:t>
            </a:r>
            <a:r>
              <a:rPr lang="ru-RU" b="1" dirty="0" smtClean="0">
                <a:solidFill>
                  <a:schemeClr val="accent3">
                    <a:lumMod val="75000"/>
                  </a:schemeClr>
                </a:solidFill>
              </a:rPr>
              <a:t> </a:t>
            </a:r>
            <a:r>
              <a:rPr lang="ru-RU" b="1" dirty="0">
                <a:solidFill>
                  <a:schemeClr val="accent3">
                    <a:lumMod val="75000"/>
                  </a:schemeClr>
                </a:solidFill>
              </a:rPr>
              <a:t>K. Perception: An Introduction to </a:t>
            </a:r>
            <a:r>
              <a:rPr lang="ru-RU" b="1" dirty="0" err="1">
                <a:solidFill>
                  <a:schemeClr val="accent3">
                    <a:lumMod val="75000"/>
                  </a:schemeClr>
                </a:solidFill>
              </a:rPr>
              <a:t>gestalt theory</a:t>
            </a:r>
            <a:r>
              <a:rPr lang="ru-RU" b="1" dirty="0">
                <a:solidFill>
                  <a:schemeClr val="accent3">
                    <a:lumMod val="75000"/>
                  </a:schemeClr>
                </a:solidFill>
              </a:rPr>
              <a:t>// Psychology of sensations and perception / Ed. Yu.B.</a:t>
            </a:r>
            <a:r>
              <a:rPr lang="ru-RU" b="1" dirty="0" err="1">
                <a:solidFill>
                  <a:schemeClr val="accent3">
                    <a:lumMod val="75000"/>
                  </a:schemeClr>
                </a:solidFill>
              </a:rPr>
              <a:t>Gippenreiter</a:t>
            </a:r>
            <a:r>
              <a:rPr lang="ru-RU" b="1" dirty="0">
                <a:solidFill>
                  <a:schemeClr val="accent3">
                    <a:lumMod val="75000"/>
                  </a:schemeClr>
                </a:solidFill>
              </a:rPr>
              <a:t>, V. V. Lyubimov, M. B. </a:t>
            </a:r>
            <a:r>
              <a:rPr lang="ru-RU" b="1" dirty="0" err="1">
                <a:solidFill>
                  <a:schemeClr val="accent3">
                    <a:lumMod val="75000"/>
                  </a:schemeClr>
                </a:solidFill>
              </a:rPr>
              <a:t>Mikhalevskaya</a:t>
            </a:r>
            <a:r>
              <a:rPr lang="ru-RU" b="1" dirty="0">
                <a:solidFill>
                  <a:schemeClr val="accent3">
                    <a:lumMod val="75000"/>
                  </a:schemeClr>
                </a:solidFill>
              </a:rPr>
              <a:t>... M .:</a:t>
            </a:r>
            <a:r>
              <a:rPr lang="ru-RU" b="1" dirty="0" err="1">
                <a:solidFill>
                  <a:schemeClr val="accent3">
                    <a:lumMod val="75000"/>
                  </a:schemeClr>
                </a:solidFill>
              </a:rPr>
              <a:t>CheRo</a:t>
            </a:r>
            <a:r>
              <a:rPr lang="ru-RU" b="1" dirty="0">
                <a:solidFill>
                  <a:schemeClr val="accent3">
                    <a:lumMod val="75000"/>
                  </a:schemeClr>
                </a:solidFill>
              </a:rPr>
              <a:t>, 1999. S. 126-143. </a:t>
            </a:r>
          </a:p>
          <a:p>
            <a:pPr algn="l" rtl="0"/>
            <a:r>
              <a:rPr lang="ru-RU" b="1" dirty="0" smtClean="0">
                <a:solidFill>
                  <a:schemeClr val="accent3">
                    <a:lumMod val="75000"/>
                  </a:schemeClr>
                </a:solidFill>
              </a:rPr>
              <a:t>ten </a:t>
            </a:r>
            <a:r>
              <a:rPr lang="ru-RU" b="1" dirty="0">
                <a:solidFill>
                  <a:schemeClr val="accent3">
                    <a:lumMod val="75000"/>
                  </a:schemeClr>
                </a:solidFill>
              </a:rPr>
              <a:t>Leontiev A.N. Psychology of the image // Bulletin </a:t>
            </a:r>
            <a:r>
              <a:rPr lang="ru-RU" b="1" dirty="0" err="1">
                <a:solidFill>
                  <a:schemeClr val="accent3">
                    <a:lumMod val="75000"/>
                  </a:schemeClr>
                </a:solidFill>
              </a:rPr>
              <a:t>Mosk</a:t>
            </a:r>
            <a:r>
              <a:rPr lang="ru-RU" b="1" dirty="0">
                <a:solidFill>
                  <a:schemeClr val="accent3">
                    <a:lumMod val="75000"/>
                  </a:schemeClr>
                </a:solidFill>
              </a:rPr>
              <a:t>... un-that. Series 14. Psychology. 1979. No. 3. P. 3–13.</a:t>
            </a:r>
          </a:p>
          <a:p>
            <a:pPr algn="l" rtl="0"/>
            <a:r>
              <a:rPr lang="ru-RU" b="1" dirty="0" smtClean="0">
                <a:solidFill>
                  <a:schemeClr val="accent3">
                    <a:lumMod val="75000"/>
                  </a:schemeClr>
                </a:solidFill>
              </a:rPr>
              <a:t>eleven </a:t>
            </a:r>
            <a:r>
              <a:rPr lang="ru-RU" b="1" dirty="0" err="1">
                <a:solidFill>
                  <a:schemeClr val="accent3">
                    <a:lumMod val="75000"/>
                  </a:schemeClr>
                </a:solidFill>
              </a:rPr>
              <a:t>Neisser</a:t>
            </a:r>
            <a:r>
              <a:rPr lang="ru-RU" b="1" dirty="0">
                <a:solidFill>
                  <a:schemeClr val="accent3">
                    <a:lumMod val="75000"/>
                  </a:schemeClr>
                </a:solidFill>
              </a:rPr>
              <a:t>W. Cognition and reality. Moscow: Progress, 1981.</a:t>
            </a:r>
          </a:p>
          <a:p>
            <a:pPr algn="l" rtl="0"/>
            <a:r>
              <a:rPr lang="ru-RU" b="1" dirty="0" smtClean="0">
                <a:solidFill>
                  <a:schemeClr val="accent3">
                    <a:lumMod val="75000"/>
                  </a:schemeClr>
                </a:solidFill>
              </a:rPr>
              <a:t>12 </a:t>
            </a:r>
            <a:r>
              <a:rPr lang="ru-RU" b="1" dirty="0" err="1">
                <a:solidFill>
                  <a:schemeClr val="accent3">
                    <a:lumMod val="75000"/>
                  </a:schemeClr>
                </a:solidFill>
              </a:rPr>
              <a:t>Titchener</a:t>
            </a:r>
            <a:r>
              <a:rPr lang="ru-RU" b="1" dirty="0">
                <a:solidFill>
                  <a:schemeClr val="accent3">
                    <a:lumMod val="75000"/>
                  </a:schemeClr>
                </a:solidFill>
              </a:rPr>
              <a:t>E.B. Textbook of psychology. M .: Mir, 1914.</a:t>
            </a:r>
          </a:p>
          <a:p>
            <a:pPr algn="l" rtl="0"/>
            <a:r>
              <a:rPr lang="ru-RU" b="1" dirty="0" smtClean="0">
                <a:solidFill>
                  <a:schemeClr val="accent3">
                    <a:lumMod val="75000"/>
                  </a:schemeClr>
                </a:solidFill>
              </a:rPr>
              <a:t>thirteen </a:t>
            </a:r>
            <a:r>
              <a:rPr lang="ru-RU" b="1" dirty="0" err="1">
                <a:solidFill>
                  <a:schemeClr val="accent3">
                    <a:lumMod val="75000"/>
                  </a:schemeClr>
                </a:solidFill>
              </a:rPr>
              <a:t>Fress</a:t>
            </a:r>
            <a:r>
              <a:rPr lang="ru-RU" b="1" dirty="0">
                <a:solidFill>
                  <a:schemeClr val="accent3">
                    <a:lumMod val="75000"/>
                  </a:schemeClr>
                </a:solidFill>
              </a:rPr>
              <a:t>P. Observation // Experimental psychology / Ed. P.</a:t>
            </a:r>
            <a:r>
              <a:rPr lang="ru-RU" b="1" dirty="0" err="1">
                <a:solidFill>
                  <a:schemeClr val="accent3">
                    <a:lumMod val="75000"/>
                  </a:schemeClr>
                </a:solidFill>
              </a:rPr>
              <a:t>Fress</a:t>
            </a:r>
            <a:r>
              <a:rPr lang="ru-RU" b="1" dirty="0">
                <a:solidFill>
                  <a:schemeClr val="accent3">
                    <a:lumMod val="75000"/>
                  </a:schemeClr>
                </a:solidFill>
              </a:rPr>
              <a:t>, J. Piaget. Moscow: Progress, 1966.</a:t>
            </a:r>
            <a:r>
              <a:rPr lang="ru-RU" b="1" dirty="0" err="1">
                <a:solidFill>
                  <a:schemeClr val="accent3">
                    <a:lumMod val="75000"/>
                  </a:schemeClr>
                </a:solidFill>
              </a:rPr>
              <a:t>Issue</a:t>
            </a:r>
            <a:r>
              <a:rPr lang="ru-RU" b="1" dirty="0">
                <a:solidFill>
                  <a:schemeClr val="accent3">
                    <a:lumMod val="75000"/>
                  </a:schemeClr>
                </a:solidFill>
              </a:rPr>
              <a:t>... 1-2. S. 106-115</a:t>
            </a:r>
            <a:r>
              <a:rPr lang="ru-RU" b="1" dirty="0" smtClean="0">
                <a:solidFill>
                  <a:schemeClr val="accent3">
                    <a:lumMod val="75000"/>
                  </a:schemeClr>
                </a:solidFill>
              </a:rPr>
              <a:t>.</a:t>
            </a:r>
            <a:endParaRPr lang="en-US" b="1" dirty="0" smtClean="0">
              <a:solidFill>
                <a:schemeClr val="accent3">
                  <a:lumMod val="75000"/>
                </a:schemeClr>
              </a:solidFill>
            </a:endParaRPr>
          </a:p>
          <a:p>
            <a:r>
              <a:rPr lang="en-US" b="1" dirty="0">
                <a:solidFill>
                  <a:schemeClr val="accent3">
                    <a:lumMod val="75000"/>
                  </a:schemeClr>
                </a:solidFill>
              </a:rPr>
              <a:t>13 Bales, R. F</a:t>
            </a:r>
            <a:r>
              <a:rPr lang="en-US" b="1" dirty="0" smtClean="0">
                <a:solidFill>
                  <a:schemeClr val="accent3">
                    <a:lumMod val="75000"/>
                  </a:schemeClr>
                </a:solidFill>
              </a:rPr>
              <a:t>. </a:t>
            </a:r>
            <a:r>
              <a:rPr lang="en-US" b="1" dirty="0">
                <a:solidFill>
                  <a:schemeClr val="accent3">
                    <a:lumMod val="75000"/>
                  </a:schemeClr>
                </a:solidFill>
              </a:rPr>
              <a:t>Interaction Process Analysis; A Method for the Study of Small Groups, Cambridge, Massachusetts: Addison-Wesley Press, </a:t>
            </a:r>
            <a:r>
              <a:rPr lang="en-US" b="1" dirty="0" smtClean="0">
                <a:solidFill>
                  <a:schemeClr val="accent3">
                    <a:lumMod val="75000"/>
                  </a:schemeClr>
                </a:solidFill>
              </a:rPr>
              <a:t>1950.</a:t>
            </a:r>
            <a:endParaRPr lang="ru-RU" b="1" dirty="0">
              <a:solidFill>
                <a:schemeClr val="accent3">
                  <a:lumMod val="75000"/>
                </a:schemeClr>
              </a:solidFill>
            </a:endParaRPr>
          </a:p>
        </p:txBody>
      </p:sp>
      <p:sp>
        <p:nvSpPr>
          <p:cNvPr id="3" name="TextBox 2"/>
          <p:cNvSpPr txBox="1"/>
          <p:nvPr/>
        </p:nvSpPr>
        <p:spPr>
          <a:xfrm>
            <a:off x="1036320" y="0"/>
            <a:ext cx="9799320"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0"/>
            <a:r>
              <a:rPr lang="ru-RU" sz="2800" b="1" dirty="0" smtClean="0">
                <a:solidFill>
                  <a:srgbClr val="0070C0"/>
                </a:solidFill>
              </a:rPr>
              <a:t>List of sources used</a:t>
            </a:r>
          </a:p>
        </p:txBody>
      </p:sp>
    </p:spTree>
    <p:extLst>
      <p:ext uri="{BB962C8B-B14F-4D97-AF65-F5344CB8AC3E}">
        <p14:creationId xmlns:p14="http://schemas.microsoft.com/office/powerpoint/2010/main" val="88682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7240" y="626239"/>
            <a:ext cx="10439400" cy="5632311"/>
          </a:xfrm>
          <a:prstGeom prst="rect">
            <a:avLst/>
          </a:prstGeom>
        </p:spPr>
        <p:txBody>
          <a:bodyPr wrap="square">
            <a:spAutoFit/>
          </a:bodyPr>
          <a:lstStyle/>
          <a:p>
            <a:pPr indent="457200" algn="l" rtl="0"/>
            <a:r>
              <a:rPr lang="ru-RU" sz="2400" b="1" dirty="0">
                <a:solidFill>
                  <a:srgbClr val="800000"/>
                </a:solidFill>
              </a:rPr>
              <a:t>Obviously, one must distinguish between ordinary and scientific observation. For example, an ordinary person, as a rule, does not realize that the results of his perception have varying degrees of validity of conclusions that have the status of facts, which, in turn, can be subdivided into obvious and established facts.</a:t>
            </a:r>
          </a:p>
          <a:p>
            <a:pPr indent="457200" algn="l" rtl="0"/>
            <a:r>
              <a:rPr lang="ru-RU" sz="2400" b="1" dirty="0">
                <a:solidFill>
                  <a:srgbClr val="800000"/>
                </a:solidFill>
              </a:rPr>
              <a:t>Specificity </a:t>
            </a:r>
            <a:r>
              <a:rPr lang="ru-RU" sz="2400" b="1" dirty="0">
                <a:solidFill>
                  <a:srgbClr val="800000"/>
                </a:solidFill>
                <a:effectLst>
                  <a:outerShdw blurRad="38100" dist="38100" dir="2700000" algn="tl">
                    <a:srgbClr val="000000">
                      <a:alpha val="43137"/>
                    </a:srgbClr>
                  </a:outerShdw>
                </a:effectLst>
              </a:rPr>
              <a:t>obvious facts </a:t>
            </a:r>
            <a:r>
              <a:rPr lang="ru-RU" sz="2400" b="1" dirty="0">
                <a:solidFill>
                  <a:srgbClr val="800000"/>
                </a:solidFill>
              </a:rPr>
              <a:t>is that their refutation is minimal for most observers. Therefore, the truth of the obvious facts, i.e. their correspondence to the perceived reality does not cause doubts among such observers.</a:t>
            </a:r>
            <a:endParaRPr lang="ru-RU" sz="2400" b="1" dirty="0" smtClean="0">
              <a:solidFill>
                <a:srgbClr val="800000"/>
              </a:solidFill>
            </a:endParaRPr>
          </a:p>
          <a:p>
            <a:pPr indent="457200" algn="l" rtl="0"/>
            <a:r>
              <a:rPr lang="ru-RU" sz="2400" b="1" dirty="0" smtClean="0">
                <a:solidFill>
                  <a:srgbClr val="800000"/>
                </a:solidFill>
              </a:rPr>
              <a:t>Plain </a:t>
            </a:r>
            <a:r>
              <a:rPr lang="ru-RU" sz="2400" b="1" dirty="0">
                <a:solidFill>
                  <a:srgbClr val="800000"/>
                </a:solidFill>
              </a:rPr>
              <a:t>example. The observer sees a person's face in the drawing. At the same time, he does not doubt, since the sensory data perceived by him and the accumulated cognitive experience do not contain grounds for refuting this conclusion, but, on the contrary, unequivocally testify in his favor. And no other observer will dispute this conclusion.</a:t>
            </a:r>
          </a:p>
        </p:txBody>
      </p:sp>
      <p:sp>
        <p:nvSpPr>
          <p:cNvPr id="3" name="TextBox 2"/>
          <p:cNvSpPr txBox="1"/>
          <p:nvPr/>
        </p:nvSpPr>
        <p:spPr>
          <a:xfrm>
            <a:off x="1097280" y="0"/>
            <a:ext cx="83210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Ordinary and </a:t>
            </a:r>
            <a:r>
              <a:rPr lang="ru-RU" sz="2400" b="1" dirty="0" smtClean="0">
                <a:solidFill>
                  <a:srgbClr val="B53A31">
                    <a:lumMod val="75000"/>
                  </a:srgbClr>
                </a:solidFill>
              </a:rPr>
              <a:t>scientific </a:t>
            </a:r>
            <a:r>
              <a:rPr lang="ru-RU" sz="2400" b="1" dirty="0">
                <a:solidFill>
                  <a:srgbClr val="B53A31">
                    <a:lumMod val="75000"/>
                  </a:srgbClr>
                </a:solidFill>
              </a:rPr>
              <a:t>observation</a:t>
            </a:r>
            <a:endParaRPr lang="ru-RU" sz="2400" b="1" dirty="0" smtClean="0">
              <a:solidFill>
                <a:srgbClr val="B53A31">
                  <a:lumMod val="75000"/>
                </a:srgbClr>
              </a:solidFill>
            </a:endParaRPr>
          </a:p>
        </p:txBody>
      </p:sp>
    </p:spTree>
    <p:extLst>
      <p:ext uri="{BB962C8B-B14F-4D97-AF65-F5344CB8AC3E}">
        <p14:creationId xmlns:p14="http://schemas.microsoft.com/office/powerpoint/2010/main" val="143868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7240" y="626239"/>
            <a:ext cx="10439400" cy="4893647"/>
          </a:xfrm>
          <a:prstGeom prst="rect">
            <a:avLst/>
          </a:prstGeom>
        </p:spPr>
        <p:txBody>
          <a:bodyPr wrap="square">
            <a:spAutoFit/>
          </a:bodyPr>
          <a:lstStyle/>
          <a:p>
            <a:pPr indent="457200" algn="l" rtl="0"/>
            <a:r>
              <a:rPr lang="ru-RU" sz="2400" b="1" dirty="0">
                <a:solidFill>
                  <a:srgbClr val="800000"/>
                </a:solidFill>
                <a:effectLst>
                  <a:outerShdw blurRad="38100" dist="38100" dir="2700000" algn="tl">
                    <a:srgbClr val="000000">
                      <a:alpha val="43137"/>
                    </a:srgbClr>
                  </a:outerShdw>
                </a:effectLst>
              </a:rPr>
              <a:t>Established facts </a:t>
            </a:r>
            <a:r>
              <a:rPr lang="ru-RU" sz="2400" b="1" dirty="0">
                <a:solidFill>
                  <a:srgbClr val="800000"/>
                </a:solidFill>
              </a:rPr>
              <a:t>are not so certain, therefore, to substantiate their truth, a special conscious activity of the observer is required. </a:t>
            </a:r>
            <a:endParaRPr lang="ru-RU" sz="2400" b="1" dirty="0" smtClean="0">
              <a:solidFill>
                <a:srgbClr val="800000"/>
              </a:solidFill>
            </a:endParaRPr>
          </a:p>
          <a:p>
            <a:pPr indent="457200" algn="l" rtl="0"/>
            <a:r>
              <a:rPr lang="ru-RU" sz="2400" b="1" dirty="0" smtClean="0">
                <a:solidFill>
                  <a:srgbClr val="800000"/>
                </a:solidFill>
              </a:rPr>
              <a:t>for instance</a:t>
            </a:r>
            <a:r>
              <a:rPr lang="ru-RU" sz="2400" b="1" dirty="0">
                <a:solidFill>
                  <a:srgbClr val="800000"/>
                </a:solidFill>
              </a:rPr>
              <a:t>, one of the observers examines the person's face and reports that this person has a wide forehead. At the same time, another observer perceives the same forehead as medium in size.</a:t>
            </a:r>
            <a:endParaRPr lang="ru-RU" sz="2400" b="1" dirty="0" smtClean="0">
              <a:solidFill>
                <a:srgbClr val="800000"/>
              </a:solidFill>
            </a:endParaRPr>
          </a:p>
          <a:p>
            <a:pPr indent="457200" algn="l" rtl="0"/>
            <a:r>
              <a:rPr lang="ru-RU" sz="2400" b="1" dirty="0" smtClean="0">
                <a:solidFill>
                  <a:srgbClr val="800000"/>
                </a:solidFill>
              </a:rPr>
              <a:t>clear</a:t>
            </a:r>
            <a:r>
              <a:rPr lang="ru-RU" sz="2400" b="1" dirty="0">
                <a:solidFill>
                  <a:srgbClr val="800000"/>
                </a:solidFill>
              </a:rPr>
              <a:t>that a certain criterion is needed to substantiate this or that conclusion. Suppose, on the basis of anthropometric studies, such a criterion has already been developed, namely: the forehead is considered wide if it is at least a third of the length of the face in width.</a:t>
            </a:r>
            <a:endParaRPr lang="ru-RU" sz="2400" b="1" dirty="0" smtClean="0">
              <a:solidFill>
                <a:srgbClr val="800000"/>
              </a:solidFill>
            </a:endParaRPr>
          </a:p>
          <a:p>
            <a:pPr indent="457200" algn="l" rtl="0"/>
            <a:r>
              <a:rPr lang="ru-RU" sz="2400" b="1" dirty="0" smtClean="0">
                <a:solidFill>
                  <a:srgbClr val="800000"/>
                </a:solidFill>
              </a:rPr>
              <a:t>AND </a:t>
            </a:r>
            <a:r>
              <a:rPr lang="ru-RU" sz="2400" b="1" dirty="0">
                <a:solidFill>
                  <a:srgbClr val="800000"/>
                </a:solidFill>
              </a:rPr>
              <a:t>then, if in the example under consideration the person's face meets this criterion, then his forehead can reasonably be considered wide, and this will be an established fact.</a:t>
            </a:r>
          </a:p>
        </p:txBody>
      </p:sp>
      <p:sp>
        <p:nvSpPr>
          <p:cNvPr id="3" name="TextBox 2"/>
          <p:cNvSpPr txBox="1"/>
          <p:nvPr/>
        </p:nvSpPr>
        <p:spPr>
          <a:xfrm>
            <a:off x="1097280" y="0"/>
            <a:ext cx="83210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a:solidFill>
                  <a:srgbClr val="B53A31">
                    <a:lumMod val="75000"/>
                  </a:srgbClr>
                </a:solidFill>
              </a:rPr>
              <a:t>Established facts </a:t>
            </a:r>
            <a:endParaRPr lang="ru-RU" sz="2400" b="1" dirty="0" smtClean="0">
              <a:solidFill>
                <a:srgbClr val="B53A31">
                  <a:lumMod val="75000"/>
                </a:srgbClr>
              </a:solidFill>
            </a:endParaRPr>
          </a:p>
        </p:txBody>
      </p:sp>
    </p:spTree>
    <p:extLst>
      <p:ext uri="{BB962C8B-B14F-4D97-AF65-F5344CB8AC3E}">
        <p14:creationId xmlns:p14="http://schemas.microsoft.com/office/powerpoint/2010/main" val="100943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8640" y="461665"/>
            <a:ext cx="11064240" cy="5632311"/>
          </a:xfrm>
          <a:prstGeom prst="rect">
            <a:avLst/>
          </a:prstGeom>
        </p:spPr>
        <p:txBody>
          <a:bodyPr wrap="square">
            <a:spAutoFit/>
          </a:bodyPr>
          <a:lstStyle/>
          <a:p>
            <a:pPr indent="457200" algn="l" rtl="0"/>
            <a:r>
              <a:rPr lang="ru-RU" sz="2400" b="1" dirty="0">
                <a:solidFill>
                  <a:srgbClr val="800000"/>
                </a:solidFill>
              </a:rPr>
              <a:t>Other observation results can be designated as </a:t>
            </a:r>
            <a:r>
              <a:rPr lang="ru-RU" sz="2400" b="1" dirty="0">
                <a:solidFill>
                  <a:srgbClr val="800000"/>
                </a:solidFill>
                <a:effectLst>
                  <a:outerShdw blurRad="38100" dist="38100" dir="2700000" algn="tl">
                    <a:srgbClr val="000000">
                      <a:alpha val="43137"/>
                    </a:srgbClr>
                  </a:outerShdw>
                </a:effectLst>
              </a:rPr>
              <a:t>plausible hypotheses. </a:t>
            </a:r>
            <a:r>
              <a:rPr lang="ru-RU" sz="2400" b="1" dirty="0">
                <a:solidFill>
                  <a:srgbClr val="800000"/>
                </a:solidFill>
              </a:rPr>
              <a:t>A characteristic feature of these results is that they cause at least some observers to doubt their </a:t>
            </a:r>
            <a:r>
              <a:rPr lang="ru-RU" sz="2400" b="1" dirty="0" smtClean="0">
                <a:solidFill>
                  <a:srgbClr val="800000"/>
                </a:solidFill>
              </a:rPr>
              <a:t>truth. Or</a:t>
            </a:r>
            <a:r>
              <a:rPr lang="ru-RU" sz="2400" b="1" dirty="0">
                <a:solidFill>
                  <a:srgbClr val="800000"/>
                </a:solidFill>
              </a:rPr>
              <a:t>they have alternative conclusions about the same observed reality. </a:t>
            </a:r>
            <a:endParaRPr lang="ru-RU" sz="2400" b="1" dirty="0" smtClean="0">
              <a:solidFill>
                <a:srgbClr val="800000"/>
              </a:solidFill>
            </a:endParaRPr>
          </a:p>
          <a:p>
            <a:pPr indent="457200" algn="l" rtl="0"/>
            <a:r>
              <a:rPr lang="ru-RU" sz="2400" b="1" dirty="0" smtClean="0">
                <a:solidFill>
                  <a:srgbClr val="800000"/>
                </a:solidFill>
              </a:rPr>
              <a:t>therefore </a:t>
            </a:r>
            <a:r>
              <a:rPr lang="ru-RU" sz="2400" b="1" dirty="0">
                <a:solidFill>
                  <a:srgbClr val="800000"/>
                </a:solidFill>
              </a:rPr>
              <a:t>unlike established facts, plausible hypotheses </a:t>
            </a:r>
            <a:r>
              <a:rPr lang="ru-RU" sz="2400" b="1" dirty="0" smtClean="0">
                <a:solidFill>
                  <a:srgbClr val="800000"/>
                </a:solidFill>
              </a:rPr>
              <a:t>only </a:t>
            </a:r>
            <a:r>
              <a:rPr lang="ru-RU" sz="2400" b="1" dirty="0">
                <a:solidFill>
                  <a:srgbClr val="800000"/>
                </a:solidFill>
              </a:rPr>
              <a:t>pretend to be so. To become established facts, they need</a:t>
            </a:r>
            <a:r>
              <a:rPr lang="ru-RU" sz="2400" b="1" dirty="0" smtClean="0">
                <a:solidFill>
                  <a:srgbClr val="800000"/>
                </a:solidFill>
              </a:rPr>
              <a:t>additional </a:t>
            </a:r>
            <a:r>
              <a:rPr lang="ru-RU" sz="2400" b="1" dirty="0">
                <a:solidFill>
                  <a:srgbClr val="800000"/>
                </a:solidFill>
              </a:rPr>
              <a:t>justification. </a:t>
            </a:r>
            <a:endParaRPr lang="ru-RU" sz="2400" b="1" dirty="0" smtClean="0">
              <a:solidFill>
                <a:srgbClr val="800000"/>
              </a:solidFill>
            </a:endParaRPr>
          </a:p>
          <a:p>
            <a:pPr indent="457200" algn="l" rtl="0"/>
            <a:r>
              <a:rPr lang="ru-RU" sz="2400" b="1" dirty="0" smtClean="0">
                <a:solidFill>
                  <a:srgbClr val="800000"/>
                </a:solidFill>
              </a:rPr>
              <a:t>for instance</a:t>
            </a:r>
            <a:r>
              <a:rPr lang="ru-RU" sz="2400" b="1" dirty="0">
                <a:solidFill>
                  <a:srgbClr val="800000"/>
                </a:solidFill>
              </a:rPr>
              <a:t>, one of the observers looks at the person's face and sees by his facial expressions that he is glad of his arrival. Another observer, looking at the same face, comes to</a:t>
            </a:r>
            <a:r>
              <a:rPr lang="ru-RU" sz="2400" b="1" dirty="0" smtClean="0">
                <a:solidFill>
                  <a:srgbClr val="800000"/>
                </a:solidFill>
              </a:rPr>
              <a:t>to another </a:t>
            </a:r>
            <a:r>
              <a:rPr lang="ru-RU" sz="2400" b="1" dirty="0">
                <a:solidFill>
                  <a:srgbClr val="800000"/>
                </a:solidFill>
              </a:rPr>
              <a:t>the conclusion - this person is just very skillfully portrays a joyful look. </a:t>
            </a:r>
            <a:endParaRPr lang="ru-RU" sz="2400" b="1" dirty="0" smtClean="0">
              <a:solidFill>
                <a:srgbClr val="800000"/>
              </a:solidFill>
            </a:endParaRPr>
          </a:p>
          <a:p>
            <a:pPr indent="457200" algn="l" rtl="0"/>
            <a:r>
              <a:rPr lang="ru-RU" sz="2400" b="1" dirty="0" smtClean="0">
                <a:solidFill>
                  <a:srgbClr val="800000"/>
                </a:solidFill>
              </a:rPr>
              <a:t>Clear</a:t>
            </a:r>
            <a:r>
              <a:rPr lang="ru-RU" sz="2400" b="1" dirty="0">
                <a:solidFill>
                  <a:srgbClr val="800000"/>
                </a:solidFill>
              </a:rPr>
              <a:t>that to substantiate any of these conclusions, i.e. </a:t>
            </a:r>
            <a:r>
              <a:rPr lang="ru-RU" sz="2400" b="1" dirty="0" smtClean="0">
                <a:solidFill>
                  <a:srgbClr val="800000"/>
                </a:solidFill>
              </a:rPr>
              <a:t>translation </a:t>
            </a:r>
            <a:r>
              <a:rPr lang="ru-RU" sz="2400" b="1" dirty="0">
                <a:solidFill>
                  <a:srgbClr val="800000"/>
                </a:solidFill>
              </a:rPr>
              <a:t>in </a:t>
            </a:r>
            <a:r>
              <a:rPr lang="ru-RU" sz="2400" b="1" dirty="0" smtClean="0">
                <a:solidFill>
                  <a:srgbClr val="800000"/>
                </a:solidFill>
              </a:rPr>
              <a:t>established facts, </a:t>
            </a:r>
            <a:r>
              <a:rPr lang="ru-RU" sz="2400" b="1" dirty="0">
                <a:solidFill>
                  <a:srgbClr val="800000"/>
                </a:solidFill>
              </a:rPr>
              <a:t>additional information is required. Until it is received, these conclusions will remain plausible hypotheses.</a:t>
            </a:r>
          </a:p>
        </p:txBody>
      </p:sp>
      <p:sp>
        <p:nvSpPr>
          <p:cNvPr id="3" name="TextBox 2"/>
          <p:cNvSpPr txBox="1"/>
          <p:nvPr/>
        </p:nvSpPr>
        <p:spPr>
          <a:xfrm>
            <a:off x="1097280" y="0"/>
            <a:ext cx="83210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Plausible hypotheses</a:t>
            </a:r>
          </a:p>
        </p:txBody>
      </p:sp>
    </p:spTree>
    <p:extLst>
      <p:ext uri="{BB962C8B-B14F-4D97-AF65-F5344CB8AC3E}">
        <p14:creationId xmlns:p14="http://schemas.microsoft.com/office/powerpoint/2010/main" val="24569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3880" y="461665"/>
            <a:ext cx="11140440" cy="4893647"/>
          </a:xfrm>
          <a:prstGeom prst="rect">
            <a:avLst/>
          </a:prstGeom>
        </p:spPr>
        <p:txBody>
          <a:bodyPr wrap="square">
            <a:spAutoFit/>
          </a:bodyPr>
          <a:lstStyle/>
          <a:p>
            <a:pPr indent="457200" algn="l" rtl="0"/>
            <a:r>
              <a:rPr lang="ru-RU" sz="2400" b="1" dirty="0" err="1" smtClean="0">
                <a:solidFill>
                  <a:srgbClr val="800000"/>
                </a:solidFill>
              </a:rPr>
              <a:t>Finally</a:t>
            </a:r>
            <a:r>
              <a:rPr lang="ru-RU" sz="2400" b="1" dirty="0" smtClean="0">
                <a:solidFill>
                  <a:srgbClr val="800000"/>
                </a:solidFill>
              </a:rPr>
              <a:t>, </a:t>
            </a:r>
            <a:r>
              <a:rPr lang="ru-RU" sz="2400" b="1" dirty="0" err="1" smtClean="0">
                <a:solidFill>
                  <a:srgbClr val="800000"/>
                </a:solidFill>
              </a:rPr>
              <a:t>there</a:t>
            </a:r>
            <a:r>
              <a:rPr lang="ru-RU" sz="2400" b="1" dirty="0" smtClean="0">
                <a:solidFill>
                  <a:srgbClr val="800000"/>
                </a:solidFill>
              </a:rPr>
              <a:t> </a:t>
            </a:r>
            <a:r>
              <a:rPr lang="ru-RU" sz="2400" b="1" dirty="0" err="1" smtClean="0">
                <a:solidFill>
                  <a:srgbClr val="800000"/>
                </a:solidFill>
              </a:rPr>
              <a:t>are</a:t>
            </a:r>
            <a:r>
              <a:rPr lang="ru-RU" sz="2400" b="1" dirty="0" smtClean="0">
                <a:solidFill>
                  <a:srgbClr val="800000"/>
                </a:solidFill>
              </a:rPr>
              <a:t> </a:t>
            </a:r>
            <a:r>
              <a:rPr lang="ru-RU" sz="2400" b="1" dirty="0" err="1" smtClean="0">
                <a:solidFill>
                  <a:srgbClr val="800000"/>
                </a:solidFill>
              </a:rPr>
              <a:t>results</a:t>
            </a:r>
            <a:r>
              <a:rPr lang="ru-RU" sz="2400" b="1" dirty="0" smtClean="0">
                <a:solidFill>
                  <a:srgbClr val="800000"/>
                </a:solidFill>
              </a:rPr>
              <a:t> </a:t>
            </a:r>
            <a:r>
              <a:rPr lang="ru-RU" sz="2400" b="1" dirty="0" err="1" smtClean="0">
                <a:solidFill>
                  <a:srgbClr val="800000"/>
                </a:solidFill>
              </a:rPr>
              <a:t>that</a:t>
            </a:r>
            <a:r>
              <a:rPr lang="ru-RU" sz="2400" b="1" dirty="0" smtClean="0">
                <a:solidFill>
                  <a:srgbClr val="800000"/>
                </a:solidFill>
              </a:rPr>
              <a:t> </a:t>
            </a:r>
            <a:r>
              <a:rPr lang="ru-RU" sz="2400" b="1" dirty="0" err="1" smtClean="0">
                <a:solidFill>
                  <a:srgbClr val="800000"/>
                </a:solidFill>
              </a:rPr>
              <a:t>cannot</a:t>
            </a:r>
            <a:r>
              <a:rPr lang="ru-RU" sz="2400" b="1" dirty="0" smtClean="0">
                <a:solidFill>
                  <a:srgbClr val="800000"/>
                </a:solidFill>
              </a:rPr>
              <a:t> </a:t>
            </a:r>
            <a:r>
              <a:rPr lang="ru-RU" sz="2400" b="1" dirty="0" err="1" smtClean="0">
                <a:solidFill>
                  <a:srgbClr val="800000"/>
                </a:solidFill>
              </a:rPr>
              <a:t>be</a:t>
            </a:r>
            <a:r>
              <a:rPr lang="ru-RU" sz="2400" b="1" dirty="0" smtClean="0">
                <a:solidFill>
                  <a:srgbClr val="800000"/>
                </a:solidFill>
              </a:rPr>
              <a:t> </a:t>
            </a:r>
            <a:r>
              <a:rPr lang="ru-RU" sz="2400" b="1" dirty="0" err="1" smtClean="0">
                <a:solidFill>
                  <a:srgbClr val="800000"/>
                </a:solidFill>
              </a:rPr>
              <a:t>considered</a:t>
            </a:r>
            <a:r>
              <a:rPr lang="ru-RU" sz="2400" b="1" dirty="0" smtClean="0">
                <a:solidFill>
                  <a:srgbClr val="800000"/>
                </a:solidFill>
              </a:rPr>
              <a:t> </a:t>
            </a:r>
            <a:r>
              <a:rPr lang="ru-RU" sz="2400" b="1" dirty="0" err="1" smtClean="0">
                <a:solidFill>
                  <a:srgbClr val="800000"/>
                </a:solidFill>
              </a:rPr>
              <a:t>as</a:t>
            </a:r>
            <a:r>
              <a:rPr lang="ru-RU" sz="2400" b="1" dirty="0" smtClean="0">
                <a:solidFill>
                  <a:srgbClr val="800000"/>
                </a:solidFill>
              </a:rPr>
              <a:t> </a:t>
            </a:r>
            <a:r>
              <a:rPr lang="ru-RU" sz="2400" b="1" dirty="0" err="1" smtClean="0">
                <a:solidFill>
                  <a:srgbClr val="800000"/>
                </a:solidFill>
              </a:rPr>
              <a:t>sound</a:t>
            </a:r>
            <a:r>
              <a:rPr lang="ru-RU" sz="2400" b="1" dirty="0" smtClean="0">
                <a:solidFill>
                  <a:srgbClr val="800000"/>
                </a:solidFill>
              </a:rPr>
              <a:t> </a:t>
            </a:r>
            <a:r>
              <a:rPr lang="ru-RU" sz="2400" b="1" dirty="0" err="1" smtClean="0">
                <a:solidFill>
                  <a:srgbClr val="800000"/>
                </a:solidFill>
              </a:rPr>
              <a:t>observer</a:t>
            </a:r>
            <a:r>
              <a:rPr lang="ru-RU" sz="2400" b="1" dirty="0" smtClean="0">
                <a:solidFill>
                  <a:srgbClr val="800000"/>
                </a:solidFill>
              </a:rPr>
              <a:t> </a:t>
            </a:r>
            <a:r>
              <a:rPr lang="ru-RU" sz="2400" b="1" dirty="0" err="1" smtClean="0">
                <a:solidFill>
                  <a:srgbClr val="800000"/>
                </a:solidFill>
              </a:rPr>
              <a:t>experience</a:t>
            </a:r>
            <a:r>
              <a:rPr lang="ru-RU" sz="2400" b="1" dirty="0" smtClean="0">
                <a:solidFill>
                  <a:srgbClr val="800000"/>
                </a:solidFill>
              </a:rPr>
              <a:t>, </a:t>
            </a:r>
            <a:r>
              <a:rPr lang="ru-RU" sz="2400" b="1" dirty="0" err="1" smtClean="0">
                <a:solidFill>
                  <a:srgbClr val="800000"/>
                </a:solidFill>
              </a:rPr>
              <a:t>so</a:t>
            </a:r>
            <a:r>
              <a:rPr lang="ru-RU" sz="2400" b="1" dirty="0" smtClean="0">
                <a:solidFill>
                  <a:srgbClr val="800000"/>
                </a:solidFill>
              </a:rPr>
              <a:t> </a:t>
            </a:r>
            <a:r>
              <a:rPr lang="ru-RU" sz="2400" b="1" dirty="0" err="1" smtClean="0">
                <a:solidFill>
                  <a:srgbClr val="800000"/>
                </a:solidFill>
              </a:rPr>
              <a:t>they</a:t>
            </a:r>
            <a:r>
              <a:rPr lang="ru-RU" sz="2400" b="1" dirty="0" smtClean="0">
                <a:solidFill>
                  <a:srgbClr val="800000"/>
                </a:solidFill>
              </a:rPr>
              <a:t> </a:t>
            </a:r>
            <a:r>
              <a:rPr lang="ru-RU" sz="2400" b="1" dirty="0" err="1" smtClean="0">
                <a:solidFill>
                  <a:srgbClr val="800000"/>
                </a:solidFill>
              </a:rPr>
              <a:t>can</a:t>
            </a:r>
            <a:r>
              <a:rPr lang="ru-RU" sz="2400" b="1" dirty="0" smtClean="0">
                <a:solidFill>
                  <a:srgbClr val="800000"/>
                </a:solidFill>
              </a:rPr>
              <a:t> </a:t>
            </a:r>
            <a:r>
              <a:rPr lang="ru-RU" sz="2400" b="1" dirty="0" err="1" smtClean="0">
                <a:solidFill>
                  <a:srgbClr val="800000"/>
                </a:solidFill>
              </a:rPr>
              <a:t>be</a:t>
            </a:r>
            <a:r>
              <a:rPr lang="ru-RU" sz="2400" b="1" dirty="0" smtClean="0">
                <a:solidFill>
                  <a:srgbClr val="800000"/>
                </a:solidFill>
              </a:rPr>
              <a:t> </a:t>
            </a:r>
            <a:r>
              <a:rPr lang="ru-RU" sz="2400" b="1" dirty="0" err="1" smtClean="0">
                <a:solidFill>
                  <a:srgbClr val="800000"/>
                </a:solidFill>
              </a:rPr>
              <a:t>called</a:t>
            </a:r>
            <a:r>
              <a:rPr lang="ru-RU" sz="2400" b="1" dirty="0" smtClean="0">
                <a:solidFill>
                  <a:srgbClr val="800000"/>
                </a:solidFill>
              </a:rPr>
              <a:t> </a:t>
            </a:r>
            <a:r>
              <a:rPr lang="ru-RU" sz="2400" b="1" dirty="0" err="1" smtClean="0">
                <a:solidFill>
                  <a:srgbClr val="800000"/>
                </a:solidFill>
                <a:effectLst>
                  <a:outerShdw blurRad="38100" dist="38100" dir="2700000" algn="tl">
                    <a:srgbClr val="000000">
                      <a:alpha val="43137"/>
                    </a:srgbClr>
                  </a:outerShdw>
                </a:effectLst>
              </a:rPr>
              <a:t>subjective</a:t>
            </a:r>
            <a:r>
              <a:rPr lang="ru-RU" sz="2400" b="1" dirty="0" smtClean="0">
                <a:solidFill>
                  <a:srgbClr val="800000"/>
                </a:solidFill>
                <a:effectLst>
                  <a:outerShdw blurRad="38100" dist="38100" dir="2700000" algn="tl">
                    <a:srgbClr val="000000">
                      <a:alpha val="43137"/>
                    </a:srgbClr>
                  </a:outerShdw>
                </a:effectLst>
              </a:rPr>
              <a:t> </a:t>
            </a:r>
            <a:r>
              <a:rPr lang="ru-RU" sz="2400" b="1" dirty="0" err="1" smtClean="0">
                <a:solidFill>
                  <a:srgbClr val="800000"/>
                </a:solidFill>
                <a:effectLst>
                  <a:outerShdw blurRad="38100" dist="38100" dir="2700000" algn="tl">
                    <a:srgbClr val="000000">
                      <a:alpha val="43137"/>
                    </a:srgbClr>
                  </a:outerShdw>
                </a:effectLst>
              </a:rPr>
              <a:t>opinions</a:t>
            </a:r>
            <a:r>
              <a:rPr lang="ru-RU" sz="2400" b="1" dirty="0" smtClean="0">
                <a:solidFill>
                  <a:srgbClr val="800000"/>
                </a:solidFill>
              </a:rPr>
              <a:t>.</a:t>
            </a:r>
          </a:p>
          <a:p>
            <a:pPr indent="457200" algn="l" rtl="0"/>
            <a:r>
              <a:rPr lang="ru-RU" sz="2400" b="1" dirty="0" err="1" smtClean="0">
                <a:solidFill>
                  <a:srgbClr val="800000"/>
                </a:solidFill>
              </a:rPr>
              <a:t>for</a:t>
            </a:r>
            <a:r>
              <a:rPr lang="ru-RU" sz="2400" b="1" dirty="0" smtClean="0">
                <a:solidFill>
                  <a:srgbClr val="800000"/>
                </a:solidFill>
              </a:rPr>
              <a:t> </a:t>
            </a:r>
            <a:r>
              <a:rPr lang="ru-RU" sz="2400" b="1" dirty="0" err="1" smtClean="0">
                <a:solidFill>
                  <a:srgbClr val="800000"/>
                </a:solidFill>
              </a:rPr>
              <a:t>instance</a:t>
            </a:r>
            <a:r>
              <a:rPr lang="ru-RU" sz="2400" b="1" dirty="0" smtClean="0">
                <a:solidFill>
                  <a:srgbClr val="800000"/>
                </a:solidFill>
              </a:rPr>
              <a:t>, </a:t>
            </a:r>
            <a:r>
              <a:rPr lang="ru-RU" sz="2400" b="1" dirty="0" err="1" smtClean="0">
                <a:solidFill>
                  <a:srgbClr val="800000"/>
                </a:solidFill>
              </a:rPr>
              <a:t>the</a:t>
            </a:r>
            <a:r>
              <a:rPr lang="ru-RU" sz="2400" b="1" dirty="0" smtClean="0">
                <a:solidFill>
                  <a:srgbClr val="800000"/>
                </a:solidFill>
              </a:rPr>
              <a:t> </a:t>
            </a:r>
            <a:r>
              <a:rPr lang="ru-RU" sz="2400" b="1" dirty="0" err="1" smtClean="0">
                <a:solidFill>
                  <a:srgbClr val="800000"/>
                </a:solidFill>
              </a:rPr>
              <a:t>observer</a:t>
            </a:r>
            <a:r>
              <a:rPr lang="ru-RU" sz="2400" b="1" dirty="0" smtClean="0">
                <a:solidFill>
                  <a:srgbClr val="800000"/>
                </a:solidFill>
              </a:rPr>
              <a:t> </a:t>
            </a:r>
            <a:r>
              <a:rPr lang="ru-RU" sz="2400" b="1" dirty="0" err="1" smtClean="0">
                <a:solidFill>
                  <a:srgbClr val="800000"/>
                </a:solidFill>
              </a:rPr>
              <a:t>looks</a:t>
            </a:r>
            <a:r>
              <a:rPr lang="ru-RU" sz="2400" b="1" dirty="0" smtClean="0">
                <a:solidFill>
                  <a:srgbClr val="800000"/>
                </a:solidFill>
              </a:rPr>
              <a:t> </a:t>
            </a:r>
            <a:r>
              <a:rPr lang="ru-RU" sz="2400" b="1" dirty="0" err="1" smtClean="0">
                <a:solidFill>
                  <a:srgbClr val="800000"/>
                </a:solidFill>
              </a:rPr>
              <a:t>at</a:t>
            </a:r>
            <a:r>
              <a:rPr lang="ru-RU" sz="2400" b="1" dirty="0" smtClean="0">
                <a:solidFill>
                  <a:srgbClr val="800000"/>
                </a:solidFill>
              </a:rPr>
              <a:t> </a:t>
            </a:r>
            <a:r>
              <a:rPr lang="ru-RU" sz="2400" b="1" dirty="0" err="1" smtClean="0">
                <a:solidFill>
                  <a:srgbClr val="800000"/>
                </a:solidFill>
              </a:rPr>
              <a:t>the</a:t>
            </a:r>
            <a:r>
              <a:rPr lang="ru-RU" sz="2400" b="1" dirty="0" smtClean="0">
                <a:solidFill>
                  <a:srgbClr val="800000"/>
                </a:solidFill>
              </a:rPr>
              <a:t> </a:t>
            </a:r>
            <a:r>
              <a:rPr lang="ru-RU" sz="2400" b="1" dirty="0" err="1" smtClean="0">
                <a:solidFill>
                  <a:srgbClr val="800000"/>
                </a:solidFill>
              </a:rPr>
              <a:t>person</a:t>
            </a:r>
            <a:r>
              <a:rPr lang="ru-RU" sz="2400" b="1" dirty="0" smtClean="0">
                <a:solidFill>
                  <a:srgbClr val="800000"/>
                </a:solidFill>
              </a:rPr>
              <a:t> </a:t>
            </a:r>
            <a:r>
              <a:rPr lang="ru-RU" sz="2400" b="1" dirty="0" err="1" smtClean="0">
                <a:solidFill>
                  <a:srgbClr val="800000"/>
                </a:solidFill>
              </a:rPr>
              <a:t>and</a:t>
            </a:r>
            <a:r>
              <a:rPr lang="ru-RU" sz="2400" b="1" dirty="0" smtClean="0">
                <a:solidFill>
                  <a:srgbClr val="800000"/>
                </a:solidFill>
              </a:rPr>
              <a:t> </a:t>
            </a:r>
            <a:r>
              <a:rPr lang="ru-RU" sz="2400" b="1" dirty="0" err="1" smtClean="0">
                <a:solidFill>
                  <a:srgbClr val="800000"/>
                </a:solidFill>
              </a:rPr>
              <a:t>perceives</a:t>
            </a:r>
            <a:r>
              <a:rPr lang="ru-RU" sz="2400" b="1" dirty="0" smtClean="0">
                <a:solidFill>
                  <a:srgbClr val="800000"/>
                </a:solidFill>
              </a:rPr>
              <a:t> </a:t>
            </a:r>
            <a:r>
              <a:rPr lang="ru-RU" sz="2400" b="1" dirty="0" err="1" smtClean="0">
                <a:solidFill>
                  <a:srgbClr val="800000"/>
                </a:solidFill>
              </a:rPr>
              <a:t>him</a:t>
            </a:r>
            <a:r>
              <a:rPr lang="ru-RU" sz="2400" b="1" dirty="0" smtClean="0">
                <a:solidFill>
                  <a:srgbClr val="800000"/>
                </a:solidFill>
              </a:rPr>
              <a:t> </a:t>
            </a:r>
            <a:r>
              <a:rPr lang="ru-RU" sz="2400" b="1" dirty="0" err="1" smtClean="0">
                <a:solidFill>
                  <a:srgbClr val="800000"/>
                </a:solidFill>
              </a:rPr>
              <a:t>as</a:t>
            </a:r>
            <a:r>
              <a:rPr lang="ru-RU" sz="2400" b="1" dirty="0" smtClean="0">
                <a:solidFill>
                  <a:srgbClr val="800000"/>
                </a:solidFill>
              </a:rPr>
              <a:t> a </a:t>
            </a:r>
            <a:r>
              <a:rPr lang="ru-RU" sz="2400" b="1" dirty="0" err="1" smtClean="0">
                <a:solidFill>
                  <a:srgbClr val="800000"/>
                </a:solidFill>
              </a:rPr>
              <a:t>criminal</a:t>
            </a:r>
            <a:r>
              <a:rPr lang="ru-RU" sz="2400" b="1" dirty="0" smtClean="0">
                <a:solidFill>
                  <a:srgbClr val="800000"/>
                </a:solidFill>
              </a:rPr>
              <a:t>. </a:t>
            </a:r>
            <a:r>
              <a:rPr lang="ru-RU" sz="2400" b="1" dirty="0" err="1" smtClean="0">
                <a:solidFill>
                  <a:srgbClr val="800000"/>
                </a:solidFill>
              </a:rPr>
              <a:t>Obviously</a:t>
            </a:r>
            <a:r>
              <a:rPr lang="ru-RU" sz="2400" b="1" dirty="0" smtClean="0">
                <a:solidFill>
                  <a:srgbClr val="800000"/>
                </a:solidFill>
              </a:rPr>
              <a:t>, </a:t>
            </a:r>
            <a:r>
              <a:rPr lang="ru-RU" sz="2400" b="1" dirty="0" err="1" smtClean="0">
                <a:solidFill>
                  <a:srgbClr val="800000"/>
                </a:solidFill>
              </a:rPr>
              <a:t>this</a:t>
            </a:r>
            <a:r>
              <a:rPr lang="ru-RU" sz="2400" b="1" dirty="0" smtClean="0">
                <a:solidFill>
                  <a:srgbClr val="800000"/>
                </a:solidFill>
              </a:rPr>
              <a:t> </a:t>
            </a:r>
            <a:r>
              <a:rPr lang="ru-RU" sz="2400" b="1" dirty="0" err="1" smtClean="0">
                <a:solidFill>
                  <a:srgbClr val="800000"/>
                </a:solidFill>
              </a:rPr>
              <a:t>conclusion</a:t>
            </a:r>
            <a:r>
              <a:rPr lang="ru-RU" sz="2400" b="1" dirty="0" smtClean="0">
                <a:solidFill>
                  <a:srgbClr val="800000"/>
                </a:solidFill>
              </a:rPr>
              <a:t> </a:t>
            </a:r>
            <a:r>
              <a:rPr lang="ru-RU" sz="2400" b="1" dirty="0" err="1" smtClean="0">
                <a:solidFill>
                  <a:srgbClr val="800000"/>
                </a:solidFill>
              </a:rPr>
              <a:t>can</a:t>
            </a:r>
            <a:r>
              <a:rPr lang="ru-RU" sz="2400" b="1" dirty="0" smtClean="0">
                <a:solidFill>
                  <a:srgbClr val="800000"/>
                </a:solidFill>
              </a:rPr>
              <a:t> </a:t>
            </a:r>
            <a:r>
              <a:rPr lang="ru-RU" sz="2400" b="1" dirty="0" err="1" smtClean="0">
                <a:solidFill>
                  <a:srgbClr val="800000"/>
                </a:solidFill>
              </a:rPr>
              <a:t>hardly</a:t>
            </a:r>
            <a:r>
              <a:rPr lang="ru-RU" sz="2400" b="1" dirty="0" smtClean="0">
                <a:solidFill>
                  <a:srgbClr val="800000"/>
                </a:solidFill>
              </a:rPr>
              <a:t> </a:t>
            </a:r>
            <a:r>
              <a:rPr lang="ru-RU" sz="2400" b="1" dirty="0" err="1" smtClean="0">
                <a:solidFill>
                  <a:srgbClr val="800000"/>
                </a:solidFill>
              </a:rPr>
              <a:t>be</a:t>
            </a:r>
            <a:r>
              <a:rPr lang="ru-RU" sz="2400" b="1" dirty="0" smtClean="0">
                <a:solidFill>
                  <a:srgbClr val="800000"/>
                </a:solidFill>
              </a:rPr>
              <a:t> </a:t>
            </a:r>
            <a:r>
              <a:rPr lang="ru-RU" sz="2400" b="1" dirty="0" err="1" smtClean="0">
                <a:solidFill>
                  <a:srgbClr val="800000"/>
                </a:solidFill>
              </a:rPr>
              <a:t>justified</a:t>
            </a:r>
            <a:r>
              <a:rPr lang="ru-RU" sz="2400" b="1" dirty="0" smtClean="0">
                <a:solidFill>
                  <a:srgbClr val="800000"/>
                </a:solidFill>
              </a:rPr>
              <a:t> </a:t>
            </a:r>
            <a:r>
              <a:rPr lang="ru-RU" sz="2400" b="1" dirty="0" err="1" smtClean="0">
                <a:solidFill>
                  <a:srgbClr val="800000"/>
                </a:solidFill>
              </a:rPr>
              <a:t>by</a:t>
            </a:r>
            <a:r>
              <a:rPr lang="ru-RU" sz="2400" b="1" dirty="0" smtClean="0">
                <a:solidFill>
                  <a:srgbClr val="800000"/>
                </a:solidFill>
              </a:rPr>
              <a:t> </a:t>
            </a:r>
            <a:r>
              <a:rPr lang="ru-RU" sz="2400" b="1" dirty="0" err="1" smtClean="0">
                <a:solidFill>
                  <a:srgbClr val="800000"/>
                </a:solidFill>
              </a:rPr>
              <a:t>the</a:t>
            </a:r>
            <a:r>
              <a:rPr lang="ru-RU" sz="2400" b="1" dirty="0" smtClean="0">
                <a:solidFill>
                  <a:srgbClr val="800000"/>
                </a:solidFill>
              </a:rPr>
              <a:t> </a:t>
            </a:r>
            <a:r>
              <a:rPr lang="ru-RU" sz="2400" b="1" dirty="0" err="1" smtClean="0">
                <a:solidFill>
                  <a:srgbClr val="800000"/>
                </a:solidFill>
              </a:rPr>
              <a:t>features</a:t>
            </a:r>
            <a:r>
              <a:rPr lang="ru-RU" sz="2400" b="1" dirty="0" smtClean="0">
                <a:solidFill>
                  <a:srgbClr val="800000"/>
                </a:solidFill>
              </a:rPr>
              <a:t> </a:t>
            </a:r>
            <a:r>
              <a:rPr lang="ru-RU" sz="2400" b="1" dirty="0" err="1" smtClean="0">
                <a:solidFill>
                  <a:srgbClr val="800000"/>
                </a:solidFill>
              </a:rPr>
              <a:t>of</a:t>
            </a:r>
            <a:r>
              <a:rPr lang="ru-RU" sz="2400" b="1" dirty="0" smtClean="0">
                <a:solidFill>
                  <a:srgbClr val="800000"/>
                </a:solidFill>
              </a:rPr>
              <a:t> a </a:t>
            </a:r>
            <a:r>
              <a:rPr lang="ru-RU" sz="2400" b="1" dirty="0" err="1" smtClean="0">
                <a:solidFill>
                  <a:srgbClr val="800000"/>
                </a:solidFill>
              </a:rPr>
              <a:t>person's</a:t>
            </a:r>
            <a:r>
              <a:rPr lang="ru-RU" sz="2400" b="1" dirty="0" smtClean="0">
                <a:solidFill>
                  <a:srgbClr val="800000"/>
                </a:solidFill>
              </a:rPr>
              <a:t> </a:t>
            </a:r>
            <a:r>
              <a:rPr lang="ru-RU" sz="2400" b="1" dirty="0" err="1" smtClean="0">
                <a:solidFill>
                  <a:srgbClr val="800000"/>
                </a:solidFill>
              </a:rPr>
              <a:t>appearance</a:t>
            </a:r>
            <a:r>
              <a:rPr lang="ru-RU" sz="2400" b="1" dirty="0" smtClean="0">
                <a:solidFill>
                  <a:srgbClr val="800000"/>
                </a:solidFill>
              </a:rPr>
              <a:t>.</a:t>
            </a:r>
          </a:p>
          <a:p>
            <a:pPr indent="457200" algn="l" rtl="0"/>
            <a:r>
              <a:rPr lang="ru-RU" sz="2400" b="1" dirty="0" err="1" smtClean="0">
                <a:solidFill>
                  <a:srgbClr val="800000"/>
                </a:solidFill>
              </a:rPr>
              <a:t>Secondly</a:t>
            </a:r>
            <a:r>
              <a:rPr lang="ru-RU" sz="2400" b="1" dirty="0">
                <a:solidFill>
                  <a:srgbClr val="800000"/>
                </a:solidFill>
              </a:rPr>
              <a:t>, with ordinary observation, the conclusions of a person about the observed reality for the most part occur involuntarily and unconsciously. </a:t>
            </a:r>
            <a:endParaRPr lang="ru-RU" sz="2400" b="1" dirty="0" smtClean="0">
              <a:solidFill>
                <a:srgbClr val="800000"/>
              </a:solidFill>
            </a:endParaRPr>
          </a:p>
          <a:p>
            <a:pPr indent="457200" algn="l" rtl="0"/>
            <a:r>
              <a:rPr lang="ru-RU" sz="2400" b="1" dirty="0" smtClean="0">
                <a:solidFill>
                  <a:srgbClr val="800000"/>
                </a:solidFill>
              </a:rPr>
              <a:t>for instance</a:t>
            </a:r>
            <a:r>
              <a:rPr lang="ru-RU" sz="2400" b="1" dirty="0">
                <a:solidFill>
                  <a:srgbClr val="800000"/>
                </a:solidFill>
              </a:rPr>
              <a:t>, </a:t>
            </a:r>
            <a:r>
              <a:rPr lang="ru-RU" sz="2400" b="1" dirty="0" smtClean="0">
                <a:solidFill>
                  <a:srgbClr val="800000"/>
                </a:solidFill>
              </a:rPr>
              <a:t>ask </a:t>
            </a:r>
            <a:r>
              <a:rPr lang="ru-RU" sz="2400" b="1" dirty="0">
                <a:solidFill>
                  <a:srgbClr val="800000"/>
                </a:solidFill>
              </a:rPr>
              <a:t>observer who perceived a person as a criminal, on what is based </a:t>
            </a:r>
            <a:r>
              <a:rPr lang="ru-RU" sz="2400" b="1" dirty="0" smtClean="0">
                <a:solidFill>
                  <a:srgbClr val="800000"/>
                </a:solidFill>
              </a:rPr>
              <a:t>its conclusion? Rather </a:t>
            </a:r>
            <a:r>
              <a:rPr lang="ru-RU" sz="2400" b="1" dirty="0">
                <a:solidFill>
                  <a:srgbClr val="800000"/>
                </a:solidFill>
              </a:rPr>
              <a:t>in all, he will say that he did not think about it, but just saw him like that. </a:t>
            </a:r>
            <a:endParaRPr lang="ru-RU" sz="2400" b="1" dirty="0" smtClean="0">
              <a:solidFill>
                <a:srgbClr val="800000"/>
              </a:solidFill>
            </a:endParaRPr>
          </a:p>
          <a:p>
            <a:pPr indent="457200" algn="l" rtl="0"/>
            <a:r>
              <a:rPr lang="ru-RU" sz="2400" b="1" dirty="0">
                <a:solidFill>
                  <a:srgbClr val="800000"/>
                </a:solidFill>
              </a:rPr>
              <a:t>Given these features </a:t>
            </a:r>
            <a:r>
              <a:rPr lang="ru-RU" sz="2400" b="1" dirty="0" smtClean="0">
                <a:solidFill>
                  <a:srgbClr val="800000"/>
                </a:solidFill>
              </a:rPr>
              <a:t>mundane </a:t>
            </a:r>
            <a:r>
              <a:rPr lang="ru-RU" sz="2400" b="1" dirty="0">
                <a:solidFill>
                  <a:srgbClr val="800000"/>
                </a:solidFill>
              </a:rPr>
              <a:t>observations, it is not surprising that the </a:t>
            </a:r>
            <a:r>
              <a:rPr lang="ru-RU" sz="2400" b="1" dirty="0" smtClean="0">
                <a:solidFill>
                  <a:srgbClr val="800000"/>
                </a:solidFill>
              </a:rPr>
              <a:t>observer </a:t>
            </a:r>
            <a:r>
              <a:rPr lang="ru-RU" sz="2400" b="1" dirty="0">
                <a:solidFill>
                  <a:srgbClr val="800000"/>
                </a:solidFill>
              </a:rPr>
              <a:t>ideas about </a:t>
            </a:r>
            <a:r>
              <a:rPr lang="ru-RU" sz="2400" b="1" dirty="0" smtClean="0">
                <a:solidFill>
                  <a:srgbClr val="800000"/>
                </a:solidFill>
              </a:rPr>
              <a:t>reality </a:t>
            </a:r>
            <a:r>
              <a:rPr lang="ru-RU" sz="2400" b="1" dirty="0">
                <a:solidFill>
                  <a:srgbClr val="800000"/>
                </a:solidFill>
              </a:rPr>
              <a:t>quite often they may turn out to be insufficiently substantiated, as is the case in the given example, and, therefore, not quite corresponding to it. </a:t>
            </a:r>
          </a:p>
        </p:txBody>
      </p:sp>
      <p:sp>
        <p:nvSpPr>
          <p:cNvPr id="3" name="TextBox 2"/>
          <p:cNvSpPr txBox="1"/>
          <p:nvPr/>
        </p:nvSpPr>
        <p:spPr>
          <a:xfrm>
            <a:off x="1097280" y="0"/>
            <a:ext cx="83210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Subjective opinions</a:t>
            </a:r>
          </a:p>
        </p:txBody>
      </p:sp>
    </p:spTree>
    <p:extLst>
      <p:ext uri="{BB962C8B-B14F-4D97-AF65-F5344CB8AC3E}">
        <p14:creationId xmlns:p14="http://schemas.microsoft.com/office/powerpoint/2010/main" val="55795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1571119"/>
            <a:ext cx="10439400" cy="2677656"/>
          </a:xfrm>
          <a:prstGeom prst="rect">
            <a:avLst/>
          </a:prstGeom>
        </p:spPr>
        <p:txBody>
          <a:bodyPr wrap="square">
            <a:spAutoFit/>
          </a:bodyPr>
          <a:lstStyle/>
          <a:p>
            <a:pPr indent="457200" algn="l" rtl="0"/>
            <a:r>
              <a:rPr lang="ru-RU" sz="2400" b="1" dirty="0">
                <a:solidFill>
                  <a:srgbClr val="800000"/>
                </a:solidFill>
              </a:rPr>
              <a:t>Unlike ordinary research observation as a method of scientific and practical activity necessarily implies: </a:t>
            </a:r>
            <a:endParaRPr lang="ru-RU" sz="2400" b="1" dirty="0" smtClean="0">
              <a:solidFill>
                <a:srgbClr val="800000"/>
              </a:solidFill>
            </a:endParaRPr>
          </a:p>
          <a:p>
            <a:pPr indent="457200" algn="l" rtl="0"/>
            <a:r>
              <a:rPr lang="ru-RU" sz="2400" b="1" dirty="0" smtClean="0">
                <a:solidFill>
                  <a:srgbClr val="800000"/>
                </a:solidFill>
              </a:rPr>
              <a:t>1) understanding </a:t>
            </a:r>
            <a:r>
              <a:rPr lang="ru-RU" sz="2400" b="1" dirty="0">
                <a:solidFill>
                  <a:srgbClr val="800000"/>
                </a:solidFill>
              </a:rPr>
              <a:t>possible varying degrees of validity of observation results; </a:t>
            </a:r>
            <a:endParaRPr lang="ru-RU" sz="2400" b="1" dirty="0" smtClean="0">
              <a:solidFill>
                <a:srgbClr val="800000"/>
              </a:solidFill>
            </a:endParaRPr>
          </a:p>
          <a:p>
            <a:pPr indent="457200" algn="l" rtl="0"/>
            <a:r>
              <a:rPr lang="ru-RU" sz="2400" b="1" dirty="0" smtClean="0">
                <a:solidFill>
                  <a:srgbClr val="800000"/>
                </a:solidFill>
              </a:rPr>
              <a:t>2</a:t>
            </a:r>
            <a:r>
              <a:rPr lang="ru-RU" sz="2400" b="1" dirty="0">
                <a:solidFill>
                  <a:srgbClr val="800000"/>
                </a:solidFill>
              </a:rPr>
              <a:t>) based on this understanding, the purposeful and conscious collection of only such observation results that can be recognized as sufficiently reasonable.</a:t>
            </a:r>
          </a:p>
        </p:txBody>
      </p:sp>
      <p:sp>
        <p:nvSpPr>
          <p:cNvPr id="3" name="TextBox 2"/>
          <p:cNvSpPr txBox="1"/>
          <p:nvPr/>
        </p:nvSpPr>
        <p:spPr>
          <a:xfrm>
            <a:off x="1097280" y="0"/>
            <a:ext cx="832104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l" rtl="0"/>
            <a:r>
              <a:rPr lang="ru-RU" sz="2400" b="1" dirty="0" smtClean="0">
                <a:solidFill>
                  <a:srgbClr val="B53A31">
                    <a:lumMod val="75000"/>
                  </a:srgbClr>
                </a:solidFill>
              </a:rPr>
              <a:t>Scientific observation</a:t>
            </a:r>
          </a:p>
        </p:txBody>
      </p:sp>
    </p:spTree>
    <p:extLst>
      <p:ext uri="{BB962C8B-B14F-4D97-AF65-F5344CB8AC3E}">
        <p14:creationId xmlns:p14="http://schemas.microsoft.com/office/powerpoint/2010/main" val="146447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txDef>
      <a:spPr>
        <a:noFill/>
        <a:ln>
          <a:noFill/>
        </a:ln>
      </a:spPr>
      <a:bodyPr wrap="square" rtlCol="0">
        <a:spAutoFit/>
      </a:bodyPr>
      <a:lstStyle>
        <a:defPPr algn="ctr">
          <a:defRPr sz="3200" b="1" smtClean="0">
            <a:solidFill>
              <a:schemeClr val="accent3">
                <a:lumMod val="75000"/>
              </a:schemeClr>
            </a:solidFill>
          </a:defRPr>
        </a:defPPr>
      </a:lstStyle>
      <a:style>
        <a:lnRef idx="2">
          <a:schemeClr val="accent3"/>
        </a:lnRef>
        <a:fillRef idx="1">
          <a:schemeClr val="lt1"/>
        </a:fillRef>
        <a:effectRef idx="0">
          <a:schemeClr val="accent3"/>
        </a:effectRef>
        <a:fontRef idx="minor">
          <a:schemeClr val="dk1"/>
        </a:fontRef>
      </a:style>
    </a:txDef>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4D26B6-AE7B-4159-ACB3-1473273B1FA7}"/>
</file>

<file path=customXml/itemProps2.xml><?xml version="1.0" encoding="utf-8"?>
<ds:datastoreItem xmlns:ds="http://schemas.openxmlformats.org/officeDocument/2006/customXml" ds:itemID="{0E55589B-7250-4822-AA64-8EDB1066F55E}"/>
</file>

<file path=customXml/itemProps3.xml><?xml version="1.0" encoding="utf-8"?>
<ds:datastoreItem xmlns:ds="http://schemas.openxmlformats.org/officeDocument/2006/customXml" ds:itemID="{9D290E61-BFF0-4F96-BB3D-B103E07C7C3D}"/>
</file>

<file path=docProps/app.xml><?xml version="1.0" encoding="utf-8"?>
<Properties xmlns="http://schemas.openxmlformats.org/officeDocument/2006/extended-properties" xmlns:vt="http://schemas.openxmlformats.org/officeDocument/2006/docPropsVTypes">
  <TotalTime>460</TotalTime>
  <Words>5464</Words>
  <Application>Microsoft Office PowerPoint</Application>
  <PresentationFormat>Произвольный</PresentationFormat>
  <Paragraphs>189</Paragraphs>
  <Slides>43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43</vt:i4>
      </vt:variant>
    </vt:vector>
  </HeadingPairs>
  <TitlesOfParts>
    <vt:vector size="45" baseType="lpstr">
      <vt:lpstr>Тема Office</vt:lpstr>
      <vt:lpstr>Натуральные материалы</vt:lpstr>
      <vt:lpstr>Topic 5. The author is associate professor A.A. Lytko                                Observation method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  «Качественные и количественные методы исследования»</dc:title>
  <dc:creator>Пользователь Windows</dc:creator>
  <cp:lastModifiedBy>PC</cp:lastModifiedBy>
  <cp:revision>39</cp:revision>
  <dcterms:created xsi:type="dcterms:W3CDTF">2021-02-07T19:20:44Z</dcterms:created>
  <dcterms:modified xsi:type="dcterms:W3CDTF">2021-12-19T13:33:08Z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