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6.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22.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slideLayouts/slideLayout35.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44.xml" ContentType="application/vnd.openxmlformats-officedocument.presentationml.slideLayout+xml"/>
  <Override PartName="/ppt/slideLayouts/slideLayout47.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3.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Lst>
  <p:sldIdLst>
    <p:sldId id="331" r:id="rId4"/>
    <p:sldId id="329" r:id="rId5"/>
    <p:sldId id="330" r:id="rId6"/>
    <p:sldId id="256" r:id="rId7"/>
    <p:sldId id="301" r:id="rId8"/>
    <p:sldId id="290" r:id="rId9"/>
    <p:sldId id="300" r:id="rId10"/>
    <p:sldId id="275" r:id="rId11"/>
    <p:sldId id="27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302" r:id="rId25"/>
    <p:sldId id="303" r:id="rId26"/>
    <p:sldId id="278" r:id="rId27"/>
    <p:sldId id="291" r:id="rId28"/>
    <p:sldId id="280" r:id="rId29"/>
    <p:sldId id="292" r:id="rId30"/>
    <p:sldId id="281" r:id="rId31"/>
    <p:sldId id="293" r:id="rId32"/>
    <p:sldId id="279" r:id="rId33"/>
    <p:sldId id="294" r:id="rId34"/>
    <p:sldId id="283" r:id="rId35"/>
    <p:sldId id="295" r:id="rId36"/>
    <p:sldId id="284" r:id="rId37"/>
    <p:sldId id="296" r:id="rId38"/>
    <p:sldId id="285" r:id="rId39"/>
    <p:sldId id="297" r:id="rId40"/>
    <p:sldId id="288" r:id="rId41"/>
    <p:sldId id="298" r:id="rId42"/>
    <p:sldId id="287" r:id="rId43"/>
    <p:sldId id="299" r:id="rId44"/>
    <p:sldId id="304" r:id="rId45"/>
    <p:sldId id="305" r:id="rId46"/>
    <p:sldId id="306" r:id="rId47"/>
    <p:sldId id="308" r:id="rId48"/>
    <p:sldId id="307" r:id="rId49"/>
    <p:sldId id="309" r:id="rId50"/>
    <p:sldId id="289" r:id="rId51"/>
    <p:sldId id="310" r:id="rId52"/>
    <p:sldId id="311" r:id="rId53"/>
    <p:sldId id="312" r:id="rId54"/>
    <p:sldId id="313" r:id="rId55"/>
    <p:sldId id="315" r:id="rId56"/>
    <p:sldId id="319" r:id="rId57"/>
    <p:sldId id="316" r:id="rId58"/>
    <p:sldId id="314" r:id="rId59"/>
    <p:sldId id="320" r:id="rId60"/>
    <p:sldId id="321" r:id="rId61"/>
    <p:sldId id="322" r:id="rId62"/>
    <p:sldId id="323" r:id="rId63"/>
    <p:sldId id="324" r:id="rId64"/>
    <p:sldId id="318" r:id="rId65"/>
    <p:sldId id="325" r:id="rId66"/>
    <p:sldId id="271" r:id="rId67"/>
    <p:sldId id="272" r:id="rId68"/>
    <p:sldId id="273" r:id="rId69"/>
    <p:sldId id="274" r:id="rId70"/>
    <p:sldId id="326" r:id="rId71"/>
    <p:sldId id="327" r:id="rId7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ustomXml" Target="../customXml/item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ru-RU">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98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60521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34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46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4736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67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562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17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97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ru-RU">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65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2744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04534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38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61364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71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78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88989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6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25847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3214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19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39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75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41072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079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37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98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324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ru-RU">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93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8519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278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76067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340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15125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56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58219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04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42952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26847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83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91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00672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469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551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5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764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3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36032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0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75534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538719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0077811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2740437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95575" y="638175"/>
            <a:ext cx="6800850" cy="5581650"/>
          </a:xfrm>
          <a:prstGeom prst="rect">
            <a:avLst/>
          </a:prstGeom>
        </p:spPr>
      </p:pic>
      <p:sp>
        <p:nvSpPr>
          <p:cNvPr id="3" name="Прямоугольник 2"/>
          <p:cNvSpPr/>
          <p:nvPr/>
        </p:nvSpPr>
        <p:spPr>
          <a:xfrm>
            <a:off x="4523715" y="6112103"/>
            <a:ext cx="6096000" cy="215444"/>
          </a:xfrm>
          <a:prstGeom prst="rect">
            <a:avLst/>
          </a:prstGeom>
        </p:spPr>
        <p:txBody>
          <a:bodyPr>
            <a:spAutoFit/>
          </a:bodyPr>
          <a:lstStyle/>
          <a:p>
            <a:r>
              <a:rPr lang="en-US" sz="800" dirty="0"/>
              <a:t>https://userscontent2.emaze.com/images/0b7ebce7-31cd-47c9-a3ff-4a9687330bd3/78193f6f-557f-45f4-bdc2-01feec7732f4.png</a:t>
            </a:r>
            <a:endParaRPr lang="ru-RU" sz="800" dirty="0"/>
          </a:p>
        </p:txBody>
      </p:sp>
    </p:spTree>
    <p:extLst>
      <p:ext uri="{BB962C8B-B14F-4D97-AF65-F5344CB8AC3E}">
        <p14:creationId xmlns:p14="http://schemas.microsoft.com/office/powerpoint/2010/main" val="28906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200" b="1" dirty="0" smtClean="0">
                <a:solidFill>
                  <a:srgbClr val="8F4D11"/>
                </a:solidFill>
              </a:rPr>
              <a:t>Пример организации  </a:t>
            </a:r>
            <a:r>
              <a:rPr lang="ru-RU" sz="2200" b="1" dirty="0" err="1" smtClean="0">
                <a:solidFill>
                  <a:srgbClr val="8F4D11"/>
                </a:solidFill>
              </a:rPr>
              <a:t>квази</a:t>
            </a:r>
            <a:r>
              <a:rPr lang="ru-RU" sz="2200" b="1" dirty="0" smtClean="0">
                <a:solidFill>
                  <a:srgbClr val="8F4D11"/>
                </a:solidFill>
              </a:rPr>
              <a:t>-эксперимента</a:t>
            </a:r>
            <a:endParaRPr lang="ru-RU" sz="2200" b="1" dirty="0" smtClean="0">
              <a:solidFill>
                <a:srgbClr val="0179C0"/>
              </a:solidFill>
            </a:endParaRPr>
          </a:p>
        </p:txBody>
      </p:sp>
      <p:sp>
        <p:nvSpPr>
          <p:cNvPr id="3" name="TextBox 2"/>
          <p:cNvSpPr txBox="1"/>
          <p:nvPr/>
        </p:nvSpPr>
        <p:spPr>
          <a:xfrm>
            <a:off x="491491" y="430887"/>
            <a:ext cx="8481059" cy="47936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350" b="1" dirty="0">
                <a:solidFill>
                  <a:srgbClr val="8F4D11"/>
                </a:solidFill>
              </a:rPr>
              <a:t>Задачи исследования не всегда позволяют использовать контроль внешних переменных. Для частичной </a:t>
            </a:r>
            <a:r>
              <a:rPr lang="ru-RU" sz="2350" b="1" dirty="0" smtClean="0">
                <a:solidFill>
                  <a:srgbClr val="8F4D11"/>
                </a:solidFill>
              </a:rPr>
              <a:t>компенсации </a:t>
            </a:r>
            <a:r>
              <a:rPr lang="ru-RU" sz="2350" b="1" dirty="0">
                <a:solidFill>
                  <a:srgbClr val="8F4D11"/>
                </a:solidFill>
              </a:rPr>
              <a:t>при </a:t>
            </a:r>
            <a:r>
              <a:rPr lang="ru-RU" sz="2350" b="1" dirty="0" smtClean="0">
                <a:solidFill>
                  <a:srgbClr val="8F4D11"/>
                </a:solidFill>
              </a:rPr>
              <a:t>невозможности «истинных экспериментов</a:t>
            </a:r>
            <a:r>
              <a:rPr lang="ru-RU" sz="2350" b="1" dirty="0">
                <a:solidFill>
                  <a:srgbClr val="8F4D11"/>
                </a:solidFill>
              </a:rPr>
              <a:t>» используются </a:t>
            </a:r>
            <a:r>
              <a:rPr lang="ru-RU" sz="2350" b="1" dirty="0" err="1">
                <a:solidFill>
                  <a:srgbClr val="8F4D11"/>
                </a:solidFill>
              </a:rPr>
              <a:t>квази</a:t>
            </a:r>
            <a:r>
              <a:rPr lang="ru-RU" sz="2350" b="1" dirty="0">
                <a:solidFill>
                  <a:srgbClr val="8F4D11"/>
                </a:solidFill>
              </a:rPr>
              <a:t>-экспериментальные планы. Их используют тогда, когда применение лучшего плана невозможно.</a:t>
            </a:r>
          </a:p>
          <a:p>
            <a:pPr indent="457200"/>
            <a:r>
              <a:rPr lang="ru-RU" sz="2350" b="1" dirty="0" err="1">
                <a:solidFill>
                  <a:srgbClr val="8F4D11"/>
                </a:solidFill>
              </a:rPr>
              <a:t>Квази</a:t>
            </a:r>
            <a:r>
              <a:rPr lang="ru-RU" sz="2350" b="1" dirty="0">
                <a:solidFill>
                  <a:srgbClr val="8F4D11"/>
                </a:solidFill>
              </a:rPr>
              <a:t>-экспериментом является любое исследование, направленное на установление причинной зависимости между двумя переменными, когда отсутствует предварительная процедура уравнивания групп. Например, бывает очень сложно уравнять два школьных класса, так как психологические характеристики школьников разные, несмотря на общие возрастные свойства. Трудность </a:t>
            </a:r>
            <a:r>
              <a:rPr lang="ru-RU" sz="2350" b="1" dirty="0" smtClean="0">
                <a:solidFill>
                  <a:srgbClr val="8F4D11"/>
                </a:solidFill>
              </a:rPr>
              <a:t>также</a:t>
            </a:r>
          </a:p>
        </p:txBody>
      </p:sp>
      <p:pic>
        <p:nvPicPr>
          <p:cNvPr id="4" name="Рисунок 3"/>
          <p:cNvPicPr>
            <a:picLocks noChangeAspect="1"/>
          </p:cNvPicPr>
          <p:nvPr/>
        </p:nvPicPr>
        <p:blipFill>
          <a:blip r:embed="rId2"/>
          <a:stretch>
            <a:fillRect/>
          </a:stretch>
        </p:blipFill>
        <p:spPr>
          <a:xfrm>
            <a:off x="8864981" y="820541"/>
            <a:ext cx="2821301" cy="4176000"/>
          </a:xfrm>
          <a:prstGeom prst="rect">
            <a:avLst/>
          </a:prstGeom>
        </p:spPr>
      </p:pic>
      <p:sp>
        <p:nvSpPr>
          <p:cNvPr id="5" name="TextBox 4"/>
          <p:cNvSpPr txBox="1"/>
          <p:nvPr/>
        </p:nvSpPr>
        <p:spPr>
          <a:xfrm>
            <a:off x="491491" y="5037774"/>
            <a:ext cx="11194791" cy="117724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ru-RU" sz="2350" b="1" dirty="0">
                <a:solidFill>
                  <a:srgbClr val="8F4D11"/>
                </a:solidFill>
              </a:rPr>
              <a:t>может возникнуть, когда «параллельный контроль</a:t>
            </a:r>
            <a:r>
              <a:rPr lang="ru-RU" sz="2350" b="1" dirty="0" smtClean="0">
                <a:solidFill>
                  <a:srgbClr val="8F4D11"/>
                </a:solidFill>
              </a:rPr>
              <a:t>» с участием контрольной </a:t>
            </a:r>
            <a:r>
              <a:rPr lang="ru-RU" sz="2350" b="1" dirty="0">
                <a:solidFill>
                  <a:srgbClr val="8F4D11"/>
                </a:solidFill>
              </a:rPr>
              <a:t>группы заменен сравнением результатов неоднократного тестирования экспериментальной группы до и после воздействия.</a:t>
            </a:r>
          </a:p>
        </p:txBody>
      </p:sp>
    </p:spTree>
    <p:extLst>
      <p:ext uri="{BB962C8B-B14F-4D97-AF65-F5344CB8AC3E}">
        <p14:creationId xmlns:p14="http://schemas.microsoft.com/office/powerpoint/2010/main" val="101654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8F4D11"/>
                </a:solidFill>
              </a:rPr>
              <a:t>Example of organizing a quasi-experiment</a:t>
            </a:r>
            <a:endParaRPr lang="ru-RU" sz="2400" b="1" dirty="0" smtClean="0">
              <a:solidFill>
                <a:srgbClr val="0179C0"/>
              </a:solidFill>
            </a:endParaRPr>
          </a:p>
        </p:txBody>
      </p:sp>
      <p:sp>
        <p:nvSpPr>
          <p:cNvPr id="3" name="TextBox 2"/>
          <p:cNvSpPr txBox="1"/>
          <p:nvPr/>
        </p:nvSpPr>
        <p:spPr>
          <a:xfrm>
            <a:off x="756356" y="643467"/>
            <a:ext cx="7618099" cy="563231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Research tasks do not always allow you to use the control of external variables. To partially compensate for the violation of the plans of "true experiments", quasi-experimental plans are used. They are used when the application of a better plan is </a:t>
            </a:r>
            <a:r>
              <a:rPr lang="en-US" sz="2400" b="1" dirty="0" err="1">
                <a:solidFill>
                  <a:srgbClr val="8F4D11"/>
                </a:solidFill>
              </a:rPr>
              <a:t>impossible.A</a:t>
            </a:r>
            <a:r>
              <a:rPr lang="en-US" sz="2400" b="1" dirty="0">
                <a:solidFill>
                  <a:srgbClr val="8F4D11"/>
                </a:solidFill>
              </a:rPr>
              <a:t> quasi-experiment is any study aimed at establishing a causal relationship between two variables, when there is no preliminary procedure for equalizing groups. For example, it can be very difficult to equalize two school classes, since the psychological characteristics of students are different, despite the general age characteristics. Difficulty may also arise when "parallel control" involving a control group is replaced by comparing the results of repeated testing of the experimental group before and after exposure.</a:t>
            </a:r>
            <a:endParaRPr lang="ru-RU" sz="2400" b="1" dirty="0" smtClean="0">
              <a:solidFill>
                <a:srgbClr val="8F4D11"/>
              </a:solidFill>
            </a:endParaRPr>
          </a:p>
        </p:txBody>
      </p:sp>
      <p:pic>
        <p:nvPicPr>
          <p:cNvPr id="5" name="Рисунок 4"/>
          <p:cNvPicPr>
            <a:picLocks noChangeAspect="1"/>
          </p:cNvPicPr>
          <p:nvPr/>
        </p:nvPicPr>
        <p:blipFill>
          <a:blip r:embed="rId2"/>
          <a:stretch>
            <a:fillRect/>
          </a:stretch>
        </p:blipFill>
        <p:spPr>
          <a:xfrm>
            <a:off x="8374455" y="563457"/>
            <a:ext cx="2918906" cy="4320000"/>
          </a:xfrm>
          <a:prstGeom prst="rect">
            <a:avLst/>
          </a:prstGeom>
        </p:spPr>
      </p:pic>
      <p:sp>
        <p:nvSpPr>
          <p:cNvPr id="6" name="TextBox 5"/>
          <p:cNvSpPr txBox="1"/>
          <p:nvPr/>
        </p:nvSpPr>
        <p:spPr>
          <a:xfrm>
            <a:off x="8227434" y="4963467"/>
            <a:ext cx="3052331" cy="14465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200" b="1" dirty="0">
                <a:solidFill>
                  <a:schemeClr val="tx1"/>
                </a:solidFill>
              </a:rPr>
              <a:t>The book "Experiment and Quasi-Experiment in Psychology" </a:t>
            </a:r>
            <a:r>
              <a:rPr lang="ru-RU" sz="2200" b="1" dirty="0" smtClean="0">
                <a:solidFill>
                  <a:schemeClr val="tx1"/>
                </a:solidFill>
              </a:rPr>
              <a:t>          </a:t>
            </a:r>
            <a:r>
              <a:rPr lang="en-US" sz="2200" b="1" dirty="0" smtClean="0">
                <a:solidFill>
                  <a:schemeClr val="tx1"/>
                </a:solidFill>
              </a:rPr>
              <a:t>ed</a:t>
            </a:r>
            <a:r>
              <a:rPr lang="en-US" sz="2200" b="1" dirty="0">
                <a:solidFill>
                  <a:schemeClr val="tx1"/>
                </a:solidFill>
              </a:rPr>
              <a:t>. </a:t>
            </a:r>
            <a:r>
              <a:rPr lang="en-US" sz="2200" b="1" dirty="0" smtClean="0">
                <a:solidFill>
                  <a:schemeClr val="tx1"/>
                </a:solidFill>
              </a:rPr>
              <a:t>T.V</a:t>
            </a:r>
            <a:r>
              <a:rPr lang="en-US" sz="2200" b="1" dirty="0">
                <a:solidFill>
                  <a:schemeClr val="tx1"/>
                </a:solidFill>
              </a:rPr>
              <a:t>. </a:t>
            </a:r>
            <a:r>
              <a:rPr lang="en-US" sz="2200" b="1" dirty="0" err="1">
                <a:solidFill>
                  <a:schemeClr val="tx1"/>
                </a:solidFill>
              </a:rPr>
              <a:t>Kornilova</a:t>
            </a:r>
            <a:endParaRPr lang="ru-RU" sz="2200" b="1" dirty="0" smtClean="0">
              <a:solidFill>
                <a:schemeClr val="tx1"/>
              </a:solidFill>
            </a:endParaRPr>
          </a:p>
        </p:txBody>
      </p:sp>
    </p:spTree>
    <p:extLst>
      <p:ext uri="{BB962C8B-B14F-4D97-AF65-F5344CB8AC3E}">
        <p14:creationId xmlns:p14="http://schemas.microsoft.com/office/powerpoint/2010/main" val="95789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200" b="1" dirty="0" smtClean="0">
                <a:solidFill>
                  <a:srgbClr val="8F4D11"/>
                </a:solidFill>
              </a:rPr>
              <a:t>Пример организации  </a:t>
            </a:r>
            <a:r>
              <a:rPr lang="ru-RU" sz="2200" b="1" dirty="0" err="1" smtClean="0">
                <a:solidFill>
                  <a:srgbClr val="8F4D11"/>
                </a:solidFill>
              </a:rPr>
              <a:t>квази</a:t>
            </a:r>
            <a:r>
              <a:rPr lang="ru-RU" sz="2200" b="1" dirty="0" smtClean="0">
                <a:solidFill>
                  <a:srgbClr val="8F4D11"/>
                </a:solidFill>
              </a:rPr>
              <a:t>-эксперимента: продолжение</a:t>
            </a:r>
            <a:endParaRPr lang="ru-RU" sz="2200" b="1" dirty="0" smtClean="0">
              <a:solidFill>
                <a:srgbClr val="0179C0"/>
              </a:solidFill>
            </a:endParaRPr>
          </a:p>
        </p:txBody>
      </p:sp>
      <p:sp>
        <p:nvSpPr>
          <p:cNvPr id="3" name="TextBox 2"/>
          <p:cNvSpPr txBox="1"/>
          <p:nvPr/>
        </p:nvSpPr>
        <p:spPr>
          <a:xfrm>
            <a:off x="756356" y="643467"/>
            <a:ext cx="10882489" cy="489364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400" b="1" dirty="0">
                <a:solidFill>
                  <a:srgbClr val="8F4D11"/>
                </a:solidFill>
              </a:rPr>
              <a:t>Выбираются две естественные группы, например, два параллельных школьных класса. Обе группы тестируются. Затем одна группа подвергается воздействию, а другая – нет. Через определенное время обе группы проходят тестирование повторно. Результаты первого и второго тестирования обеих групп сопоставляются; для сравнения используют t-критерий Стьюдента и дисперсионный анализ. Различие между группами свидетельствует о естественном развитии и фоновом воздействии. Разница результатов первичного тестирования двух групп позволяет установить меру их эквивалентности в отношении измеряемой переменной. </a:t>
            </a:r>
            <a:endParaRPr lang="ru-RU" sz="2400" b="1" dirty="0" smtClean="0">
              <a:solidFill>
                <a:srgbClr val="8F4D11"/>
              </a:solidFill>
            </a:endParaRPr>
          </a:p>
          <a:p>
            <a:pPr indent="457200"/>
            <a:r>
              <a:rPr lang="ru-RU" sz="2400" b="1" dirty="0" smtClean="0">
                <a:solidFill>
                  <a:srgbClr val="8F4D11"/>
                </a:solidFill>
              </a:rPr>
              <a:t>Для </a:t>
            </a:r>
            <a:r>
              <a:rPr lang="ru-RU" sz="2400" b="1" dirty="0">
                <a:solidFill>
                  <a:srgbClr val="8F4D11"/>
                </a:solidFill>
              </a:rPr>
              <a:t>выявления эффекта действия независимой переменной с помощью t-критерия сравнивать нужно не группы, a величины сдвигов показателей во времени. Значимость различия приростов показателей будет свидетельствовать о влиянии независимой переменной на зависимую. </a:t>
            </a:r>
            <a:endParaRPr lang="ru-RU" sz="2400" b="1" dirty="0" smtClean="0">
              <a:solidFill>
                <a:srgbClr val="8F4D11"/>
              </a:solidFill>
            </a:endParaRPr>
          </a:p>
        </p:txBody>
      </p:sp>
    </p:spTree>
    <p:extLst>
      <p:ext uri="{BB962C8B-B14F-4D97-AF65-F5344CB8AC3E}">
        <p14:creationId xmlns:p14="http://schemas.microsoft.com/office/powerpoint/2010/main" val="164608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8F4D11"/>
                </a:solidFill>
              </a:rPr>
              <a:t>An example of organizing a quasi-experiment: </a:t>
            </a:r>
            <a:r>
              <a:rPr lang="en-US" sz="2400" b="1" dirty="0">
                <a:solidFill>
                  <a:srgbClr val="0070C0"/>
                </a:solidFill>
              </a:rPr>
              <a:t>continuation</a:t>
            </a:r>
            <a:endParaRPr lang="ru-RU" sz="2400" b="1" dirty="0" smtClean="0">
              <a:solidFill>
                <a:srgbClr val="0070C0"/>
              </a:solidFill>
            </a:endParaRPr>
          </a:p>
        </p:txBody>
      </p:sp>
      <p:sp>
        <p:nvSpPr>
          <p:cNvPr id="3" name="TextBox 2"/>
          <p:cNvSpPr txBox="1"/>
          <p:nvPr/>
        </p:nvSpPr>
        <p:spPr>
          <a:xfrm>
            <a:off x="756356" y="643467"/>
            <a:ext cx="10882489" cy="45243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Two natural groups are selected, for example, two parallel school classes. Both groups are being tested. Then one group is exposed and the other is not. After a certain time, both groups are tested again. The results of the first and second testing of both groups are compared; for comparison, Student's t-test and analysis of variance are used. The difference between the groups is indicative of natural development and background exposure. The difference in the results of the initial testing of the two groups allows you to establish a measure of their equivalence in relation to the measured variable. </a:t>
            </a:r>
            <a:endParaRPr lang="ru-RU" sz="2400" b="1" dirty="0" smtClean="0">
              <a:solidFill>
                <a:srgbClr val="8F4D11"/>
              </a:solidFill>
            </a:endParaRPr>
          </a:p>
          <a:p>
            <a:pPr indent="457200"/>
            <a:r>
              <a:rPr lang="en-US" sz="2400" b="1" dirty="0" smtClean="0">
                <a:solidFill>
                  <a:srgbClr val="8F4D11"/>
                </a:solidFill>
              </a:rPr>
              <a:t>To </a:t>
            </a:r>
            <a:r>
              <a:rPr lang="en-US" sz="2400" b="1" dirty="0">
                <a:solidFill>
                  <a:srgbClr val="8F4D11"/>
                </a:solidFill>
              </a:rPr>
              <a:t>identify the effect of the independent variable using the t-test, it is not necessary to compare the groups, but the magnitudes of the indicators' shifts over time. The significance of the difference in the increments of indicators will indicate the influence of the independent variable on the dependent.</a:t>
            </a:r>
            <a:endParaRPr lang="ru-RU" sz="2400" b="1" dirty="0" smtClean="0">
              <a:solidFill>
                <a:srgbClr val="8F4D11"/>
              </a:solidFill>
            </a:endParaRPr>
          </a:p>
        </p:txBody>
      </p:sp>
    </p:spTree>
    <p:extLst>
      <p:ext uri="{BB962C8B-B14F-4D97-AF65-F5344CB8AC3E}">
        <p14:creationId xmlns:p14="http://schemas.microsoft.com/office/powerpoint/2010/main" val="258292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200" b="1" dirty="0" smtClean="0">
                <a:solidFill>
                  <a:srgbClr val="8F4D11"/>
                </a:solidFill>
              </a:rPr>
              <a:t>Пример организации  </a:t>
            </a:r>
            <a:r>
              <a:rPr lang="ru-RU" sz="2200" b="1" dirty="0" err="1" smtClean="0">
                <a:solidFill>
                  <a:srgbClr val="8F4D11"/>
                </a:solidFill>
              </a:rPr>
              <a:t>квази</a:t>
            </a:r>
            <a:r>
              <a:rPr lang="ru-RU" sz="2200" b="1" dirty="0" smtClean="0">
                <a:solidFill>
                  <a:srgbClr val="8F4D11"/>
                </a:solidFill>
              </a:rPr>
              <a:t>-эксперимента: продолжение</a:t>
            </a:r>
            <a:endParaRPr lang="ru-RU" sz="2200" b="1" dirty="0" smtClean="0">
              <a:solidFill>
                <a:srgbClr val="0179C0"/>
              </a:solidFill>
            </a:endParaRPr>
          </a:p>
        </p:txBody>
      </p:sp>
      <p:sp>
        <p:nvSpPr>
          <p:cNvPr id="3" name="TextBox 2"/>
          <p:cNvSpPr txBox="1"/>
          <p:nvPr/>
        </p:nvSpPr>
        <p:spPr>
          <a:xfrm>
            <a:off x="756356" y="537177"/>
            <a:ext cx="10882489" cy="23083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400" b="1" dirty="0">
                <a:solidFill>
                  <a:srgbClr val="8F4D11"/>
                </a:solidFill>
              </a:rPr>
              <a:t>Примером такого исследования является психолого-педагогический эксперимент. На первом этапе мы тестируем </a:t>
            </a:r>
            <a:r>
              <a:rPr lang="ru-RU" sz="2400" b="1" dirty="0" smtClean="0">
                <a:solidFill>
                  <a:srgbClr val="8F4D11"/>
                </a:solidFill>
              </a:rPr>
              <a:t>(измеряем) с </a:t>
            </a:r>
            <a:r>
              <a:rPr lang="ru-RU" sz="2400" b="1" dirty="0">
                <a:solidFill>
                  <a:srgbClr val="8F4D11"/>
                </a:solidFill>
              </a:rPr>
              <a:t>помощью дидактического теста уровень знаний учащихся по иностранному языку (словарный запас). Экспериментальную группу обучаем мнемотехническим приемам при заучивании слов, а контрольная </a:t>
            </a:r>
            <a:r>
              <a:rPr lang="ru-RU" sz="2400" b="1" dirty="0" smtClean="0">
                <a:solidFill>
                  <a:srgbClr val="8F4D11"/>
                </a:solidFill>
              </a:rPr>
              <a:t>группа занимается </a:t>
            </a:r>
            <a:r>
              <a:rPr lang="ru-RU" sz="2400" b="1" dirty="0">
                <a:solidFill>
                  <a:srgbClr val="8F4D11"/>
                </a:solidFill>
              </a:rPr>
              <a:t>с учителем, как и прежде. </a:t>
            </a:r>
            <a:endParaRPr lang="ru-RU" sz="2400" b="1" dirty="0" smtClean="0">
              <a:solidFill>
                <a:srgbClr val="8F4D11"/>
              </a:solidFill>
            </a:endParaRPr>
          </a:p>
        </p:txBody>
      </p:sp>
      <p:pic>
        <p:nvPicPr>
          <p:cNvPr id="4" name="Рисунок 3"/>
          <p:cNvPicPr>
            <a:picLocks noChangeAspect="1"/>
          </p:cNvPicPr>
          <p:nvPr/>
        </p:nvPicPr>
        <p:blipFill>
          <a:blip r:embed="rId2"/>
          <a:stretch>
            <a:fillRect/>
          </a:stretch>
        </p:blipFill>
        <p:spPr>
          <a:xfrm>
            <a:off x="5460677" y="2582459"/>
            <a:ext cx="6191068" cy="3240000"/>
          </a:xfrm>
          <a:prstGeom prst="rect">
            <a:avLst/>
          </a:prstGeom>
        </p:spPr>
      </p:pic>
      <p:sp>
        <p:nvSpPr>
          <p:cNvPr id="5" name="TextBox 4"/>
          <p:cNvSpPr txBox="1"/>
          <p:nvPr/>
        </p:nvSpPr>
        <p:spPr>
          <a:xfrm>
            <a:off x="756356" y="2795039"/>
            <a:ext cx="4592884" cy="3046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indent="457200"/>
            <a:r>
              <a:rPr lang="ru-RU" sz="2400" b="1" dirty="0">
                <a:solidFill>
                  <a:srgbClr val="8F4D11"/>
                </a:solidFill>
              </a:rPr>
              <a:t>Затем проводится второе тестирование. Если прирост словарного запаса будет выше в экспериментальном классе,  </a:t>
            </a:r>
            <a:r>
              <a:rPr lang="ru-RU" sz="2400" b="1" dirty="0" smtClean="0">
                <a:solidFill>
                  <a:srgbClr val="8F4D11"/>
                </a:solidFill>
              </a:rPr>
              <a:t>       чем </a:t>
            </a:r>
            <a:r>
              <a:rPr lang="ru-RU" sz="2400" b="1" dirty="0">
                <a:solidFill>
                  <a:srgbClr val="8F4D11"/>
                </a:solidFill>
              </a:rPr>
              <a:t>в контрольном, то делается заключение: мнемотехника полезна для запоминания иностранных слов.</a:t>
            </a:r>
          </a:p>
        </p:txBody>
      </p:sp>
      <p:sp>
        <p:nvSpPr>
          <p:cNvPr id="6" name="Прямоугольник 5"/>
          <p:cNvSpPr/>
          <p:nvPr/>
        </p:nvSpPr>
        <p:spPr>
          <a:xfrm>
            <a:off x="9163487" y="5607015"/>
            <a:ext cx="2475358" cy="215444"/>
          </a:xfrm>
          <a:prstGeom prst="rect">
            <a:avLst/>
          </a:prstGeom>
        </p:spPr>
        <p:txBody>
          <a:bodyPr wrap="none">
            <a:spAutoFit/>
          </a:bodyPr>
          <a:lstStyle/>
          <a:p>
            <a:r>
              <a:rPr lang="en-US" sz="800" dirty="0">
                <a:solidFill>
                  <a:schemeClr val="accent1">
                    <a:lumMod val="75000"/>
                  </a:schemeClr>
                </a:solidFill>
              </a:rPr>
              <a:t>https://pbs.twimg.com/media/Ekrp0o_WMAEIYda.jpg</a:t>
            </a:r>
            <a:endParaRPr lang="ru-RU" sz="800" dirty="0">
              <a:solidFill>
                <a:schemeClr val="accent1">
                  <a:lumMod val="75000"/>
                </a:schemeClr>
              </a:solidFill>
            </a:endParaRPr>
          </a:p>
        </p:txBody>
      </p:sp>
    </p:spTree>
    <p:extLst>
      <p:ext uri="{BB962C8B-B14F-4D97-AF65-F5344CB8AC3E}">
        <p14:creationId xmlns:p14="http://schemas.microsoft.com/office/powerpoint/2010/main" val="346409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8F4D11"/>
                </a:solidFill>
              </a:rPr>
              <a:t>An example of organizing a quasi-experiment: </a:t>
            </a:r>
            <a:r>
              <a:rPr lang="en-US" sz="2400" b="1" dirty="0">
                <a:solidFill>
                  <a:srgbClr val="0070C0"/>
                </a:solidFill>
              </a:rPr>
              <a:t>continuation</a:t>
            </a:r>
            <a:endParaRPr lang="ru-RU" sz="2400" b="1" dirty="0" smtClean="0">
              <a:solidFill>
                <a:srgbClr val="0070C0"/>
              </a:solidFill>
            </a:endParaRPr>
          </a:p>
        </p:txBody>
      </p:sp>
      <p:sp>
        <p:nvSpPr>
          <p:cNvPr id="3" name="TextBox 2"/>
          <p:cNvSpPr txBox="1"/>
          <p:nvPr/>
        </p:nvSpPr>
        <p:spPr>
          <a:xfrm>
            <a:off x="733497" y="916709"/>
            <a:ext cx="10593902"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An example of such a study is a psychological and pedagogical experiment. At the first stage, we test the level of knowledge of students in a foreign language (vocabulary) using a didactic test. We teach the experimental group mnemonic techniques for memorizing words, and the control group works with the teacher, as before. </a:t>
            </a:r>
            <a:endParaRPr lang="ru-RU" sz="2400" b="1" dirty="0" smtClean="0">
              <a:solidFill>
                <a:srgbClr val="8F4D11"/>
              </a:solidFill>
            </a:endParaRPr>
          </a:p>
        </p:txBody>
      </p:sp>
      <p:pic>
        <p:nvPicPr>
          <p:cNvPr id="5" name="Рисунок 4"/>
          <p:cNvPicPr>
            <a:picLocks noChangeAspect="1"/>
          </p:cNvPicPr>
          <p:nvPr/>
        </p:nvPicPr>
        <p:blipFill>
          <a:blip r:embed="rId2"/>
          <a:stretch>
            <a:fillRect/>
          </a:stretch>
        </p:blipFill>
        <p:spPr>
          <a:xfrm>
            <a:off x="5139422" y="3010521"/>
            <a:ext cx="6187976" cy="3237257"/>
          </a:xfrm>
          <a:prstGeom prst="rect">
            <a:avLst/>
          </a:prstGeom>
        </p:spPr>
      </p:pic>
      <p:sp>
        <p:nvSpPr>
          <p:cNvPr id="6" name="TextBox 5"/>
          <p:cNvSpPr txBox="1"/>
          <p:nvPr/>
        </p:nvSpPr>
        <p:spPr>
          <a:xfrm>
            <a:off x="845820" y="2855701"/>
            <a:ext cx="3989070" cy="3046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indent="457200"/>
            <a:r>
              <a:rPr lang="en-US" sz="2400" b="1" dirty="0">
                <a:solidFill>
                  <a:srgbClr val="8F4D11"/>
                </a:solidFill>
              </a:rPr>
              <a:t>Then a second test is performed. If the increase in vocabulary is higher in the experimental class than in the control, then the conclusion is made: mnemonics is useful for memorizing foreign words.</a:t>
            </a:r>
            <a:endParaRPr lang="ru-RU" sz="2400" b="1" dirty="0">
              <a:solidFill>
                <a:srgbClr val="8F4D11"/>
              </a:solidFill>
            </a:endParaRPr>
          </a:p>
        </p:txBody>
      </p:sp>
      <p:sp>
        <p:nvSpPr>
          <p:cNvPr id="7" name="Прямоугольник 6"/>
          <p:cNvSpPr/>
          <p:nvPr/>
        </p:nvSpPr>
        <p:spPr>
          <a:xfrm>
            <a:off x="8762218" y="6032334"/>
            <a:ext cx="2475358" cy="215444"/>
          </a:xfrm>
          <a:prstGeom prst="rect">
            <a:avLst/>
          </a:prstGeom>
        </p:spPr>
        <p:txBody>
          <a:bodyPr wrap="none">
            <a:spAutoFit/>
          </a:bodyPr>
          <a:lstStyle/>
          <a:p>
            <a:r>
              <a:rPr lang="en-US" sz="800" dirty="0">
                <a:solidFill>
                  <a:schemeClr val="accent1">
                    <a:lumMod val="75000"/>
                  </a:schemeClr>
                </a:solidFill>
              </a:rPr>
              <a:t>https://pbs.twimg.com/media/Ekrp0o_WMAEIYda.jpg</a:t>
            </a:r>
            <a:endParaRPr lang="ru-RU" sz="800" dirty="0">
              <a:solidFill>
                <a:schemeClr val="accent1">
                  <a:lumMod val="75000"/>
                </a:schemeClr>
              </a:solidFill>
            </a:endParaRPr>
          </a:p>
        </p:txBody>
      </p:sp>
    </p:spTree>
    <p:extLst>
      <p:ext uri="{BB962C8B-B14F-4D97-AF65-F5344CB8AC3E}">
        <p14:creationId xmlns:p14="http://schemas.microsoft.com/office/powerpoint/2010/main" val="423136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8F4D11"/>
                </a:solidFill>
              </a:rPr>
              <a:t>Пример организации  </a:t>
            </a:r>
            <a:r>
              <a:rPr lang="ru-RU" sz="2400" b="1" dirty="0" err="1">
                <a:solidFill>
                  <a:srgbClr val="8F4D11"/>
                </a:solidFill>
              </a:rPr>
              <a:t>квази</a:t>
            </a:r>
            <a:r>
              <a:rPr lang="ru-RU" sz="2400" b="1" dirty="0">
                <a:solidFill>
                  <a:srgbClr val="8F4D11"/>
                </a:solidFill>
              </a:rPr>
              <a:t>-эксперимента: </a:t>
            </a:r>
            <a:r>
              <a:rPr lang="ru-RU" sz="2400" b="1" dirty="0">
                <a:solidFill>
                  <a:srgbClr val="0070C0"/>
                </a:solidFill>
              </a:rPr>
              <a:t>продолжение</a:t>
            </a:r>
          </a:p>
        </p:txBody>
      </p:sp>
      <p:sp>
        <p:nvSpPr>
          <p:cNvPr id="3" name="TextBox 2"/>
          <p:cNvSpPr txBox="1"/>
          <p:nvPr/>
        </p:nvSpPr>
        <p:spPr>
          <a:xfrm>
            <a:off x="756356" y="643467"/>
            <a:ext cx="10882489" cy="45243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400" b="1" dirty="0">
                <a:solidFill>
                  <a:srgbClr val="8F4D11"/>
                </a:solidFill>
              </a:rPr>
              <a:t>Этот план аналогичен плану истинного эксперимента для двух групп с тестированием до и после воздействия. Главными источниками артефактов являются различия в составе групп. В первую очередь на результаты эксперимента может повлиять «эффект смешения», т. е. взаимодействия состава группы с факторами тестирования, фоновых событий, естественного развития и др. Например, если для участия в эксперименте отобраны параллельные классы А и В, то в </a:t>
            </a:r>
            <a:r>
              <a:rPr lang="ru-RU" sz="2400" b="1" dirty="0" err="1">
                <a:solidFill>
                  <a:srgbClr val="8F4D11"/>
                </a:solidFill>
              </a:rPr>
              <a:t>В</a:t>
            </a:r>
            <a:r>
              <a:rPr lang="ru-RU" sz="2400" b="1" dirty="0">
                <a:solidFill>
                  <a:srgbClr val="8F4D11"/>
                </a:solidFill>
              </a:rPr>
              <a:t> могут оказаться дети с меньшим IQ, чем в А, поэтому различия в результатах (увеличение запаса слов от первого тестирования ко второму) могут быть обусловлены большей обучаемостью первой группы по сравнению со второй. Чем больше сходство экспериментальной и контрольной групп, тем более валидны результаты, получаемые с помощью этого плана.</a:t>
            </a:r>
            <a:endParaRPr lang="ru-RU" sz="2400" b="1" dirty="0" smtClean="0">
              <a:solidFill>
                <a:srgbClr val="8F4D11"/>
              </a:solidFill>
            </a:endParaRPr>
          </a:p>
        </p:txBody>
      </p:sp>
    </p:spTree>
    <p:extLst>
      <p:ext uri="{BB962C8B-B14F-4D97-AF65-F5344CB8AC3E}">
        <p14:creationId xmlns:p14="http://schemas.microsoft.com/office/powerpoint/2010/main" val="140922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8F4D11"/>
                </a:solidFill>
              </a:rPr>
              <a:t>An example of organizing a quasi-experiment: </a:t>
            </a:r>
            <a:r>
              <a:rPr lang="en-US" sz="2400" b="1" dirty="0">
                <a:solidFill>
                  <a:srgbClr val="0070C0"/>
                </a:solidFill>
              </a:rPr>
              <a:t>continuation</a:t>
            </a:r>
            <a:endParaRPr lang="ru-RU" sz="2400" b="1" dirty="0" smtClean="0">
              <a:solidFill>
                <a:srgbClr val="0070C0"/>
              </a:solidFill>
            </a:endParaRPr>
          </a:p>
        </p:txBody>
      </p:sp>
      <p:sp>
        <p:nvSpPr>
          <p:cNvPr id="3" name="TextBox 2"/>
          <p:cNvSpPr txBox="1"/>
          <p:nvPr/>
        </p:nvSpPr>
        <p:spPr>
          <a:xfrm>
            <a:off x="756356" y="643467"/>
            <a:ext cx="10882489" cy="415498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This design is similar to that of a true two-group experiment with pre- and post-exposure testing. Differences in group composition are the main sources of artifacts. First of all, the results of the experiment can be influenced by the "mixing effect", that is, the interaction of the group composition with testing factors, background events, natural development, etc. For example, if parallel classes A and B are selected for participation in the experiment, then in B they can children with a lower IQ than in A, therefore, differences in results (an increase in vocabulary from the first test to the second) may be due to the greater learning ability of the first group compared to the second. The more similar the experimental and control groups, the more valid the results obtained with this plan.</a:t>
            </a:r>
            <a:endParaRPr lang="ru-RU" sz="2400" b="1" dirty="0">
              <a:solidFill>
                <a:srgbClr val="8F4D11"/>
              </a:solidFill>
            </a:endParaRPr>
          </a:p>
        </p:txBody>
      </p:sp>
    </p:spTree>
    <p:extLst>
      <p:ext uri="{BB962C8B-B14F-4D97-AF65-F5344CB8AC3E}">
        <p14:creationId xmlns:p14="http://schemas.microsoft.com/office/powerpoint/2010/main" val="10064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8F4D11"/>
                </a:solidFill>
              </a:rPr>
              <a:t>Пример организации  </a:t>
            </a:r>
            <a:r>
              <a:rPr lang="ru-RU" sz="2400" b="1" dirty="0" err="1">
                <a:solidFill>
                  <a:srgbClr val="8F4D11"/>
                </a:solidFill>
              </a:rPr>
              <a:t>квази</a:t>
            </a:r>
            <a:r>
              <a:rPr lang="ru-RU" sz="2400" b="1" dirty="0">
                <a:solidFill>
                  <a:srgbClr val="8F4D11"/>
                </a:solidFill>
              </a:rPr>
              <a:t>-эксперимента: </a:t>
            </a:r>
            <a:r>
              <a:rPr lang="ru-RU" sz="2400" b="1" dirty="0">
                <a:solidFill>
                  <a:srgbClr val="0070C0"/>
                </a:solidFill>
              </a:rPr>
              <a:t>продолжение</a:t>
            </a:r>
          </a:p>
        </p:txBody>
      </p:sp>
      <p:sp>
        <p:nvSpPr>
          <p:cNvPr id="3" name="TextBox 2"/>
          <p:cNvSpPr txBox="1"/>
          <p:nvPr/>
        </p:nvSpPr>
        <p:spPr>
          <a:xfrm>
            <a:off x="790647" y="849207"/>
            <a:ext cx="7598973" cy="489364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400" b="1" dirty="0" err="1">
                <a:solidFill>
                  <a:srgbClr val="8F4D11"/>
                </a:solidFill>
              </a:rPr>
              <a:t>Кэмпбелл</a:t>
            </a:r>
            <a:r>
              <a:rPr lang="ru-RU" sz="2400" b="1" dirty="0">
                <a:solidFill>
                  <a:srgbClr val="8F4D11"/>
                </a:solidFill>
              </a:rPr>
              <a:t> различает два варианта отбора групп. </a:t>
            </a:r>
            <a:r>
              <a:rPr lang="ru-RU" sz="2400" b="1" dirty="0" smtClean="0">
                <a:solidFill>
                  <a:srgbClr val="8F4D11"/>
                </a:solidFill>
              </a:rPr>
              <a:t>  В </a:t>
            </a:r>
            <a:r>
              <a:rPr lang="ru-RU" sz="2400" b="1" dirty="0">
                <a:solidFill>
                  <a:srgbClr val="8F4D11"/>
                </a:solidFill>
              </a:rPr>
              <a:t>первом случае в исследовании участвуют естественные группы, которые по отношению к самой процедуре эксперимента не отбираются. Поэтому эффект состава группы может присутствовать, но он не столь значим. Во втором случае экспериментальная группа формируется из добровольцев, а аналогичную контрольную группу приходится комплектовать другим способом (принуждением, обещанием оплаты и т. д.). При этом фактор состава группы может оказать решающее влияние на различие в результатах экспериментальной и контрольной групп.</a:t>
            </a:r>
            <a:endParaRPr lang="ru-RU" sz="2400" b="1" dirty="0" smtClean="0">
              <a:solidFill>
                <a:srgbClr val="8F4D11"/>
              </a:solidFill>
            </a:endParaRPr>
          </a:p>
        </p:txBody>
      </p:sp>
      <p:pic>
        <p:nvPicPr>
          <p:cNvPr id="4" name="Рисунок 3"/>
          <p:cNvPicPr>
            <a:picLocks noChangeAspect="1"/>
          </p:cNvPicPr>
          <p:nvPr/>
        </p:nvPicPr>
        <p:blipFill>
          <a:blip r:embed="rId2"/>
          <a:stretch>
            <a:fillRect/>
          </a:stretch>
        </p:blipFill>
        <p:spPr>
          <a:xfrm>
            <a:off x="8389620" y="1040130"/>
            <a:ext cx="2966400" cy="4320000"/>
          </a:xfrm>
          <a:prstGeom prst="rect">
            <a:avLst/>
          </a:prstGeom>
        </p:spPr>
      </p:pic>
    </p:spTree>
    <p:extLst>
      <p:ext uri="{BB962C8B-B14F-4D97-AF65-F5344CB8AC3E}">
        <p14:creationId xmlns:p14="http://schemas.microsoft.com/office/powerpoint/2010/main" val="417462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8F4D11"/>
                </a:solidFill>
              </a:rPr>
              <a:t>An example of organizing a quasi-experiment: </a:t>
            </a:r>
            <a:r>
              <a:rPr lang="en-US" sz="2400" b="1" dirty="0">
                <a:solidFill>
                  <a:srgbClr val="0070C0"/>
                </a:solidFill>
              </a:rPr>
              <a:t>continuation</a:t>
            </a:r>
            <a:endParaRPr lang="ru-RU" sz="2400" b="1" dirty="0" smtClean="0">
              <a:solidFill>
                <a:srgbClr val="0070C0"/>
              </a:solidFill>
            </a:endParaRPr>
          </a:p>
        </p:txBody>
      </p:sp>
      <p:sp>
        <p:nvSpPr>
          <p:cNvPr id="3" name="TextBox 2"/>
          <p:cNvSpPr txBox="1"/>
          <p:nvPr/>
        </p:nvSpPr>
        <p:spPr>
          <a:xfrm>
            <a:off x="767787" y="1077807"/>
            <a:ext cx="6947463" cy="45243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smtClean="0">
                <a:solidFill>
                  <a:srgbClr val="8F4D11"/>
                </a:solidFill>
              </a:rPr>
              <a:t>Campbell</a:t>
            </a:r>
            <a:r>
              <a:rPr lang="ru-RU" sz="2400" b="1" dirty="0" smtClean="0">
                <a:solidFill>
                  <a:srgbClr val="8F4D11"/>
                </a:solidFill>
              </a:rPr>
              <a:t> </a:t>
            </a:r>
            <a:r>
              <a:rPr lang="en-US" sz="2400" b="1" dirty="0" smtClean="0">
                <a:solidFill>
                  <a:srgbClr val="8F4D11"/>
                </a:solidFill>
              </a:rPr>
              <a:t>distinguishes </a:t>
            </a:r>
            <a:r>
              <a:rPr lang="en-US" sz="2400" b="1" dirty="0">
                <a:solidFill>
                  <a:srgbClr val="8F4D11"/>
                </a:solidFill>
              </a:rPr>
              <a:t>between two options for selecting groups. In the first case, the study involves natural groups that are not selected in relation to the experimental procedure itself. Therefore, the group composition effect may be present, but not so significant. In the second case, the experimental group is formed from volunteers, and a similar control group has to be completed in a different way (coercion, promise of payment, etc.). In this case, the factor of the group composition can have a decisive influence on the difference in the results of the experimental and control groups.</a:t>
            </a:r>
            <a:endParaRPr lang="ru-RU" sz="2400" b="1" dirty="0" smtClean="0">
              <a:solidFill>
                <a:srgbClr val="8F4D11"/>
              </a:solidFill>
            </a:endParaRPr>
          </a:p>
        </p:txBody>
      </p:sp>
      <p:pic>
        <p:nvPicPr>
          <p:cNvPr id="4" name="Рисунок 3"/>
          <p:cNvPicPr>
            <a:picLocks noChangeAspect="1"/>
          </p:cNvPicPr>
          <p:nvPr/>
        </p:nvPicPr>
        <p:blipFill>
          <a:blip r:embed="rId2"/>
          <a:stretch>
            <a:fillRect/>
          </a:stretch>
        </p:blipFill>
        <p:spPr>
          <a:xfrm>
            <a:off x="8155440" y="712047"/>
            <a:ext cx="3015840" cy="4392000"/>
          </a:xfrm>
          <a:prstGeom prst="rect">
            <a:avLst/>
          </a:prstGeom>
        </p:spPr>
      </p:pic>
      <p:sp>
        <p:nvSpPr>
          <p:cNvPr id="5" name="Прямоугольник 4"/>
          <p:cNvSpPr/>
          <p:nvPr/>
        </p:nvSpPr>
        <p:spPr>
          <a:xfrm>
            <a:off x="8254631" y="5104047"/>
            <a:ext cx="2997937" cy="1107996"/>
          </a:xfrm>
          <a:prstGeom prst="rect">
            <a:avLst/>
          </a:prstGeom>
        </p:spPr>
        <p:txBody>
          <a:bodyPr wrap="none">
            <a:spAutoFit/>
          </a:bodyPr>
          <a:lstStyle/>
          <a:p>
            <a:r>
              <a:rPr lang="en-US" sz="2200" b="1" dirty="0"/>
              <a:t>D. Campbell's book </a:t>
            </a:r>
            <a:endParaRPr lang="ru-RU" sz="2200" b="1" dirty="0" smtClean="0"/>
          </a:p>
          <a:p>
            <a:r>
              <a:rPr lang="en-US" sz="2200" b="1" dirty="0" smtClean="0"/>
              <a:t>"</a:t>
            </a:r>
            <a:r>
              <a:rPr lang="en-US" sz="2200" b="1" dirty="0"/>
              <a:t>Experimental Models </a:t>
            </a:r>
            <a:endParaRPr lang="ru-RU" sz="2200" b="1" dirty="0" smtClean="0"/>
          </a:p>
          <a:p>
            <a:r>
              <a:rPr lang="en-US" sz="2200" b="1" dirty="0" smtClean="0"/>
              <a:t>in </a:t>
            </a:r>
            <a:r>
              <a:rPr lang="en-US" sz="2200" b="1" dirty="0"/>
              <a:t>Social Psychology"</a:t>
            </a:r>
            <a:endParaRPr lang="ru-RU" sz="2200" b="1" dirty="0"/>
          </a:p>
        </p:txBody>
      </p:sp>
    </p:spTree>
    <p:extLst>
      <p:ext uri="{BB962C8B-B14F-4D97-AF65-F5344CB8AC3E}">
        <p14:creationId xmlns:p14="http://schemas.microsoft.com/office/powerpoint/2010/main" val="302124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200" b="1" dirty="0" smtClean="0">
                <a:solidFill>
                  <a:srgbClr val="8F4D11"/>
                </a:solidFill>
              </a:rPr>
              <a:t>В прошлый раз мы остановились на этом слайде.</a:t>
            </a:r>
            <a:endParaRPr lang="ru-RU" sz="2200" b="1" dirty="0" smtClean="0">
              <a:solidFill>
                <a:srgbClr val="0179C0"/>
              </a:solidFill>
            </a:endParaRPr>
          </a:p>
        </p:txBody>
      </p:sp>
      <p:sp>
        <p:nvSpPr>
          <p:cNvPr id="3" name="TextBox 2"/>
          <p:cNvSpPr txBox="1"/>
          <p:nvPr/>
        </p:nvSpPr>
        <p:spPr>
          <a:xfrm>
            <a:off x="756356" y="643467"/>
            <a:ext cx="10882489" cy="489364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400" b="1" dirty="0" smtClean="0">
                <a:solidFill>
                  <a:srgbClr val="8F4D11"/>
                </a:solidFill>
              </a:rPr>
              <a:t>Случайное распределение испытуемых по группам служит отличительным признаком «истинного» эксперимента, где применяются независимые выборки. </a:t>
            </a:r>
          </a:p>
          <a:p>
            <a:pPr indent="457200"/>
            <a:r>
              <a:rPr lang="ru-RU" sz="2400" b="1" dirty="0" smtClean="0">
                <a:solidFill>
                  <a:srgbClr val="8F4D11"/>
                </a:solidFill>
              </a:rPr>
              <a:t>Если это невозможно, исследование следует называть </a:t>
            </a:r>
            <a:r>
              <a:rPr lang="ru-RU" sz="2400" b="1" dirty="0" err="1" smtClean="0">
                <a:solidFill>
                  <a:srgbClr val="8F4D11"/>
                </a:solidFill>
              </a:rPr>
              <a:t>квази</a:t>
            </a:r>
            <a:r>
              <a:rPr lang="ru-RU" sz="2400" b="1" dirty="0" smtClean="0">
                <a:solidFill>
                  <a:srgbClr val="8F4D11"/>
                </a:solidFill>
              </a:rPr>
              <a:t>-экспериментом. О таких экспериментах пишут Кук и </a:t>
            </a:r>
            <a:r>
              <a:rPr lang="ru-RU" sz="2400" b="1" dirty="0" err="1" smtClean="0">
                <a:solidFill>
                  <a:srgbClr val="8F4D11"/>
                </a:solidFill>
              </a:rPr>
              <a:t>Кэмпбелл</a:t>
            </a:r>
            <a:r>
              <a:rPr lang="ru-RU" sz="2400" b="1" dirty="0" smtClean="0">
                <a:solidFill>
                  <a:srgbClr val="8F4D11"/>
                </a:solidFill>
              </a:rPr>
              <a:t> (</a:t>
            </a:r>
            <a:r>
              <a:rPr lang="en-US" sz="2400" b="1" dirty="0" smtClean="0">
                <a:solidFill>
                  <a:srgbClr val="8F4D11"/>
                </a:solidFill>
              </a:rPr>
              <a:t>Cook, Campbell,</a:t>
            </a:r>
            <a:r>
              <a:rPr lang="ru-RU" sz="2400" b="1" dirty="0" smtClean="0">
                <a:solidFill>
                  <a:srgbClr val="8F4D11"/>
                </a:solidFill>
              </a:rPr>
              <a:t> 1979). Они приводят примеры, когда удается ограничиться одной группой для каждого условия.</a:t>
            </a:r>
          </a:p>
          <a:p>
            <a:pPr indent="457200"/>
            <a:r>
              <a:rPr lang="ru-RU" sz="2400" b="1" dirty="0" smtClean="0">
                <a:solidFill>
                  <a:srgbClr val="8F4D11"/>
                </a:solidFill>
              </a:rPr>
              <a:t>Задачей Кука и </a:t>
            </a:r>
            <a:r>
              <a:rPr lang="ru-RU" sz="2400" b="1" dirty="0" err="1" smtClean="0">
                <a:solidFill>
                  <a:srgbClr val="8F4D11"/>
                </a:solidFill>
              </a:rPr>
              <a:t>Кэмпбелла</a:t>
            </a:r>
            <a:r>
              <a:rPr lang="ru-RU" sz="2400" b="1" dirty="0" smtClean="0">
                <a:solidFill>
                  <a:srgbClr val="8F4D11"/>
                </a:solidFill>
              </a:rPr>
              <a:t> явилось расширение области применения традиционных экспериментальных приемов для нужд тех исследователей, которые не имеют возможности распределить испытуемых по законам случайного распределения и удержать под полным контролем значимую независимую переменную.</a:t>
            </a:r>
          </a:p>
          <a:p>
            <a:pPr indent="457200"/>
            <a:r>
              <a:rPr lang="ru-RU" sz="2400" b="1" dirty="0" smtClean="0">
                <a:solidFill>
                  <a:srgbClr val="8F4D11"/>
                </a:solidFill>
              </a:rPr>
              <a:t>Сегодня мы продолжим рассматривать эту проблему.</a:t>
            </a:r>
          </a:p>
        </p:txBody>
      </p:sp>
    </p:spTree>
    <p:extLst>
      <p:ext uri="{BB962C8B-B14F-4D97-AF65-F5344CB8AC3E}">
        <p14:creationId xmlns:p14="http://schemas.microsoft.com/office/powerpoint/2010/main" val="274852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8F4D11"/>
                </a:solidFill>
              </a:rPr>
              <a:t>Пример организации  </a:t>
            </a:r>
            <a:r>
              <a:rPr lang="ru-RU" sz="2400" b="1" dirty="0" err="1">
                <a:solidFill>
                  <a:srgbClr val="8F4D11"/>
                </a:solidFill>
              </a:rPr>
              <a:t>квази</a:t>
            </a:r>
            <a:r>
              <a:rPr lang="ru-RU" sz="2400" b="1" dirty="0">
                <a:solidFill>
                  <a:srgbClr val="8F4D11"/>
                </a:solidFill>
              </a:rPr>
              <a:t>-эксперимента: </a:t>
            </a:r>
            <a:r>
              <a:rPr lang="ru-RU" sz="2400" b="1" dirty="0" smtClean="0">
                <a:solidFill>
                  <a:srgbClr val="0070C0"/>
                </a:solidFill>
              </a:rPr>
              <a:t>окончание</a:t>
            </a:r>
            <a:endParaRPr lang="ru-RU" sz="2400" b="1" dirty="0">
              <a:solidFill>
                <a:srgbClr val="0070C0"/>
              </a:solidFill>
            </a:endParaRPr>
          </a:p>
        </p:txBody>
      </p:sp>
      <p:sp>
        <p:nvSpPr>
          <p:cNvPr id="3" name="TextBox 2"/>
          <p:cNvSpPr txBox="1"/>
          <p:nvPr/>
        </p:nvSpPr>
        <p:spPr>
          <a:xfrm>
            <a:off x="756356" y="643467"/>
            <a:ext cx="10882489" cy="34163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400" b="1" dirty="0" err="1" smtClean="0">
                <a:solidFill>
                  <a:srgbClr val="8F4D11"/>
                </a:solidFill>
              </a:rPr>
              <a:t>Квазиэксперимент</a:t>
            </a:r>
            <a:r>
              <a:rPr lang="ru-RU" sz="2400" b="1" dirty="0" smtClean="0">
                <a:solidFill>
                  <a:srgbClr val="8F4D11"/>
                </a:solidFill>
              </a:rPr>
              <a:t> </a:t>
            </a:r>
            <a:r>
              <a:rPr lang="ru-RU" sz="2400" b="1" dirty="0">
                <a:solidFill>
                  <a:srgbClr val="8F4D11"/>
                </a:solidFill>
              </a:rPr>
              <a:t>позволяет контролировать действие фактора фоновых воздействий (эффект «истории»). Обычно именно этот план рекомендуется исследователям, проводящим эксперименты с участием естественных групп в детских садах, школах, клиниках или на производстве. Его можно назвать планом формирующего эксперимента с контрольной выборкой. Реализовать этот план весьма трудно, но в том случае, если удается провести рандомизацию групп, он превращается в план «истинного формирующего эксперимента».</a:t>
            </a:r>
          </a:p>
          <a:p>
            <a:pPr indent="457200"/>
            <a:r>
              <a:rPr lang="ru-RU" sz="2400" b="1" dirty="0">
                <a:solidFill>
                  <a:srgbClr val="8F4D11"/>
                </a:solidFill>
              </a:rPr>
              <a:t>Такой план реализуется во многих современных исследованиях. </a:t>
            </a:r>
          </a:p>
        </p:txBody>
      </p:sp>
    </p:spTree>
    <p:extLst>
      <p:ext uri="{BB962C8B-B14F-4D97-AF65-F5344CB8AC3E}">
        <p14:creationId xmlns:p14="http://schemas.microsoft.com/office/powerpoint/2010/main" val="7728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8F4D11"/>
                </a:solidFill>
              </a:rPr>
              <a:t>An example of organizing a quasi-experiment: </a:t>
            </a:r>
            <a:r>
              <a:rPr lang="en-US" sz="2400" b="1" dirty="0">
                <a:solidFill>
                  <a:srgbClr val="0070C0"/>
                </a:solidFill>
              </a:rPr>
              <a:t>end</a:t>
            </a:r>
            <a:endParaRPr lang="ru-RU" sz="2400" b="1" dirty="0" smtClean="0">
              <a:solidFill>
                <a:srgbClr val="0070C0"/>
              </a:solidFill>
            </a:endParaRPr>
          </a:p>
        </p:txBody>
      </p:sp>
      <p:sp>
        <p:nvSpPr>
          <p:cNvPr id="3" name="TextBox 2"/>
          <p:cNvSpPr txBox="1"/>
          <p:nvPr/>
        </p:nvSpPr>
        <p:spPr>
          <a:xfrm>
            <a:off x="756356" y="1115907"/>
            <a:ext cx="10882489" cy="3046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smtClean="0">
                <a:solidFill>
                  <a:srgbClr val="8F4D11"/>
                </a:solidFill>
              </a:rPr>
              <a:t>The </a:t>
            </a:r>
            <a:r>
              <a:rPr lang="en-US" sz="2400" b="1" dirty="0">
                <a:solidFill>
                  <a:srgbClr val="8F4D11"/>
                </a:solidFill>
              </a:rPr>
              <a:t>quasi-experiment allows you to control the effect of the factor of background influences (the effect of "history"). Typically, this is the plan that is recommended for researchers conducting experiments with natural groups in kindergartens, schools, clinics, or workplaces. It can be called a design of a formative experiment with a control sample. This plan is very difficult to implement, but if it is possible to randomize the groups, it turns into a plan for "true formative experiment."</a:t>
            </a:r>
          </a:p>
          <a:p>
            <a:pPr indent="457200"/>
            <a:r>
              <a:rPr lang="en-US" sz="2400" b="1" dirty="0">
                <a:solidFill>
                  <a:srgbClr val="8F4D11"/>
                </a:solidFill>
              </a:rPr>
              <a:t>This plan is being implemented in many modern studies.</a:t>
            </a:r>
            <a:endParaRPr lang="ru-RU" sz="2400" b="1" dirty="0">
              <a:solidFill>
                <a:srgbClr val="8F4D11"/>
              </a:solidFill>
            </a:endParaRPr>
          </a:p>
        </p:txBody>
      </p:sp>
    </p:spTree>
    <p:extLst>
      <p:ext uri="{BB962C8B-B14F-4D97-AF65-F5344CB8AC3E}">
        <p14:creationId xmlns:p14="http://schemas.microsoft.com/office/powerpoint/2010/main" val="234015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0280" y="1706880"/>
            <a:ext cx="8656320" cy="23391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3200" b="1" dirty="0" smtClean="0">
                <a:solidFill>
                  <a:srgbClr val="0070C0"/>
                </a:solidFill>
              </a:rPr>
              <a:t>План лекции</a:t>
            </a:r>
          </a:p>
          <a:p>
            <a:pPr algn="ctr"/>
            <a:endParaRPr lang="ru-RU" b="1" dirty="0" smtClean="0">
              <a:solidFill>
                <a:srgbClr val="0070C0"/>
              </a:solidFill>
            </a:endParaRPr>
          </a:p>
          <a:p>
            <a:r>
              <a:rPr lang="ru-RU" sz="2400" b="1" dirty="0">
                <a:solidFill>
                  <a:srgbClr val="0070C0"/>
                </a:solidFill>
              </a:rPr>
              <a:t>1 </a:t>
            </a:r>
            <a:r>
              <a:rPr lang="ru-RU" sz="2400" b="1" dirty="0" err="1">
                <a:solidFill>
                  <a:srgbClr val="0070C0"/>
                </a:solidFill>
              </a:rPr>
              <a:t>Квази</a:t>
            </a:r>
            <a:r>
              <a:rPr lang="ru-RU" sz="2400" b="1" dirty="0">
                <a:solidFill>
                  <a:srgbClr val="0070C0"/>
                </a:solidFill>
              </a:rPr>
              <a:t>-эксперимент на примере психолого-педагогического </a:t>
            </a:r>
            <a:r>
              <a:rPr lang="ru-RU" sz="2400" b="1" dirty="0" smtClean="0">
                <a:solidFill>
                  <a:srgbClr val="0070C0"/>
                </a:solidFill>
              </a:rPr>
              <a:t>исследования</a:t>
            </a:r>
          </a:p>
          <a:p>
            <a:r>
              <a:rPr lang="ru-RU" sz="2400" b="1" dirty="0" smtClean="0">
                <a:solidFill>
                  <a:srgbClr val="0070C0"/>
                </a:solidFill>
              </a:rPr>
              <a:t>2 </a:t>
            </a:r>
            <a:r>
              <a:rPr lang="ru-RU" sz="2400" b="1" dirty="0">
                <a:solidFill>
                  <a:srgbClr val="0070C0"/>
                </a:solidFill>
              </a:rPr>
              <a:t>Критерии оценки качества исследования</a:t>
            </a:r>
          </a:p>
          <a:p>
            <a:r>
              <a:rPr lang="ru-RU" sz="2400" b="1" dirty="0">
                <a:solidFill>
                  <a:srgbClr val="B53A31">
                    <a:lumMod val="75000"/>
                  </a:srgbClr>
                </a:solidFill>
              </a:rPr>
              <a:t>3 </a:t>
            </a:r>
            <a:r>
              <a:rPr lang="ru-RU" sz="2400" b="1" dirty="0" smtClean="0">
                <a:solidFill>
                  <a:srgbClr val="B53A31">
                    <a:lumMod val="75000"/>
                  </a:srgbClr>
                </a:solidFill>
              </a:rPr>
              <a:t>Валидность как критерий оценки качества</a:t>
            </a:r>
          </a:p>
        </p:txBody>
      </p:sp>
    </p:spTree>
    <p:extLst>
      <p:ext uri="{BB962C8B-B14F-4D97-AF65-F5344CB8AC3E}">
        <p14:creationId xmlns:p14="http://schemas.microsoft.com/office/powerpoint/2010/main" val="384643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0201" y="1833629"/>
            <a:ext cx="8656320" cy="23391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b="1" dirty="0">
                <a:solidFill>
                  <a:srgbClr val="0070C0"/>
                </a:solidFill>
              </a:rPr>
              <a:t>Lecture </a:t>
            </a:r>
            <a:r>
              <a:rPr lang="en-US" sz="3200" b="1" dirty="0" smtClean="0">
                <a:solidFill>
                  <a:srgbClr val="0070C0"/>
                </a:solidFill>
              </a:rPr>
              <a:t>plan</a:t>
            </a:r>
            <a:endParaRPr lang="ru-RU" sz="3200" b="1" dirty="0" smtClean="0">
              <a:solidFill>
                <a:srgbClr val="0070C0"/>
              </a:solidFill>
            </a:endParaRPr>
          </a:p>
          <a:p>
            <a:pPr algn="ctr"/>
            <a:endParaRPr lang="ru-RU" b="1" dirty="0" smtClean="0">
              <a:solidFill>
                <a:srgbClr val="0070C0"/>
              </a:solidFill>
            </a:endParaRPr>
          </a:p>
          <a:p>
            <a:r>
              <a:rPr lang="ru-RU" sz="2400" b="1" dirty="0" smtClean="0">
                <a:solidFill>
                  <a:srgbClr val="0070C0"/>
                </a:solidFill>
              </a:rPr>
              <a:t>1 </a:t>
            </a:r>
            <a:r>
              <a:rPr lang="en-US" sz="2400" b="1" dirty="0">
                <a:solidFill>
                  <a:srgbClr val="0070C0"/>
                </a:solidFill>
              </a:rPr>
              <a:t>Quasi-experiment on the example of psychological and pedagogical </a:t>
            </a:r>
            <a:r>
              <a:rPr lang="en-US" sz="2400" b="1" dirty="0" smtClean="0">
                <a:solidFill>
                  <a:srgbClr val="0070C0"/>
                </a:solidFill>
              </a:rPr>
              <a:t>research</a:t>
            </a:r>
            <a:endParaRPr lang="ru-RU" sz="2400" b="1" dirty="0" smtClean="0">
              <a:solidFill>
                <a:srgbClr val="0070C0"/>
              </a:solidFill>
            </a:endParaRPr>
          </a:p>
          <a:p>
            <a:r>
              <a:rPr lang="ru-RU" sz="2400" b="1" dirty="0" smtClean="0">
                <a:solidFill>
                  <a:srgbClr val="B53A31">
                    <a:lumMod val="75000"/>
                  </a:srgbClr>
                </a:solidFill>
              </a:rPr>
              <a:t>2 </a:t>
            </a:r>
            <a:r>
              <a:rPr lang="en-US" sz="2400" b="1" dirty="0">
                <a:solidFill>
                  <a:srgbClr val="B53A31">
                    <a:lumMod val="75000"/>
                  </a:srgbClr>
                </a:solidFill>
              </a:rPr>
              <a:t>Study quality assessment </a:t>
            </a:r>
            <a:r>
              <a:rPr lang="en-US" sz="2400" b="1" dirty="0" smtClean="0">
                <a:solidFill>
                  <a:srgbClr val="B53A31">
                    <a:lumMod val="75000"/>
                  </a:srgbClr>
                </a:solidFill>
              </a:rPr>
              <a:t>criteria</a:t>
            </a:r>
            <a:endParaRPr lang="ru-RU" sz="2400" b="1" dirty="0" smtClean="0">
              <a:solidFill>
                <a:srgbClr val="B53A31">
                  <a:lumMod val="75000"/>
                </a:srgbClr>
              </a:solidFill>
            </a:endParaRPr>
          </a:p>
          <a:p>
            <a:r>
              <a:rPr lang="en-US" sz="2400" b="1" dirty="0">
                <a:solidFill>
                  <a:srgbClr val="B53A31">
                    <a:lumMod val="75000"/>
                  </a:srgbClr>
                </a:solidFill>
              </a:rPr>
              <a:t>3 Validity as a criterion for assessing quality</a:t>
            </a:r>
            <a:endParaRPr lang="ru-RU" sz="2400" b="1" dirty="0" smtClean="0">
              <a:solidFill>
                <a:srgbClr val="B53A31">
                  <a:lumMod val="75000"/>
                </a:srgbClr>
              </a:solidFill>
            </a:endParaRPr>
          </a:p>
        </p:txBody>
      </p:sp>
      <p:pic>
        <p:nvPicPr>
          <p:cNvPr id="3" name="Рисунок 2"/>
          <p:cNvPicPr>
            <a:picLocks noChangeAspect="1"/>
          </p:cNvPicPr>
          <p:nvPr/>
        </p:nvPicPr>
        <p:blipFill>
          <a:blip r:embed="rId2"/>
          <a:stretch>
            <a:fillRect/>
          </a:stretch>
        </p:blipFill>
        <p:spPr>
          <a:xfrm>
            <a:off x="8233410" y="3303270"/>
            <a:ext cx="2952000" cy="2952000"/>
          </a:xfrm>
          <a:prstGeom prst="rect">
            <a:avLst/>
          </a:prstGeom>
        </p:spPr>
      </p:pic>
    </p:spTree>
    <p:extLst>
      <p:ext uri="{BB962C8B-B14F-4D97-AF65-F5344CB8AC3E}">
        <p14:creationId xmlns:p14="http://schemas.microsoft.com/office/powerpoint/2010/main" val="55320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 y="543848"/>
            <a:ext cx="11155680" cy="5786199"/>
          </a:xfrm>
          <a:prstGeom prst="rect">
            <a:avLst/>
          </a:prstGeom>
        </p:spPr>
        <p:txBody>
          <a:bodyPr wrap="square">
            <a:spAutoFit/>
          </a:bodyPr>
          <a:lstStyle/>
          <a:p>
            <a:pPr indent="457200">
              <a:spcAft>
                <a:spcPts val="600"/>
              </a:spcAft>
            </a:pPr>
            <a:r>
              <a:rPr lang="ru-RU" sz="2400" dirty="0" smtClean="0"/>
              <a:t>Как следует из нашей лекции 2, исследование можно выстраивать </a:t>
            </a:r>
            <a:r>
              <a:rPr lang="ru-RU" sz="2400" dirty="0" err="1" smtClean="0"/>
              <a:t>парадигмально</a:t>
            </a:r>
            <a:r>
              <a:rPr lang="ru-RU" sz="2400" dirty="0" smtClean="0"/>
              <a:t> двумя путями. </a:t>
            </a:r>
          </a:p>
          <a:p>
            <a:pPr indent="457200">
              <a:spcAft>
                <a:spcPts val="600"/>
              </a:spcAft>
            </a:pPr>
            <a:r>
              <a:rPr lang="ru-RU" sz="2400" dirty="0" smtClean="0"/>
              <a:t>В первом случае необходимо </a:t>
            </a:r>
            <a:r>
              <a:rPr lang="ru-RU" sz="2400" dirty="0"/>
              <a:t>использовать только количественные методы. </a:t>
            </a:r>
            <a:r>
              <a:rPr lang="ru-RU" sz="2400" dirty="0" smtClean="0"/>
              <a:t>Делается это на методологическом фундаменте позитивизма, предполагающего, </a:t>
            </a:r>
            <a:r>
              <a:rPr lang="ru-RU" sz="2400" dirty="0"/>
              <a:t>что изучение психологических явлений должно строиться по аналогии с естественными науками: необходимо тщательное объективное наблюдение, количественное измерение переменных, нахождение </a:t>
            </a:r>
            <a:r>
              <a:rPr lang="ru-RU" sz="2400" dirty="0" smtClean="0"/>
              <a:t>математико-статистических связей между независимой и зависимой переменными. Это помогает определить причины и следствия социально-психологических явлений. </a:t>
            </a:r>
          </a:p>
          <a:p>
            <a:pPr indent="457200">
              <a:spcAft>
                <a:spcPts val="600"/>
              </a:spcAft>
            </a:pPr>
            <a:r>
              <a:rPr lang="ru-RU" sz="2400" dirty="0" smtClean="0"/>
              <a:t>Однако позитивизм как методологический подход к организации исследования имеет и слабые стороны. Обращение </a:t>
            </a:r>
            <a:r>
              <a:rPr lang="ru-RU" sz="2400" dirty="0"/>
              <a:t>к возможностям статистического анализа не решает проблему, </a:t>
            </a:r>
            <a:r>
              <a:rPr lang="ru-RU" sz="2400" dirty="0" smtClean="0"/>
              <a:t>так как в </a:t>
            </a:r>
            <a:r>
              <a:rPr lang="ru-RU" sz="2400" dirty="0"/>
              <a:t>«сухом» языке цифр </a:t>
            </a:r>
            <a:r>
              <a:rPr lang="ru-RU" sz="2400" dirty="0" smtClean="0"/>
              <a:t>невозможно </a:t>
            </a:r>
            <a:r>
              <a:rPr lang="ru-RU" sz="2400" dirty="0"/>
              <a:t>отразить всего многообразия человеческих </a:t>
            </a:r>
            <a:r>
              <a:rPr lang="ru-RU" sz="2400" dirty="0" smtClean="0"/>
              <a:t>переживаний. Причиной является отсутствие </a:t>
            </a:r>
            <a:r>
              <a:rPr lang="ru-RU" sz="2400" dirty="0"/>
              <a:t>непосредственного доступа к внутреннему миру человека, а, следовательно, и точности измерений.</a:t>
            </a:r>
          </a:p>
        </p:txBody>
      </p:sp>
      <p:sp>
        <p:nvSpPr>
          <p:cNvPr id="4" name="TextBox 3"/>
          <p:cNvSpPr txBox="1"/>
          <p:nvPr/>
        </p:nvSpPr>
        <p:spPr>
          <a:xfrm>
            <a:off x="502920" y="0"/>
            <a:ext cx="1108570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a:solidFill>
                  <a:schemeClr val="accent3">
                    <a:lumMod val="75000"/>
                  </a:schemeClr>
                </a:solidFill>
              </a:rPr>
              <a:t>2 Study quality assessment criteria</a:t>
            </a:r>
            <a:endParaRPr lang="en-US" sz="2400" b="1" dirty="0">
              <a:solidFill>
                <a:schemeClr val="accent3">
                  <a:lumMod val="75000"/>
                </a:schemeClr>
              </a:solidFill>
            </a:endParaRPr>
          </a:p>
        </p:txBody>
      </p:sp>
    </p:spTree>
    <p:extLst>
      <p:ext uri="{BB962C8B-B14F-4D97-AF65-F5344CB8AC3E}">
        <p14:creationId xmlns:p14="http://schemas.microsoft.com/office/powerpoint/2010/main" val="126369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 y="543848"/>
            <a:ext cx="11155680" cy="5416868"/>
          </a:xfrm>
          <a:prstGeom prst="rect">
            <a:avLst/>
          </a:prstGeom>
        </p:spPr>
        <p:txBody>
          <a:bodyPr wrap="square">
            <a:spAutoFit/>
          </a:bodyPr>
          <a:lstStyle/>
          <a:p>
            <a:pPr indent="457200">
              <a:spcAft>
                <a:spcPts val="600"/>
              </a:spcAft>
            </a:pPr>
            <a:r>
              <a:rPr lang="en-US" sz="2400" b="1" dirty="0">
                <a:solidFill>
                  <a:schemeClr val="accent3">
                    <a:lumMod val="75000"/>
                  </a:schemeClr>
                </a:solidFill>
              </a:rPr>
              <a:t>As follows from our Lecture 2, research can be </a:t>
            </a:r>
            <a:r>
              <a:rPr lang="en-US" sz="2400" b="1" dirty="0" err="1">
                <a:solidFill>
                  <a:schemeClr val="accent3">
                    <a:lumMod val="75000"/>
                  </a:schemeClr>
                </a:solidFill>
              </a:rPr>
              <a:t>paradigmly</a:t>
            </a:r>
            <a:r>
              <a:rPr lang="en-US" sz="2400" b="1" dirty="0">
                <a:solidFill>
                  <a:schemeClr val="accent3">
                    <a:lumMod val="75000"/>
                  </a:schemeClr>
                </a:solidFill>
              </a:rPr>
              <a:t> structured in two ways.</a:t>
            </a:r>
          </a:p>
          <a:p>
            <a:pPr indent="457200">
              <a:spcAft>
                <a:spcPts val="600"/>
              </a:spcAft>
            </a:pPr>
            <a:r>
              <a:rPr lang="en-US" sz="2400" b="1" dirty="0">
                <a:solidFill>
                  <a:schemeClr val="accent3">
                    <a:lumMod val="75000"/>
                  </a:schemeClr>
                </a:solidFill>
              </a:rPr>
              <a:t>In the first case, it is necessary to use only quantitative methods. This is done on the methodological foundation of positivism, which assumes that the study of psychological phenomena should be built by analogy with the natural sciences: careful objective observation, quantitative measurement of variables, and finding mathematical and statistical relationships between the independent and dependent variables are necessary. This helps to determine the causes and consequences of socio-psychological phenomena.</a:t>
            </a:r>
          </a:p>
          <a:p>
            <a:pPr indent="457200">
              <a:spcAft>
                <a:spcPts val="600"/>
              </a:spcAft>
            </a:pPr>
            <a:r>
              <a:rPr lang="en-US" sz="2400" b="1" dirty="0">
                <a:solidFill>
                  <a:schemeClr val="accent3">
                    <a:lumMod val="75000"/>
                  </a:schemeClr>
                </a:solidFill>
              </a:rPr>
              <a:t>However, positivism as a methodological approach to organizing research has its weaknesses. Turning to the possibilities of statistical analysis does not solve the problem, since in the “dry” language of numbers it is impossible to reflect the whole variety of human experiences. The reason is the lack of direct access to the inner world of a person, and, consequently, the accuracy of measurements.</a:t>
            </a:r>
            <a:endParaRPr lang="ru-RU" sz="2400" b="1" dirty="0">
              <a:solidFill>
                <a:schemeClr val="accent3">
                  <a:lumMod val="75000"/>
                </a:schemeClr>
              </a:solidFill>
            </a:endParaRPr>
          </a:p>
        </p:txBody>
      </p:sp>
    </p:spTree>
    <p:extLst>
      <p:ext uri="{BB962C8B-B14F-4D97-AF65-F5344CB8AC3E}">
        <p14:creationId xmlns:p14="http://schemas.microsoft.com/office/powerpoint/2010/main" val="183940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 y="461665"/>
            <a:ext cx="11201400" cy="5786199"/>
          </a:xfrm>
          <a:prstGeom prst="rect">
            <a:avLst/>
          </a:prstGeom>
        </p:spPr>
        <p:txBody>
          <a:bodyPr wrap="square">
            <a:spAutoFit/>
          </a:bodyPr>
          <a:lstStyle/>
          <a:p>
            <a:pPr indent="457200" algn="just">
              <a:spcAft>
                <a:spcPts val="600"/>
              </a:spcAft>
            </a:pPr>
            <a:r>
              <a:rPr lang="ru-RU" sz="2400" dirty="0">
                <a:ea typeface="Calibri" panose="020F0502020204030204" pitchFamily="34" charset="0"/>
                <a:cs typeface="Times New Roman" panose="02020603050405020304" pitchFamily="18" charset="0"/>
              </a:rPr>
              <a:t>Переменные, в отличие от теории, относятся к реальности. Предположим, что, согласно теории, усиление тревожности приводит к росту мотивации субъектов к вступлению в члены какой-либо группы. Для того, чтобы оценить данное </a:t>
            </a:r>
            <a:r>
              <a:rPr lang="ru-RU" sz="2400" dirty="0" smtClean="0">
                <a:ea typeface="Calibri" panose="020F0502020204030204" pitchFamily="34" charset="0"/>
                <a:cs typeface="Times New Roman" panose="02020603050405020304" pitchFamily="18" charset="0"/>
              </a:rPr>
              <a:t>предположение</a:t>
            </a:r>
            <a:r>
              <a:rPr lang="ru-RU" sz="2400" dirty="0">
                <a:ea typeface="Calibri" panose="020F0502020204030204" pitchFamily="34" charset="0"/>
                <a:cs typeface="Times New Roman" panose="02020603050405020304" pitchFamily="18" charset="0"/>
              </a:rPr>
              <a:t>, необходимо найти взаимосвязь между тревогой и мотивацией к вступлению в члены какой-либо группы, с одной стороны, и реальными переменными, с другой. Теория является абстрактным утверждением, </a:t>
            </a:r>
            <a:r>
              <a:rPr lang="ru-RU" sz="2400" dirty="0" smtClean="0">
                <a:ea typeface="Calibri" panose="020F0502020204030204" pitchFamily="34" charset="0"/>
                <a:cs typeface="Times New Roman" panose="02020603050405020304" pitchFamily="18" charset="0"/>
              </a:rPr>
              <a:t>но она может быть проверена с помощью реальных расчетов. </a:t>
            </a:r>
          </a:p>
          <a:p>
            <a:pPr indent="457200" algn="just">
              <a:spcAft>
                <a:spcPts val="600"/>
              </a:spcAft>
            </a:pPr>
            <a:r>
              <a:rPr lang="ru-RU" sz="2400" dirty="0" smtClean="0">
                <a:ea typeface="Calibri" panose="020F0502020204030204" pitchFamily="34" charset="0"/>
                <a:cs typeface="Times New Roman" panose="02020603050405020304" pitchFamily="18" charset="0"/>
              </a:rPr>
              <a:t>Итак</a:t>
            </a:r>
            <a:r>
              <a:rPr lang="ru-RU" sz="2400" dirty="0">
                <a:ea typeface="Calibri" panose="020F0502020204030204" pitchFamily="34" charset="0"/>
                <a:cs typeface="Times New Roman" panose="02020603050405020304" pitchFamily="18" charset="0"/>
              </a:rPr>
              <a:t>, можно измерить тревогу </a:t>
            </a:r>
            <a:r>
              <a:rPr lang="ru-RU" sz="2400" dirty="0" smtClean="0">
                <a:ea typeface="Calibri" panose="020F0502020204030204" pitchFamily="34" charset="0"/>
                <a:cs typeface="Times New Roman" panose="02020603050405020304" pitchFamily="18" charset="0"/>
              </a:rPr>
              <a:t>испытуемых по шкале одного из тестов, который соответствует области его применения к конкретной возрастной или профессиональной выборке испытуемых. Тенденцию к вступлению </a:t>
            </a:r>
            <a:r>
              <a:rPr lang="ru-RU" sz="2400" dirty="0">
                <a:ea typeface="Calibri" panose="020F0502020204030204" pitchFamily="34" charset="0"/>
                <a:cs typeface="Times New Roman" panose="02020603050405020304" pitchFamily="18" charset="0"/>
              </a:rPr>
              <a:t>в члены группы </a:t>
            </a:r>
            <a:r>
              <a:rPr lang="ru-RU" sz="2400" dirty="0" smtClean="0">
                <a:ea typeface="Calibri" panose="020F0502020204030204" pitchFamily="34" charset="0"/>
                <a:cs typeface="Times New Roman" panose="02020603050405020304" pitchFamily="18" charset="0"/>
              </a:rPr>
              <a:t>можно оценить </a:t>
            </a:r>
            <a:r>
              <a:rPr lang="ru-RU" sz="2400" dirty="0">
                <a:ea typeface="Calibri" panose="020F0502020204030204" pitchFamily="34" charset="0"/>
                <a:cs typeface="Times New Roman" panose="02020603050405020304" pitchFamily="18" charset="0"/>
              </a:rPr>
              <a:t>с помощью расстояния, на котором субъекты исследования расположены один относительно другого. Эти два измерения являются </a:t>
            </a:r>
            <a:r>
              <a:rPr lang="ru-RU" sz="2400" dirty="0" smtClean="0">
                <a:ea typeface="Calibri" panose="020F0502020204030204" pitchFamily="34" charset="0"/>
                <a:cs typeface="Times New Roman" panose="02020603050405020304" pitchFamily="18" charset="0"/>
              </a:rPr>
              <a:t>переменными. </a:t>
            </a:r>
          </a:p>
          <a:p>
            <a:pPr indent="457200" algn="just">
              <a:spcAft>
                <a:spcPts val="600"/>
              </a:spcAft>
            </a:pPr>
            <a:r>
              <a:rPr lang="ru-RU" sz="2400" dirty="0" smtClean="0">
                <a:ea typeface="Calibri" panose="020F0502020204030204" pitchFamily="34" charset="0"/>
                <a:cs typeface="Times New Roman" panose="02020603050405020304" pitchFamily="18" charset="0"/>
              </a:rPr>
              <a:t>Вычисление коэффициента корреляции </a:t>
            </a:r>
            <a:r>
              <a:rPr lang="ru-RU" sz="2400" dirty="0">
                <a:ea typeface="Calibri" panose="020F0502020204030204" pitchFamily="34" charset="0"/>
                <a:cs typeface="Times New Roman" panose="02020603050405020304" pitchFamily="18" charset="0"/>
              </a:rPr>
              <a:t>между двумя переменными позволит проверить гипотезу. Наличие или отсутствие корреляции между переменными считается проверкой теории, которая привела к эксперименту.</a:t>
            </a:r>
            <a:endParaRPr lang="ru-RU" sz="2400" dirty="0">
              <a:effectLst/>
              <a:ea typeface="Calibri" panose="020F0502020204030204" pitchFamily="34" charset="0"/>
              <a:cs typeface="Times New Roman" panose="02020603050405020304" pitchFamily="18" charset="0"/>
            </a:endParaRPr>
          </a:p>
        </p:txBody>
      </p:sp>
      <p:sp>
        <p:nvSpPr>
          <p:cNvPr id="3" name="TextBox 2"/>
          <p:cNvSpPr txBox="1"/>
          <p:nvPr/>
        </p:nvSpPr>
        <p:spPr>
          <a:xfrm>
            <a:off x="1386840" y="0"/>
            <a:ext cx="896112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accent3">
                    <a:lumMod val="75000"/>
                  </a:schemeClr>
                </a:solidFill>
              </a:rPr>
              <a:t>Пример</a:t>
            </a:r>
          </a:p>
        </p:txBody>
      </p:sp>
    </p:spTree>
    <p:extLst>
      <p:ext uri="{BB962C8B-B14F-4D97-AF65-F5344CB8AC3E}">
        <p14:creationId xmlns:p14="http://schemas.microsoft.com/office/powerpoint/2010/main" val="180904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 y="666938"/>
            <a:ext cx="11113692" cy="5416868"/>
          </a:xfrm>
          <a:prstGeom prst="rect">
            <a:avLst/>
          </a:prstGeom>
        </p:spPr>
        <p:txBody>
          <a:bodyPr wrap="square">
            <a:spAutoFit/>
          </a:bodyPr>
          <a:lstStyle/>
          <a:p>
            <a:pPr indent="457200" algn="just">
              <a:spcAft>
                <a:spcPts val="600"/>
              </a:spcAft>
            </a:pPr>
            <a:r>
              <a:rPr lang="en-US" sz="2400" b="1" dirty="0">
                <a:solidFill>
                  <a:schemeClr val="accent3">
                    <a:lumMod val="75000"/>
                  </a:schemeClr>
                </a:solidFill>
                <a:ea typeface="Calibri" panose="020F0502020204030204" pitchFamily="34" charset="0"/>
                <a:cs typeface="Times New Roman" panose="02020603050405020304" pitchFamily="18" charset="0"/>
              </a:rPr>
              <a:t>Variables, unlike theory, refer to reality. Suppose that, according to the theory, an increase in anxiety leads to an increase in subjects' motivation to join a group. In order to evaluate this assumption, it is necessary to find a relationship between anxiety and motivation to join a group, on the one hand, and real variables, on the other. The theory is an abstract statement, but it can be verified with real calculations.</a:t>
            </a:r>
          </a:p>
          <a:p>
            <a:pPr indent="457200" algn="just">
              <a:spcAft>
                <a:spcPts val="600"/>
              </a:spcAft>
            </a:pPr>
            <a:r>
              <a:rPr lang="en-US" sz="2400" b="1" dirty="0">
                <a:solidFill>
                  <a:schemeClr val="accent3">
                    <a:lumMod val="75000"/>
                  </a:schemeClr>
                </a:solidFill>
                <a:ea typeface="Calibri" panose="020F0502020204030204" pitchFamily="34" charset="0"/>
                <a:cs typeface="Times New Roman" panose="02020603050405020304" pitchFamily="18" charset="0"/>
              </a:rPr>
              <a:t>So, it is possible to measure the anxiety of the subjects on a scale of one of the tests, which corresponds to the area of ​​its application to a specific age or professional sample of subjects. The tendency to join the group can be estimated by the distance at which the research subjects are located relative to each other. These two dimensions are variable.</a:t>
            </a:r>
          </a:p>
          <a:p>
            <a:pPr indent="457200" algn="just">
              <a:spcAft>
                <a:spcPts val="600"/>
              </a:spcAft>
            </a:pPr>
            <a:r>
              <a:rPr lang="en-US" sz="2400" b="1" dirty="0">
                <a:solidFill>
                  <a:schemeClr val="accent3">
                    <a:lumMod val="75000"/>
                  </a:schemeClr>
                </a:solidFill>
                <a:ea typeface="Calibri" panose="020F0502020204030204" pitchFamily="34" charset="0"/>
                <a:cs typeface="Times New Roman" panose="02020603050405020304" pitchFamily="18" charset="0"/>
              </a:rPr>
              <a:t>Calculating the correlation coefficient between the two variables will test the hypothesis. The presence or absence of correlation between variables is considered a test of the theory that led to the experiment.</a:t>
            </a:r>
            <a:endParaRPr lang="ru-RU" sz="2400" b="1" dirty="0">
              <a:solidFill>
                <a:schemeClr val="accent3">
                  <a:lumMod val="75000"/>
                </a:schemeClr>
              </a:solidFill>
              <a:ea typeface="Calibri" panose="020F0502020204030204" pitchFamily="34" charset="0"/>
              <a:cs typeface="Times New Roman" panose="02020603050405020304" pitchFamily="18" charset="0"/>
            </a:endParaRPr>
          </a:p>
        </p:txBody>
      </p:sp>
      <p:sp>
        <p:nvSpPr>
          <p:cNvPr id="3" name="TextBox 2"/>
          <p:cNvSpPr txBox="1"/>
          <p:nvPr/>
        </p:nvSpPr>
        <p:spPr>
          <a:xfrm>
            <a:off x="1386840" y="0"/>
            <a:ext cx="896112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Example</a:t>
            </a:r>
            <a:endParaRPr lang="ru-RU" sz="2400" b="1" dirty="0" smtClean="0">
              <a:solidFill>
                <a:srgbClr val="B53A31">
                  <a:lumMod val="75000"/>
                </a:srgbClr>
              </a:solidFill>
            </a:endParaRPr>
          </a:p>
        </p:txBody>
      </p:sp>
    </p:spTree>
    <p:extLst>
      <p:ext uri="{BB962C8B-B14F-4D97-AF65-F5344CB8AC3E}">
        <p14:creationId xmlns:p14="http://schemas.microsoft.com/office/powerpoint/2010/main" val="119681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 y="662524"/>
            <a:ext cx="11247120" cy="5670783"/>
          </a:xfrm>
          <a:prstGeom prst="rect">
            <a:avLst/>
          </a:prstGeom>
        </p:spPr>
        <p:txBody>
          <a:bodyPr wrap="square">
            <a:spAutoFit/>
          </a:bodyPr>
          <a:lstStyle/>
          <a:p>
            <a:pPr indent="457200">
              <a:spcAft>
                <a:spcPts val="600"/>
              </a:spcAft>
            </a:pPr>
            <a:r>
              <a:rPr lang="ru-RU" sz="2350" dirty="0" smtClean="0"/>
              <a:t>Итак, позитивистский </a:t>
            </a:r>
            <a:r>
              <a:rPr lang="ru-RU" sz="2350" dirty="0"/>
              <a:t>подход с его направленностью на нахождение статистической </a:t>
            </a:r>
            <a:r>
              <a:rPr lang="ru-RU" sz="2350" dirty="0" smtClean="0"/>
              <a:t>связи ориентирован </a:t>
            </a:r>
            <a:r>
              <a:rPr lang="ru-RU" sz="2350" dirty="0"/>
              <a:t>на выявление и измерение изучаемого поведения. </a:t>
            </a:r>
            <a:r>
              <a:rPr lang="ru-RU" sz="2350" dirty="0" smtClean="0"/>
              <a:t>Вторая парадигма </a:t>
            </a:r>
            <a:r>
              <a:rPr lang="ru-RU" sz="2350" dirty="0">
                <a:latin typeface="Calibri" panose="020F0502020204030204" pitchFamily="34" charset="0"/>
                <a:ea typeface="Calibri" panose="020F0502020204030204" pitchFamily="34" charset="0"/>
                <a:cs typeface="Times New Roman" panose="02020603050405020304" pitchFamily="18" charset="0"/>
              </a:rPr>
              <a:t>–</a:t>
            </a:r>
            <a:r>
              <a:rPr lang="ru-RU" sz="2350" dirty="0" smtClean="0"/>
              <a:t> </a:t>
            </a:r>
            <a:r>
              <a:rPr lang="ru-RU" sz="2350" dirty="0" err="1" smtClean="0"/>
              <a:t>интерпретативная</a:t>
            </a:r>
            <a:r>
              <a:rPr lang="ru-RU" sz="2350" dirty="0" smtClean="0"/>
              <a:t> – направлена </a:t>
            </a:r>
            <a:r>
              <a:rPr lang="ru-RU" sz="2350" b="1" dirty="0">
                <a:effectLst>
                  <a:outerShdw blurRad="38100" dist="38100" dir="2700000" algn="tl">
                    <a:srgbClr val="000000">
                      <a:alpha val="43137"/>
                    </a:srgbClr>
                  </a:outerShdw>
                </a:effectLst>
              </a:rPr>
              <a:t>на понимание </a:t>
            </a:r>
            <a:r>
              <a:rPr lang="ru-RU" sz="2350" dirty="0" smtClean="0"/>
              <a:t>социальной реальности. Интерпретация ориентируется </a:t>
            </a:r>
            <a:r>
              <a:rPr lang="ru-RU" sz="2350" dirty="0"/>
              <a:t>на детальное описание </a:t>
            </a:r>
            <a:r>
              <a:rPr lang="ru-RU" sz="2350" dirty="0" smtClean="0"/>
              <a:t>познавательных</a:t>
            </a:r>
            <a:r>
              <a:rPr lang="ru-RU" sz="2350" dirty="0"/>
              <a:t>, символических и </a:t>
            </a:r>
            <a:r>
              <a:rPr lang="ru-RU" sz="2350" dirty="0" smtClean="0"/>
              <a:t>рефлексивных действий человека, которые ассоциируются </a:t>
            </a:r>
            <a:r>
              <a:rPr lang="ru-RU" sz="2350" dirty="0"/>
              <a:t>с наблюдаемым </a:t>
            </a:r>
            <a:r>
              <a:rPr lang="ru-RU" sz="2350" dirty="0" smtClean="0"/>
              <a:t>поведением. </a:t>
            </a:r>
          </a:p>
          <a:p>
            <a:pPr indent="457200">
              <a:spcAft>
                <a:spcPts val="600"/>
              </a:spcAft>
            </a:pPr>
            <a:r>
              <a:rPr lang="ru-RU" sz="2350" dirty="0" smtClean="0"/>
              <a:t>К методам интерпретации относятся например, открытые опросники, </a:t>
            </a:r>
            <a:r>
              <a:rPr lang="ru-RU" sz="2350" dirty="0" err="1"/>
              <a:t>нестандартизированное</a:t>
            </a:r>
            <a:r>
              <a:rPr lang="ru-RU" sz="2350" dirty="0"/>
              <a:t> интервью, включенное </a:t>
            </a:r>
            <a:r>
              <a:rPr lang="ru-RU" sz="2350" dirty="0" smtClean="0"/>
              <a:t>наблюдение и др. Эта группа методов носит название качественных. Если исследователь не использует качественные методы, то он </a:t>
            </a:r>
            <a:r>
              <a:rPr lang="ru-RU" sz="2350" dirty="0"/>
              <a:t>может упускать многие </a:t>
            </a:r>
            <a:r>
              <a:rPr lang="ru-RU" sz="2350" dirty="0" smtClean="0"/>
              <a:t>психологические феномены</a:t>
            </a:r>
            <a:r>
              <a:rPr lang="ru-RU" sz="2350" dirty="0"/>
              <a:t>, которые </a:t>
            </a:r>
            <a:r>
              <a:rPr lang="ru-RU" sz="2350" dirty="0" smtClean="0"/>
              <a:t>проявляются  и </a:t>
            </a:r>
            <a:r>
              <a:rPr lang="ru-RU" sz="2350" dirty="0"/>
              <a:t>могут быть поняты только в контексте обстоятельств. </a:t>
            </a:r>
            <a:endParaRPr lang="ru-RU" sz="2350" dirty="0" smtClean="0"/>
          </a:p>
          <a:p>
            <a:pPr indent="457200">
              <a:spcAft>
                <a:spcPts val="600"/>
              </a:spcAft>
            </a:pPr>
            <a:r>
              <a:rPr lang="ru-RU" sz="2350" dirty="0" smtClean="0"/>
              <a:t>Дистанцируясь </a:t>
            </a:r>
            <a:r>
              <a:rPr lang="ru-RU" sz="2350" dirty="0"/>
              <a:t>от </a:t>
            </a:r>
            <a:r>
              <a:rPr lang="ru-RU" sz="2350" dirty="0" smtClean="0"/>
              <a:t>описания переживаний человека, исследователь опирается на </a:t>
            </a:r>
            <a:r>
              <a:rPr lang="ru-RU" sz="2350" dirty="0"/>
              <a:t>«объективные» данные </a:t>
            </a:r>
            <a:r>
              <a:rPr lang="ru-RU" sz="2350" dirty="0" smtClean="0"/>
              <a:t>эксперимента. В результате теряется </a:t>
            </a:r>
            <a:r>
              <a:rPr lang="ru-RU" sz="2350" dirty="0"/>
              <a:t>связь с </a:t>
            </a:r>
            <a:r>
              <a:rPr lang="ru-RU" sz="2350" dirty="0" smtClean="0"/>
              <a:t>реальностью. Это, </a:t>
            </a:r>
            <a:r>
              <a:rPr lang="ru-RU" sz="2350" dirty="0"/>
              <a:t>в свою очередь, </a:t>
            </a:r>
            <a:r>
              <a:rPr lang="ru-RU" sz="2350" dirty="0" smtClean="0"/>
              <a:t>приводит к научному субъективизму. Субъективизм проявляется в «научном упрямстве», ошибочной опоре на свою интуицию или на чужое авторитетное мнение и т.д.</a:t>
            </a:r>
            <a:endParaRPr lang="ru-RU" sz="2350" dirty="0"/>
          </a:p>
        </p:txBody>
      </p:sp>
      <p:sp>
        <p:nvSpPr>
          <p:cNvPr id="3" name="TextBox 2"/>
          <p:cNvSpPr txBox="1"/>
          <p:nvPr/>
        </p:nvSpPr>
        <p:spPr>
          <a:xfrm>
            <a:off x="1066800" y="17979"/>
            <a:ext cx="868680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accent3">
                    <a:lumMod val="75000"/>
                  </a:schemeClr>
                </a:solidFill>
              </a:rPr>
              <a:t>Второй </a:t>
            </a:r>
            <a:r>
              <a:rPr lang="ru-RU" sz="2400" b="1" dirty="0" err="1" smtClean="0">
                <a:solidFill>
                  <a:schemeClr val="accent3">
                    <a:lumMod val="75000"/>
                  </a:schemeClr>
                </a:solidFill>
              </a:rPr>
              <a:t>парадигмальный</a:t>
            </a:r>
            <a:r>
              <a:rPr lang="ru-RU" sz="2400" b="1" dirty="0" smtClean="0">
                <a:solidFill>
                  <a:schemeClr val="accent3">
                    <a:lumMod val="75000"/>
                  </a:schemeClr>
                </a:solidFill>
              </a:rPr>
              <a:t> путь</a:t>
            </a:r>
          </a:p>
        </p:txBody>
      </p:sp>
    </p:spTree>
    <p:extLst>
      <p:ext uri="{BB962C8B-B14F-4D97-AF65-F5344CB8AC3E}">
        <p14:creationId xmlns:p14="http://schemas.microsoft.com/office/powerpoint/2010/main" val="30672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590" y="604674"/>
            <a:ext cx="11151014" cy="5670783"/>
          </a:xfrm>
          <a:prstGeom prst="rect">
            <a:avLst/>
          </a:prstGeom>
        </p:spPr>
        <p:txBody>
          <a:bodyPr wrap="square">
            <a:spAutoFit/>
          </a:bodyPr>
          <a:lstStyle/>
          <a:p>
            <a:pPr indent="457200">
              <a:spcAft>
                <a:spcPts val="600"/>
              </a:spcAft>
            </a:pPr>
            <a:r>
              <a:rPr lang="en-US" sz="2350" b="1" dirty="0">
                <a:solidFill>
                  <a:schemeClr val="accent3">
                    <a:lumMod val="75000"/>
                  </a:schemeClr>
                </a:solidFill>
              </a:rPr>
              <a:t>So, the positivist approach, with its focus on finding a statistical relationship, is focused on identifying and measuring the studied behavior. The second paradigm - interpretive - is aimed </a:t>
            </a:r>
            <a:r>
              <a:rPr lang="en-US" sz="2350" b="1" dirty="0">
                <a:solidFill>
                  <a:schemeClr val="accent3">
                    <a:lumMod val="75000"/>
                  </a:schemeClr>
                </a:solidFill>
                <a:effectLst>
                  <a:outerShdw blurRad="38100" dist="38100" dir="2700000" algn="tl">
                    <a:srgbClr val="000000">
                      <a:alpha val="43137"/>
                    </a:srgbClr>
                  </a:outerShdw>
                </a:effectLst>
              </a:rPr>
              <a:t>at understanding </a:t>
            </a:r>
            <a:r>
              <a:rPr lang="en-US" sz="2350" b="1" dirty="0">
                <a:solidFill>
                  <a:schemeClr val="accent3">
                    <a:lumMod val="75000"/>
                  </a:schemeClr>
                </a:solidFill>
              </a:rPr>
              <a:t>social reality. Interpretation focuses on a detailed description of cognitive, symbolic and reflective human actions that are associated with the observed behavior.</a:t>
            </a:r>
          </a:p>
          <a:p>
            <a:pPr indent="457200">
              <a:spcAft>
                <a:spcPts val="600"/>
              </a:spcAft>
            </a:pPr>
            <a:r>
              <a:rPr lang="en-US" sz="2350" b="1" dirty="0">
                <a:solidFill>
                  <a:schemeClr val="accent3">
                    <a:lumMod val="75000"/>
                  </a:schemeClr>
                </a:solidFill>
              </a:rPr>
              <a:t>Interpretation methods include, for example, open-ended questionnaires, non-standardized interviews, participatory observation, etc. This group of methods is called qualitative. If a researcher does not use qualitative methods, then he can overlook many psychological phenomena that manifest themselves and can be understood only in the context of circumstances.</a:t>
            </a:r>
          </a:p>
          <a:p>
            <a:pPr indent="457200">
              <a:spcAft>
                <a:spcPts val="600"/>
              </a:spcAft>
            </a:pPr>
            <a:r>
              <a:rPr lang="en-US" sz="2350" b="1" dirty="0">
                <a:solidFill>
                  <a:schemeClr val="accent3">
                    <a:lumMod val="75000"/>
                  </a:schemeClr>
                </a:solidFill>
              </a:rPr>
              <a:t>Distancing himself from the description of human experiences, the researcher relies on the "objective" data of the experiment. As a result, the connection with reality is lost. This, in turn, leads to scientific subjectivity. Subjectivism manifests itself in "scientific stubbornness", erroneous reliance on one's intuition or someone else's authoritative opinion, etc.</a:t>
            </a:r>
            <a:endParaRPr lang="ru-RU" sz="2350" b="1" dirty="0">
              <a:solidFill>
                <a:schemeClr val="accent3">
                  <a:lumMod val="75000"/>
                </a:schemeClr>
              </a:solidFill>
            </a:endParaRPr>
          </a:p>
        </p:txBody>
      </p:sp>
      <p:sp>
        <p:nvSpPr>
          <p:cNvPr id="3" name="TextBox 2"/>
          <p:cNvSpPr txBox="1"/>
          <p:nvPr/>
        </p:nvSpPr>
        <p:spPr>
          <a:xfrm>
            <a:off x="1066800" y="17979"/>
            <a:ext cx="868680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Second paradigm path</a:t>
            </a:r>
            <a:endParaRPr lang="ru-RU" sz="2400" b="1" dirty="0" smtClean="0">
              <a:solidFill>
                <a:srgbClr val="B53A31">
                  <a:lumMod val="75000"/>
                </a:srgbClr>
              </a:solidFill>
            </a:endParaRPr>
          </a:p>
        </p:txBody>
      </p:sp>
    </p:spTree>
    <p:extLst>
      <p:ext uri="{BB962C8B-B14F-4D97-AF65-F5344CB8AC3E}">
        <p14:creationId xmlns:p14="http://schemas.microsoft.com/office/powerpoint/2010/main" val="400324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b="1" dirty="0">
                <a:solidFill>
                  <a:srgbClr val="0070C0"/>
                </a:solidFill>
              </a:rPr>
              <a:t>Last time we stopped at this slide.</a:t>
            </a:r>
            <a:endParaRPr lang="ru-RU" sz="2800" b="1" dirty="0" smtClean="0">
              <a:solidFill>
                <a:srgbClr val="0070C0"/>
              </a:solidFill>
            </a:endParaRPr>
          </a:p>
        </p:txBody>
      </p:sp>
      <p:sp>
        <p:nvSpPr>
          <p:cNvPr id="3" name="TextBox 2"/>
          <p:cNvSpPr txBox="1"/>
          <p:nvPr/>
        </p:nvSpPr>
        <p:spPr>
          <a:xfrm>
            <a:off x="741116" y="841587"/>
            <a:ext cx="10882489" cy="415498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The random distribution of subjects into groups is a hallmark of a "true" experiment, where independent samples are used.</a:t>
            </a:r>
          </a:p>
          <a:p>
            <a:pPr indent="457200"/>
            <a:r>
              <a:rPr lang="en-US" sz="2400" b="1" dirty="0">
                <a:solidFill>
                  <a:srgbClr val="8F4D11"/>
                </a:solidFill>
              </a:rPr>
              <a:t>If this is not possible, the study should be called a quasi-experiment. Cook and Campbell write about such experiments (Cook, Campbell, 1979). They give examples when it is possible to limit themselves to one group for each condition.</a:t>
            </a:r>
          </a:p>
          <a:p>
            <a:pPr indent="457200"/>
            <a:r>
              <a:rPr lang="en-US" sz="2400" b="1" dirty="0">
                <a:solidFill>
                  <a:srgbClr val="8F4D11"/>
                </a:solidFill>
              </a:rPr>
              <a:t>The task of Cook and Campbell was to expand the scope of application of traditional experimental techniques for the needs of those researchers who are unable to distribute subjects according to the laws of random distribution and keep a significant independent variable under complete control.</a:t>
            </a:r>
          </a:p>
          <a:p>
            <a:pPr indent="457200"/>
            <a:endParaRPr lang="en-US" sz="2400" b="1" dirty="0">
              <a:solidFill>
                <a:srgbClr val="8F4D11"/>
              </a:solidFill>
            </a:endParaRPr>
          </a:p>
          <a:p>
            <a:pPr indent="457200"/>
            <a:r>
              <a:rPr lang="en-US" sz="2400" b="1" dirty="0">
                <a:solidFill>
                  <a:srgbClr val="0070C0"/>
                </a:solidFill>
              </a:rPr>
              <a:t>We will continue to look at this issue today.</a:t>
            </a:r>
            <a:endParaRPr lang="ru-RU" sz="2400" b="1" dirty="0" smtClean="0">
              <a:solidFill>
                <a:srgbClr val="0070C0"/>
              </a:solidFill>
            </a:endParaRPr>
          </a:p>
        </p:txBody>
      </p:sp>
    </p:spTree>
    <p:extLst>
      <p:ext uri="{BB962C8B-B14F-4D97-AF65-F5344CB8AC3E}">
        <p14:creationId xmlns:p14="http://schemas.microsoft.com/office/powerpoint/2010/main" val="225714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1960" y="548580"/>
            <a:ext cx="11323320" cy="5940088"/>
          </a:xfrm>
          <a:prstGeom prst="rect">
            <a:avLst/>
          </a:prstGeom>
        </p:spPr>
        <p:txBody>
          <a:bodyPr wrap="square">
            <a:spAutoFit/>
          </a:bodyPr>
          <a:lstStyle/>
          <a:p>
            <a:pPr lvl="0" indent="457200">
              <a:spcAft>
                <a:spcPts val="600"/>
              </a:spcAft>
            </a:pPr>
            <a:r>
              <a:rPr lang="ru-RU" sz="2400" dirty="0">
                <a:solidFill>
                  <a:prstClr val="black"/>
                </a:solidFill>
              </a:rPr>
              <a:t>Представители новых парадигм указывают на следующие моменты. </a:t>
            </a:r>
            <a:endParaRPr lang="ru-RU" sz="2400" dirty="0" smtClean="0">
              <a:solidFill>
                <a:prstClr val="black"/>
              </a:solidFill>
            </a:endParaRPr>
          </a:p>
          <a:p>
            <a:pPr lvl="0" indent="457200">
              <a:spcAft>
                <a:spcPts val="600"/>
              </a:spcAft>
            </a:pPr>
            <a:r>
              <a:rPr lang="ru-RU" sz="2400" dirty="0" smtClean="0">
                <a:solidFill>
                  <a:prstClr val="black"/>
                </a:solidFill>
              </a:rPr>
              <a:t>Количественные </a:t>
            </a:r>
            <a:r>
              <a:rPr lang="ru-RU" sz="2400" dirty="0">
                <a:solidFill>
                  <a:prstClr val="black"/>
                </a:solidFill>
              </a:rPr>
              <a:t>методы </a:t>
            </a:r>
            <a:r>
              <a:rPr lang="ru-RU" sz="2400" dirty="0" smtClean="0">
                <a:solidFill>
                  <a:prstClr val="black"/>
                </a:solidFill>
              </a:rPr>
              <a:t>представляют позитивистскую, а качественные </a:t>
            </a:r>
            <a:r>
              <a:rPr lang="ru-RU" sz="2400" dirty="0">
                <a:latin typeface="Calibri" panose="020F0502020204030204" pitchFamily="34" charset="0"/>
                <a:ea typeface="Calibri" panose="020F0502020204030204" pitchFamily="34" charset="0"/>
                <a:cs typeface="Times New Roman" panose="02020603050405020304" pitchFamily="18" charset="0"/>
              </a:rPr>
              <a:t>–</a:t>
            </a:r>
            <a:r>
              <a:rPr lang="ru-RU" sz="2400" dirty="0" smtClean="0">
                <a:solidFill>
                  <a:prstClr val="black"/>
                </a:solidFill>
              </a:rPr>
              <a:t> </a:t>
            </a:r>
            <a:r>
              <a:rPr lang="ru-RU" sz="2400" dirty="0" err="1">
                <a:solidFill>
                  <a:prstClr val="black"/>
                </a:solidFill>
              </a:rPr>
              <a:t>интерпретативистскую</a:t>
            </a:r>
            <a:r>
              <a:rPr lang="ru-RU" sz="2400" dirty="0">
                <a:solidFill>
                  <a:prstClr val="black"/>
                </a:solidFill>
              </a:rPr>
              <a:t> </a:t>
            </a:r>
            <a:r>
              <a:rPr lang="ru-RU" sz="2400" dirty="0" smtClean="0">
                <a:solidFill>
                  <a:prstClr val="black"/>
                </a:solidFill>
              </a:rPr>
              <a:t>парадигмы. Первая </a:t>
            </a:r>
            <a:r>
              <a:rPr lang="ru-RU" sz="2400" dirty="0">
                <a:solidFill>
                  <a:prstClr val="black"/>
                </a:solidFill>
              </a:rPr>
              <a:t>признает существование объективной реальности как независимой от исследователя</a:t>
            </a:r>
            <a:r>
              <a:rPr lang="ru-RU" sz="2400" dirty="0" smtClean="0">
                <a:solidFill>
                  <a:prstClr val="black"/>
                </a:solidFill>
              </a:rPr>
              <a:t>, а </a:t>
            </a:r>
            <a:r>
              <a:rPr lang="ru-RU" sz="2400" dirty="0">
                <a:solidFill>
                  <a:prstClr val="black"/>
                </a:solidFill>
              </a:rPr>
              <a:t>вторая рассматривает реальность как субъективную и социально конструируемую. </a:t>
            </a:r>
            <a:endParaRPr lang="ru-RU" sz="2400" dirty="0" smtClean="0">
              <a:solidFill>
                <a:prstClr val="black"/>
              </a:solidFill>
            </a:endParaRPr>
          </a:p>
          <a:p>
            <a:pPr lvl="0" indent="457200">
              <a:spcAft>
                <a:spcPts val="600"/>
              </a:spcAft>
            </a:pPr>
            <a:r>
              <a:rPr lang="ru-RU" sz="2400" dirty="0" smtClean="0">
                <a:solidFill>
                  <a:prstClr val="black"/>
                </a:solidFill>
              </a:rPr>
              <a:t>Не смотря на различия, в реальном исследовании не стоит противопоставлять количественные и качественные методы получения информации. </a:t>
            </a:r>
          </a:p>
          <a:p>
            <a:pPr lvl="0" indent="457200">
              <a:spcAft>
                <a:spcPts val="600"/>
              </a:spcAft>
            </a:pPr>
            <a:r>
              <a:rPr lang="ru-RU" sz="2400" dirty="0" smtClean="0">
                <a:solidFill>
                  <a:prstClr val="black"/>
                </a:solidFill>
              </a:rPr>
              <a:t>Один </a:t>
            </a:r>
            <a:r>
              <a:rPr lang="ru-RU" sz="2400" dirty="0">
                <a:solidFill>
                  <a:prstClr val="black"/>
                </a:solidFill>
              </a:rPr>
              <a:t>из возможных вариантов решения </a:t>
            </a:r>
            <a:r>
              <a:rPr lang="ru-RU" sz="2400" dirty="0" smtClean="0">
                <a:solidFill>
                  <a:prstClr val="black"/>
                </a:solidFill>
              </a:rPr>
              <a:t>проблемы предполагает</a:t>
            </a:r>
            <a:r>
              <a:rPr lang="ru-RU" sz="2400" dirty="0">
                <a:solidFill>
                  <a:prstClr val="black"/>
                </a:solidFill>
              </a:rPr>
              <a:t>, что использование количественных методов необходимо на первоначальном этапе, когда происходит сбор информации, ее анализ и формулирование </a:t>
            </a:r>
            <a:r>
              <a:rPr lang="ru-RU" sz="2400" dirty="0" smtClean="0">
                <a:solidFill>
                  <a:prstClr val="black"/>
                </a:solidFill>
              </a:rPr>
              <a:t>гипотез. Но затем гипотезы </a:t>
            </a:r>
            <a:r>
              <a:rPr lang="ru-RU" sz="2400" dirty="0">
                <a:solidFill>
                  <a:prstClr val="black"/>
                </a:solidFill>
              </a:rPr>
              <a:t>проверяются в более строгих исследованиях. </a:t>
            </a:r>
            <a:endParaRPr lang="ru-RU" sz="2400" dirty="0" smtClean="0">
              <a:solidFill>
                <a:prstClr val="black"/>
              </a:solidFill>
            </a:endParaRPr>
          </a:p>
          <a:p>
            <a:pPr lvl="0" indent="457200"/>
            <a:r>
              <a:rPr lang="ru-RU" sz="2400" dirty="0" smtClean="0">
                <a:solidFill>
                  <a:prstClr val="black"/>
                </a:solidFill>
              </a:rPr>
              <a:t>Многими </a:t>
            </a:r>
            <a:r>
              <a:rPr lang="ru-RU" sz="2400" dirty="0">
                <a:solidFill>
                  <a:prstClr val="black"/>
                </a:solidFill>
              </a:rPr>
              <a:t>авторами </a:t>
            </a:r>
            <a:r>
              <a:rPr lang="ru-RU" sz="2400" dirty="0" smtClean="0">
                <a:solidFill>
                  <a:prstClr val="black"/>
                </a:solidFill>
              </a:rPr>
              <a:t>эти методы </a:t>
            </a:r>
            <a:r>
              <a:rPr lang="ru-RU" sz="2400" dirty="0">
                <a:solidFill>
                  <a:prstClr val="black"/>
                </a:solidFill>
              </a:rPr>
              <a:t>рассматриваются не как взаимоисключающие, а как взаимодополняющие друг друга. Квантификация (число) и </a:t>
            </a:r>
            <a:r>
              <a:rPr lang="ru-RU" sz="2400" dirty="0" smtClean="0">
                <a:solidFill>
                  <a:prstClr val="black"/>
                </a:solidFill>
              </a:rPr>
              <a:t>качественное представление (</a:t>
            </a:r>
            <a:r>
              <a:rPr lang="ru-RU" sz="2400" dirty="0">
                <a:solidFill>
                  <a:prstClr val="black"/>
                </a:solidFill>
              </a:rPr>
              <a:t>слово) вместе </a:t>
            </a:r>
            <a:r>
              <a:rPr lang="ru-RU" sz="2400" dirty="0" smtClean="0">
                <a:solidFill>
                  <a:prstClr val="black"/>
                </a:solidFill>
              </a:rPr>
              <a:t>рассматриваются </a:t>
            </a:r>
            <a:r>
              <a:rPr lang="ru-RU" sz="2400" dirty="0">
                <a:solidFill>
                  <a:prstClr val="black"/>
                </a:solidFill>
              </a:rPr>
              <a:t>как </a:t>
            </a:r>
            <a:r>
              <a:rPr lang="ru-RU" sz="2400" dirty="0" smtClean="0">
                <a:solidFill>
                  <a:prstClr val="black"/>
                </a:solidFill>
              </a:rPr>
              <a:t>способ упорядочить слабо структурированный</a:t>
            </a:r>
          </a:p>
          <a:p>
            <a:pPr lvl="0" indent="457200"/>
            <a:r>
              <a:rPr lang="ru-RU" sz="2400" dirty="0">
                <a:solidFill>
                  <a:prstClr val="black"/>
                </a:solidFill>
              </a:rPr>
              <a:t>и</a:t>
            </a:r>
            <a:r>
              <a:rPr lang="ru-RU" sz="2400" dirty="0" smtClean="0">
                <a:solidFill>
                  <a:prstClr val="black"/>
                </a:solidFill>
              </a:rPr>
              <a:t>сследовательский материал. </a:t>
            </a:r>
            <a:endParaRPr lang="ru-RU" sz="2400" dirty="0">
              <a:solidFill>
                <a:prstClr val="black"/>
              </a:solidFill>
            </a:endParaRPr>
          </a:p>
        </p:txBody>
      </p:sp>
      <p:sp>
        <p:nvSpPr>
          <p:cNvPr id="3" name="TextBox 2"/>
          <p:cNvSpPr txBox="1"/>
          <p:nvPr/>
        </p:nvSpPr>
        <p:spPr>
          <a:xfrm>
            <a:off x="1112520" y="0"/>
            <a:ext cx="848868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accent3">
                    <a:lumMod val="75000"/>
                  </a:schemeClr>
                </a:solidFill>
              </a:rPr>
              <a:t>Третий путь</a:t>
            </a:r>
          </a:p>
        </p:txBody>
      </p:sp>
    </p:spTree>
    <p:extLst>
      <p:ext uri="{BB962C8B-B14F-4D97-AF65-F5344CB8AC3E}">
        <p14:creationId xmlns:p14="http://schemas.microsoft.com/office/powerpoint/2010/main" val="20595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1960" y="548580"/>
            <a:ext cx="11323320" cy="5570756"/>
          </a:xfrm>
          <a:prstGeom prst="rect">
            <a:avLst/>
          </a:prstGeom>
        </p:spPr>
        <p:txBody>
          <a:bodyPr wrap="square">
            <a:spAutoFit/>
          </a:bodyPr>
          <a:lstStyle/>
          <a:p>
            <a:pPr indent="457200">
              <a:spcAft>
                <a:spcPts val="600"/>
              </a:spcAft>
            </a:pPr>
            <a:r>
              <a:rPr lang="en-US" sz="2400" b="1" dirty="0">
                <a:solidFill>
                  <a:schemeClr val="accent3">
                    <a:lumMod val="75000"/>
                  </a:schemeClr>
                </a:solidFill>
              </a:rPr>
              <a:t>Representatives of the new paradigms point to the following points.</a:t>
            </a:r>
          </a:p>
          <a:p>
            <a:pPr indent="457200">
              <a:spcAft>
                <a:spcPts val="600"/>
              </a:spcAft>
            </a:pPr>
            <a:r>
              <a:rPr lang="en-US" sz="2400" b="1" dirty="0">
                <a:solidFill>
                  <a:schemeClr val="accent3">
                    <a:lumMod val="75000"/>
                  </a:schemeClr>
                </a:solidFill>
              </a:rPr>
              <a:t>Quantitative methods represent a positivist paradigm, and qualitative ones an interpretative paradigm. The first recognizes the existence of objective reality as independent of the researcher, and the second considers reality as subjective and socially constructed.</a:t>
            </a:r>
          </a:p>
          <a:p>
            <a:pPr indent="457200">
              <a:spcAft>
                <a:spcPts val="600"/>
              </a:spcAft>
            </a:pPr>
            <a:r>
              <a:rPr lang="en-US" sz="2400" b="1" dirty="0">
                <a:solidFill>
                  <a:schemeClr val="accent3">
                    <a:lumMod val="75000"/>
                  </a:schemeClr>
                </a:solidFill>
              </a:rPr>
              <a:t>Despite the differences, in real research it is not worthwhile to contrast quantitative and qualitative methods of obtaining information.</a:t>
            </a:r>
          </a:p>
          <a:p>
            <a:pPr indent="457200">
              <a:spcAft>
                <a:spcPts val="600"/>
              </a:spcAft>
            </a:pPr>
            <a:r>
              <a:rPr lang="en-US" sz="2400" b="1" dirty="0">
                <a:solidFill>
                  <a:schemeClr val="accent3">
                    <a:lumMod val="75000"/>
                  </a:schemeClr>
                </a:solidFill>
              </a:rPr>
              <a:t>One of the possible solutions to the problem assumes that the use of quantitative methods is necessary at the initial stage, when information is collected, analyzed and hypothesized. But then the hypotheses are tested in more rigorous research.</a:t>
            </a:r>
          </a:p>
          <a:p>
            <a:pPr indent="457200">
              <a:spcAft>
                <a:spcPts val="600"/>
              </a:spcAft>
            </a:pPr>
            <a:r>
              <a:rPr lang="en-US" sz="2400" b="1" dirty="0">
                <a:solidFill>
                  <a:schemeClr val="accent3">
                    <a:lumMod val="75000"/>
                  </a:schemeClr>
                </a:solidFill>
              </a:rPr>
              <a:t>Many authors consider these methods not as mutually exclusive, but as complementary to each other. Quantification (number) and qualitative representation (word) are considered together as a way to streamline loosely </a:t>
            </a:r>
            <a:r>
              <a:rPr lang="en-US" sz="2400" b="1" dirty="0" smtClean="0">
                <a:solidFill>
                  <a:schemeClr val="accent3">
                    <a:lumMod val="75000"/>
                  </a:schemeClr>
                </a:solidFill>
              </a:rPr>
              <a:t>structured</a:t>
            </a:r>
            <a:r>
              <a:rPr lang="ru-RU" sz="2400" b="1" dirty="0" smtClean="0">
                <a:solidFill>
                  <a:schemeClr val="accent3">
                    <a:lumMod val="75000"/>
                  </a:schemeClr>
                </a:solidFill>
              </a:rPr>
              <a:t> </a:t>
            </a:r>
            <a:r>
              <a:rPr lang="en-US" sz="2400" b="1" dirty="0" smtClean="0">
                <a:solidFill>
                  <a:schemeClr val="accent3">
                    <a:lumMod val="75000"/>
                  </a:schemeClr>
                </a:solidFill>
              </a:rPr>
              <a:t>research </a:t>
            </a:r>
            <a:r>
              <a:rPr lang="en-US" sz="2400" b="1" dirty="0">
                <a:solidFill>
                  <a:schemeClr val="accent3">
                    <a:lumMod val="75000"/>
                  </a:schemeClr>
                </a:solidFill>
              </a:rPr>
              <a:t>material.</a:t>
            </a:r>
            <a:endParaRPr lang="ru-RU" sz="2400" b="1" dirty="0">
              <a:solidFill>
                <a:schemeClr val="accent3">
                  <a:lumMod val="75000"/>
                </a:schemeClr>
              </a:solidFill>
            </a:endParaRPr>
          </a:p>
        </p:txBody>
      </p:sp>
      <p:sp>
        <p:nvSpPr>
          <p:cNvPr id="3" name="TextBox 2"/>
          <p:cNvSpPr txBox="1"/>
          <p:nvPr/>
        </p:nvSpPr>
        <p:spPr>
          <a:xfrm>
            <a:off x="1112520" y="0"/>
            <a:ext cx="848868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Third way</a:t>
            </a:r>
            <a:endParaRPr lang="ru-RU" sz="2400" b="1" dirty="0" smtClean="0">
              <a:solidFill>
                <a:srgbClr val="B53A31">
                  <a:lumMod val="75000"/>
                </a:srgbClr>
              </a:solidFill>
            </a:endParaRPr>
          </a:p>
        </p:txBody>
      </p:sp>
    </p:spTree>
    <p:extLst>
      <p:ext uri="{BB962C8B-B14F-4D97-AF65-F5344CB8AC3E}">
        <p14:creationId xmlns:p14="http://schemas.microsoft.com/office/powerpoint/2010/main" val="392563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160" y="491758"/>
            <a:ext cx="11079480" cy="5416868"/>
          </a:xfrm>
          <a:prstGeom prst="rect">
            <a:avLst/>
          </a:prstGeom>
        </p:spPr>
        <p:txBody>
          <a:bodyPr wrap="square">
            <a:spAutoFit/>
          </a:bodyPr>
          <a:lstStyle/>
          <a:p>
            <a:pPr indent="457200">
              <a:spcAft>
                <a:spcPts val="600"/>
              </a:spcAft>
            </a:pPr>
            <a:r>
              <a:rPr lang="ru-RU" sz="2400" dirty="0" smtClean="0"/>
              <a:t>Иногда при планировании исследования возникают затруднения, которые непросто разрешить даже опытному экспериментатору. Поэтому дискуссии начинающего магистранта со своим научным руководителем или </a:t>
            </a:r>
            <a:r>
              <a:rPr lang="ru-RU" sz="2400" dirty="0" err="1" smtClean="0"/>
              <a:t>тьютором</a:t>
            </a:r>
            <a:r>
              <a:rPr lang="ru-RU" sz="2400" dirty="0" smtClean="0"/>
              <a:t> имеют существенное значение.</a:t>
            </a:r>
          </a:p>
          <a:p>
            <a:pPr indent="457200">
              <a:spcAft>
                <a:spcPts val="600"/>
              </a:spcAft>
            </a:pPr>
            <a:r>
              <a:rPr lang="ru-RU" sz="2400" dirty="0" smtClean="0"/>
              <a:t>В частности, иногда надо определить, </a:t>
            </a:r>
            <a:r>
              <a:rPr lang="ru-RU" sz="2400" dirty="0"/>
              <a:t>какие переменные являются зависимыми, а какие независимыми. Например, мы можем думать, что существует связь между </a:t>
            </a:r>
            <a:r>
              <a:rPr lang="ru-RU" sz="2400" dirty="0" smtClean="0"/>
              <a:t>реальным насилием </a:t>
            </a:r>
            <a:r>
              <a:rPr lang="ru-RU" sz="2400" dirty="0"/>
              <a:t>и </a:t>
            </a:r>
            <a:r>
              <a:rPr lang="ru-RU" sz="2400" dirty="0" smtClean="0"/>
              <a:t>его демонстрацией на ТВ. </a:t>
            </a:r>
            <a:r>
              <a:rPr lang="ru-RU" sz="2400" dirty="0"/>
              <a:t>Однако трудно выяснить, является ли просмотр определенных телепрограмм причиной насилия или человек, который смотрит эти программы, уже был предрасположен к насилию. В </a:t>
            </a:r>
            <a:r>
              <a:rPr lang="ru-RU" sz="2400" dirty="0" smtClean="0"/>
              <a:t>таком </a:t>
            </a:r>
            <a:r>
              <a:rPr lang="ru-RU" sz="2400" dirty="0"/>
              <a:t>случае </a:t>
            </a:r>
            <a:r>
              <a:rPr lang="ru-RU" sz="2400" dirty="0" smtClean="0"/>
              <a:t>распознавание </a:t>
            </a:r>
            <a:r>
              <a:rPr lang="ru-RU" sz="2400" dirty="0"/>
              <a:t>независимой переменной является </a:t>
            </a:r>
            <a:r>
              <a:rPr lang="ru-RU" sz="2400" dirty="0" smtClean="0"/>
              <a:t>первейшей задачей </a:t>
            </a:r>
            <a:r>
              <a:rPr lang="ru-RU" sz="2400" dirty="0"/>
              <a:t>исследования</a:t>
            </a:r>
            <a:r>
              <a:rPr lang="ru-RU" sz="2400" dirty="0" smtClean="0"/>
              <a:t>.</a:t>
            </a:r>
          </a:p>
          <a:p>
            <a:pPr indent="457200">
              <a:spcAft>
                <a:spcPts val="600"/>
              </a:spcAft>
            </a:pPr>
            <a:r>
              <a:rPr lang="ru-RU" sz="2400" dirty="0"/>
              <a:t>Чтобы быть полезными, </a:t>
            </a:r>
            <a:r>
              <a:rPr lang="ru-RU" sz="2400" dirty="0" smtClean="0"/>
              <a:t>количественные и качественные методы </a:t>
            </a:r>
            <a:r>
              <a:rPr lang="ru-RU" sz="2400" dirty="0"/>
              <a:t>должны обеспечивать </a:t>
            </a:r>
            <a:r>
              <a:rPr lang="ru-RU" sz="2400" dirty="0" smtClean="0"/>
              <a:t>объективность полученной в ходе исследования </a:t>
            </a:r>
            <a:r>
              <a:rPr lang="ru-RU" sz="2400" dirty="0"/>
              <a:t>научной </a:t>
            </a:r>
            <a:r>
              <a:rPr lang="ru-RU" sz="2400" dirty="0" smtClean="0"/>
              <a:t>информации. Объективность достигается благодаря таким математико-статистическим критериям, как репрезентативность, надежность, валидность и др. </a:t>
            </a:r>
            <a:endParaRPr lang="ru-RU" sz="2400" dirty="0">
              <a:solidFill>
                <a:srgbClr val="FF0000"/>
              </a:solidFill>
            </a:endParaRPr>
          </a:p>
        </p:txBody>
      </p:sp>
      <p:sp>
        <p:nvSpPr>
          <p:cNvPr id="3" name="TextBox 2"/>
          <p:cNvSpPr txBox="1"/>
          <p:nvPr/>
        </p:nvSpPr>
        <p:spPr>
          <a:xfrm>
            <a:off x="1112520" y="-45720"/>
            <a:ext cx="720852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accent3">
                    <a:lumMod val="75000"/>
                  </a:schemeClr>
                </a:solidFill>
              </a:rPr>
              <a:t>Пример</a:t>
            </a:r>
          </a:p>
        </p:txBody>
      </p:sp>
    </p:spTree>
    <p:extLst>
      <p:ext uri="{BB962C8B-B14F-4D97-AF65-F5344CB8AC3E}">
        <p14:creationId xmlns:p14="http://schemas.microsoft.com/office/powerpoint/2010/main" val="393031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160" y="491758"/>
            <a:ext cx="11079480" cy="5416868"/>
          </a:xfrm>
          <a:prstGeom prst="rect">
            <a:avLst/>
          </a:prstGeom>
        </p:spPr>
        <p:txBody>
          <a:bodyPr wrap="square">
            <a:spAutoFit/>
          </a:bodyPr>
          <a:lstStyle/>
          <a:p>
            <a:pPr indent="457200">
              <a:spcAft>
                <a:spcPts val="600"/>
              </a:spcAft>
            </a:pPr>
            <a:r>
              <a:rPr lang="en-US" sz="2400" b="1" dirty="0">
                <a:solidFill>
                  <a:schemeClr val="accent3">
                    <a:lumMod val="75000"/>
                  </a:schemeClr>
                </a:solidFill>
              </a:rPr>
              <a:t>Sometimes, when planning a study, difficulties arise that are not easy to solve even by an experienced experimenter. Therefore, discussions between a novice undergraduate and his supervisor or tutor are essential.</a:t>
            </a:r>
          </a:p>
          <a:p>
            <a:pPr indent="457200">
              <a:spcAft>
                <a:spcPts val="600"/>
              </a:spcAft>
            </a:pPr>
            <a:r>
              <a:rPr lang="en-US" sz="2400" b="1" dirty="0">
                <a:solidFill>
                  <a:schemeClr val="accent3">
                    <a:lumMod val="75000"/>
                  </a:schemeClr>
                </a:solidFill>
              </a:rPr>
              <a:t>In particular, sometimes it is necessary to determine which variables are dependent and which are independent. For example, we may think that there is a connection between actual violence and its broadcast on TV. However, it is difficult to know whether watching certain television programs is the cause of violence or whether the person who watches these programs has already been predisposed to violence. In this case, the recognition of the independent variable is the first task of the study.</a:t>
            </a:r>
          </a:p>
          <a:p>
            <a:pPr indent="457200">
              <a:spcAft>
                <a:spcPts val="600"/>
              </a:spcAft>
            </a:pPr>
            <a:r>
              <a:rPr lang="en-US" sz="2400" b="1" dirty="0">
                <a:solidFill>
                  <a:schemeClr val="accent3">
                    <a:lumMod val="75000"/>
                  </a:schemeClr>
                </a:solidFill>
              </a:rPr>
              <a:t>To be useful, quantitative and qualitative methods must ensure the objectivity of scientific information obtained during research. Objectivity is achieved thanks to such mathematical and statistical criteria as representativeness, reliability, validity, etc.</a:t>
            </a:r>
            <a:endParaRPr lang="ru-RU" sz="2400" b="1" dirty="0">
              <a:solidFill>
                <a:schemeClr val="accent3">
                  <a:lumMod val="75000"/>
                </a:schemeClr>
              </a:solidFill>
            </a:endParaRPr>
          </a:p>
        </p:txBody>
      </p:sp>
      <p:sp>
        <p:nvSpPr>
          <p:cNvPr id="3" name="TextBox 2"/>
          <p:cNvSpPr txBox="1"/>
          <p:nvPr/>
        </p:nvSpPr>
        <p:spPr>
          <a:xfrm>
            <a:off x="1112520" y="-45720"/>
            <a:ext cx="720852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Example</a:t>
            </a:r>
            <a:endParaRPr lang="ru-RU" sz="2400" b="1" dirty="0" smtClean="0">
              <a:solidFill>
                <a:srgbClr val="B53A31">
                  <a:lumMod val="75000"/>
                </a:srgbClr>
              </a:solidFill>
            </a:endParaRPr>
          </a:p>
        </p:txBody>
      </p:sp>
    </p:spTree>
    <p:extLst>
      <p:ext uri="{BB962C8B-B14F-4D97-AF65-F5344CB8AC3E}">
        <p14:creationId xmlns:p14="http://schemas.microsoft.com/office/powerpoint/2010/main" val="352717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160" y="480536"/>
            <a:ext cx="11155680" cy="5786199"/>
          </a:xfrm>
          <a:prstGeom prst="rect">
            <a:avLst/>
          </a:prstGeom>
        </p:spPr>
        <p:txBody>
          <a:bodyPr wrap="square">
            <a:spAutoFit/>
          </a:bodyPr>
          <a:lstStyle/>
          <a:p>
            <a:pPr indent="457200">
              <a:spcAft>
                <a:spcPts val="600"/>
              </a:spcAft>
            </a:pPr>
            <a:r>
              <a:rPr lang="ru-RU" sz="2400" dirty="0"/>
              <a:t>Проблема репрезентативности </a:t>
            </a:r>
            <a:r>
              <a:rPr lang="ru-RU" sz="2400" dirty="0" smtClean="0"/>
              <a:t>экспериментальной и контрольной групп имеет </a:t>
            </a:r>
            <a:r>
              <a:rPr lang="ru-RU" sz="2400" dirty="0"/>
              <a:t>большое значение как проблема правомерности экстраполяции (распространения) </a:t>
            </a:r>
            <a:r>
              <a:rPr lang="ru-RU" sz="2400" dirty="0" smtClean="0"/>
              <a:t>результатов исследования </a:t>
            </a:r>
            <a:r>
              <a:rPr lang="ru-RU" sz="2400" dirty="0"/>
              <a:t>на всю </a:t>
            </a:r>
            <a:r>
              <a:rPr lang="ru-RU" sz="2400" dirty="0" smtClean="0"/>
              <a:t>популяцию населения, относительно которой делаются научные выводы (например, на популяцию школьников-подростков, или на популяцию музыкантов, или на популяцию чиновников и др.)</a:t>
            </a:r>
          </a:p>
          <a:p>
            <a:pPr indent="457200">
              <a:spcAft>
                <a:spcPts val="600"/>
              </a:spcAft>
            </a:pPr>
            <a:r>
              <a:rPr lang="ru-RU" sz="2400" dirty="0"/>
              <a:t>Репрезентативность – это соответствие </a:t>
            </a:r>
            <a:r>
              <a:rPr lang="ru-RU" sz="2400" dirty="0" smtClean="0"/>
              <a:t>психологических характеристик исследуемой группы психологическим характеристикам </a:t>
            </a:r>
            <a:r>
              <a:rPr lang="ru-RU" sz="2400" dirty="0"/>
              <a:t>соответствующей популяции. Например, результаты исследования группы подростков, сформированной случайным способом, будут справедливы с некоторой степенью вероятности для всех подростков данной национальности. </a:t>
            </a:r>
            <a:endParaRPr lang="ru-RU" sz="2400" dirty="0" smtClean="0"/>
          </a:p>
          <a:p>
            <a:pPr indent="457200">
              <a:spcAft>
                <a:spcPts val="600"/>
              </a:spcAft>
            </a:pPr>
            <a:r>
              <a:rPr lang="ru-RU" sz="2400" dirty="0" smtClean="0"/>
              <a:t>Репрезентативность достигается </a:t>
            </a:r>
            <a:r>
              <a:rPr lang="ru-RU" sz="2400" dirty="0"/>
              <a:t>выполнением следующих </a:t>
            </a:r>
            <a:r>
              <a:rPr lang="ru-RU" sz="2400" dirty="0" smtClean="0"/>
              <a:t>условий</a:t>
            </a:r>
            <a:r>
              <a:rPr lang="ru-RU" sz="2400" dirty="0"/>
              <a:t>: 1) каждый член популяции должен иметь равную вероятность попасть в </a:t>
            </a:r>
            <a:r>
              <a:rPr lang="ru-RU" sz="2400" dirty="0" smtClean="0"/>
              <a:t>исследуемую группу; </a:t>
            </a:r>
            <a:r>
              <a:rPr lang="ru-RU" sz="2400" dirty="0"/>
              <a:t>2) во избежание направленного отбора людей выбор их производится независимо от изучаемого психического свойства; 3) отбор </a:t>
            </a:r>
            <a:r>
              <a:rPr lang="ru-RU" sz="2400" dirty="0" smtClean="0"/>
              <a:t>делается </a:t>
            </a:r>
            <a:r>
              <a:rPr lang="ru-RU" sz="2400" dirty="0"/>
              <a:t>по возможности из однородных совокупностей; 4) число людей </a:t>
            </a:r>
            <a:r>
              <a:rPr lang="ru-RU" sz="2400" dirty="0" smtClean="0"/>
              <a:t>в группе должно </a:t>
            </a:r>
            <a:r>
              <a:rPr lang="ru-RU" sz="2400" dirty="0"/>
              <a:t>быть </a:t>
            </a:r>
            <a:r>
              <a:rPr lang="ru-RU" sz="2400" dirty="0" smtClean="0"/>
              <a:t>относительно большим.</a:t>
            </a:r>
            <a:endParaRPr lang="ru-RU" sz="2400" dirty="0"/>
          </a:p>
        </p:txBody>
      </p:sp>
      <p:sp>
        <p:nvSpPr>
          <p:cNvPr id="3" name="TextBox 2"/>
          <p:cNvSpPr txBox="1"/>
          <p:nvPr/>
        </p:nvSpPr>
        <p:spPr>
          <a:xfrm>
            <a:off x="1203960" y="8096"/>
            <a:ext cx="713232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accent3">
                    <a:lumMod val="75000"/>
                  </a:schemeClr>
                </a:solidFill>
              </a:rPr>
              <a:t>Репрезентативность</a:t>
            </a:r>
          </a:p>
        </p:txBody>
      </p:sp>
    </p:spTree>
    <p:extLst>
      <p:ext uri="{BB962C8B-B14F-4D97-AF65-F5344CB8AC3E}">
        <p14:creationId xmlns:p14="http://schemas.microsoft.com/office/powerpoint/2010/main" val="84491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160" y="480536"/>
            <a:ext cx="11155680" cy="5555367"/>
          </a:xfrm>
          <a:prstGeom prst="rect">
            <a:avLst/>
          </a:prstGeom>
        </p:spPr>
        <p:txBody>
          <a:bodyPr wrap="square">
            <a:spAutoFit/>
          </a:bodyPr>
          <a:lstStyle/>
          <a:p>
            <a:pPr indent="457200">
              <a:spcAft>
                <a:spcPts val="600"/>
              </a:spcAft>
            </a:pPr>
            <a:r>
              <a:rPr lang="en-US" sz="2300" b="1" dirty="0">
                <a:solidFill>
                  <a:schemeClr val="accent3">
                    <a:lumMod val="75000"/>
                  </a:schemeClr>
                </a:solidFill>
              </a:rPr>
              <a:t>The problem of representativeness of the experimental and control groups is of great importance as the problem of the legitimacy of extrapolation (dissemination) of the research results to the entire population of the population, regarding which scientific conclusions are drawn (for example, to the population of adolescent schoolchildren, or to the population of musicians, or to the population of officials, etc.)</a:t>
            </a:r>
          </a:p>
          <a:p>
            <a:pPr indent="457200">
              <a:spcAft>
                <a:spcPts val="600"/>
              </a:spcAft>
            </a:pPr>
            <a:r>
              <a:rPr lang="en-US" sz="2300" b="1" dirty="0">
                <a:solidFill>
                  <a:schemeClr val="accent3">
                    <a:lumMod val="75000"/>
                  </a:schemeClr>
                </a:solidFill>
              </a:rPr>
              <a:t>Representativeness is the correspondence of the psychological characteristics of the studied group to the psychological characteristics of the corresponding population. For example, the results of a study of a randomly formed group of adolescents will be valid with some degree of probability for all adolescents of a given nationality.</a:t>
            </a:r>
          </a:p>
          <a:p>
            <a:pPr indent="457200">
              <a:spcAft>
                <a:spcPts val="600"/>
              </a:spcAft>
            </a:pPr>
            <a:r>
              <a:rPr lang="en-US" sz="2300" b="1" dirty="0">
                <a:solidFill>
                  <a:schemeClr val="accent3">
                    <a:lumMod val="75000"/>
                  </a:schemeClr>
                </a:solidFill>
              </a:rPr>
              <a:t>Representativeness is achieved when the following conditions are met: 1) each member of the population must have an equal probability of being included in the study group; 2) in order to avoid directed selection of people, their choice is made regardless of the studied mental property; 3) selection is made, whenever possible, from homogeneous populations; 4) the number of people in the group should be relatively large.</a:t>
            </a:r>
            <a:endParaRPr lang="ru-RU" sz="2300" b="1" dirty="0">
              <a:solidFill>
                <a:schemeClr val="accent3">
                  <a:lumMod val="75000"/>
                </a:schemeClr>
              </a:solidFill>
            </a:endParaRPr>
          </a:p>
        </p:txBody>
      </p:sp>
      <p:sp>
        <p:nvSpPr>
          <p:cNvPr id="3" name="TextBox 2"/>
          <p:cNvSpPr txBox="1"/>
          <p:nvPr/>
        </p:nvSpPr>
        <p:spPr>
          <a:xfrm>
            <a:off x="1203960" y="8096"/>
            <a:ext cx="713232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smtClean="0">
                <a:solidFill>
                  <a:srgbClr val="B53A31">
                    <a:lumMod val="75000"/>
                  </a:srgbClr>
                </a:solidFill>
              </a:rPr>
              <a:t>Representativeness</a:t>
            </a:r>
            <a:r>
              <a:rPr lang="ru-RU" sz="2400" b="1" dirty="0" smtClean="0">
                <a:solidFill>
                  <a:srgbClr val="B53A31">
                    <a:lumMod val="75000"/>
                  </a:srgbClr>
                </a:solidFill>
              </a:rPr>
              <a:t> </a:t>
            </a:r>
          </a:p>
        </p:txBody>
      </p:sp>
    </p:spTree>
    <p:extLst>
      <p:ext uri="{BB962C8B-B14F-4D97-AF65-F5344CB8AC3E}">
        <p14:creationId xmlns:p14="http://schemas.microsoft.com/office/powerpoint/2010/main" val="42121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479703"/>
            <a:ext cx="11079480" cy="5786199"/>
          </a:xfrm>
          <a:prstGeom prst="rect">
            <a:avLst/>
          </a:prstGeom>
        </p:spPr>
        <p:txBody>
          <a:bodyPr wrap="square">
            <a:spAutoFit/>
          </a:bodyPr>
          <a:lstStyle/>
          <a:p>
            <a:pPr indent="457200">
              <a:spcAft>
                <a:spcPts val="600"/>
              </a:spcAft>
            </a:pPr>
            <a:r>
              <a:rPr lang="ru-RU" sz="2400" dirty="0" smtClean="0"/>
              <a:t>В психологии термин "надежность</a:t>
            </a:r>
            <a:r>
              <a:rPr lang="ru-RU" sz="2400" dirty="0" smtClean="0">
                <a:solidFill>
                  <a:prstClr val="black"/>
                </a:solidFill>
              </a:rPr>
              <a:t>"</a:t>
            </a:r>
            <a:r>
              <a:rPr lang="ru-RU" sz="2400" dirty="0" smtClean="0"/>
              <a:t> традиционно относится к использованию в измерениях тестовых методик. Он означает относительную устойчивость, эквивалентность и согласованность результатов теста при первичном и повторном его применении на одних и тех же испытуемых. Как пишет А. </a:t>
            </a:r>
            <a:r>
              <a:rPr lang="ru-RU" sz="2400" dirty="0" err="1" smtClean="0"/>
              <a:t>Анастази</a:t>
            </a:r>
            <a:r>
              <a:rPr lang="ru-RU" sz="2400" dirty="0" smtClean="0"/>
              <a:t>, автор мирового психологического бестселлера «Психологическое тестирование», вряд ли можно с доверием относиться к тесту интеллекта, если по нему в начале недели ребенок имел показатель, равный ноль, а к концу 80. </a:t>
            </a:r>
          </a:p>
          <a:p>
            <a:pPr indent="457200">
              <a:spcAft>
                <a:spcPts val="600"/>
              </a:spcAft>
            </a:pPr>
            <a:r>
              <a:rPr lang="ru-RU" sz="2400" dirty="0" smtClean="0"/>
              <a:t>Если метод или методика обладают надежностью, то их повторное применение дает сходные оценки. При этом в определенной мере могут совпадать как сами результаты, так и порядковое место (ранг), занимаемое испытуемым в группе. И в том, и в другом случае при повторении эксперимента возможны некоторые расхождения. Однако важно, чтобы они были незначительными в пределах одной группы. </a:t>
            </a:r>
          </a:p>
          <a:p>
            <a:pPr indent="457200">
              <a:spcAft>
                <a:spcPts val="600"/>
              </a:spcAft>
            </a:pPr>
            <a:r>
              <a:rPr lang="ru-RU" sz="2400" dirty="0" smtClean="0"/>
              <a:t>Таким образом, можно сказать, что надежность исследования – это такой критерий, который говорит о точности психологических измерений, т.е. позволяет судить о том, насколько внушают доверие полученные результаты.</a:t>
            </a:r>
            <a:endParaRPr lang="ru-RU" sz="2400" dirty="0"/>
          </a:p>
        </p:txBody>
      </p:sp>
      <p:sp>
        <p:nvSpPr>
          <p:cNvPr id="3" name="TextBox 2"/>
          <p:cNvSpPr txBox="1"/>
          <p:nvPr/>
        </p:nvSpPr>
        <p:spPr>
          <a:xfrm>
            <a:off x="1402080" y="0"/>
            <a:ext cx="630936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accent3">
                    <a:lumMod val="75000"/>
                  </a:schemeClr>
                </a:solidFill>
              </a:rPr>
              <a:t>Надежность</a:t>
            </a:r>
          </a:p>
        </p:txBody>
      </p:sp>
    </p:spTree>
    <p:extLst>
      <p:ext uri="{BB962C8B-B14F-4D97-AF65-F5344CB8AC3E}">
        <p14:creationId xmlns:p14="http://schemas.microsoft.com/office/powerpoint/2010/main" val="52008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479703"/>
            <a:ext cx="11079480" cy="5786199"/>
          </a:xfrm>
          <a:prstGeom prst="rect">
            <a:avLst/>
          </a:prstGeom>
        </p:spPr>
        <p:txBody>
          <a:bodyPr wrap="square">
            <a:spAutoFit/>
          </a:bodyPr>
          <a:lstStyle/>
          <a:p>
            <a:pPr indent="457200">
              <a:spcAft>
                <a:spcPts val="600"/>
              </a:spcAft>
            </a:pPr>
            <a:r>
              <a:rPr lang="en-US" sz="2400" b="1" dirty="0">
                <a:solidFill>
                  <a:schemeClr val="accent3">
                    <a:lumMod val="75000"/>
                  </a:schemeClr>
                </a:solidFill>
              </a:rPr>
              <a:t>In psychology, the term "reliability" traditionally refers to the use of test techniques in measurements. It means the relative stability, equivalence and consistency of test results during the initial and repeated use of the same test subjects. As A. </a:t>
            </a:r>
            <a:r>
              <a:rPr lang="en-US" sz="2400" b="1" dirty="0" err="1">
                <a:solidFill>
                  <a:schemeClr val="accent3">
                    <a:lumMod val="75000"/>
                  </a:schemeClr>
                </a:solidFill>
              </a:rPr>
              <a:t>Anastazi</a:t>
            </a:r>
            <a:r>
              <a:rPr lang="en-US" sz="2400" b="1" dirty="0">
                <a:solidFill>
                  <a:schemeClr val="accent3">
                    <a:lumMod val="75000"/>
                  </a:schemeClr>
                </a:solidFill>
              </a:rPr>
              <a:t>, author of the world psychological bestseller "Psychological Testing", writes, it is hardly possible to relate to the intelligence test with confidence if the child had a score equal to zero at the beginning of the week and 80 by the end.</a:t>
            </a:r>
          </a:p>
          <a:p>
            <a:pPr indent="457200">
              <a:spcAft>
                <a:spcPts val="600"/>
              </a:spcAft>
            </a:pPr>
            <a:r>
              <a:rPr lang="en-US" sz="2400" b="1" dirty="0">
                <a:solidFill>
                  <a:schemeClr val="accent3">
                    <a:lumMod val="75000"/>
                  </a:schemeClr>
                </a:solidFill>
              </a:rPr>
              <a:t>If a method or technique is reliable, then its repeated application gives similar estimates. In this case, to a certain extent, both the results themselves and the ordinal place (rank) occupied by the subject in the group may coincide. In both cases, when repeating the experiment, some discrepancies are possible. However, it is important that they are minor within the same group.</a:t>
            </a:r>
          </a:p>
          <a:p>
            <a:pPr indent="457200">
              <a:spcAft>
                <a:spcPts val="600"/>
              </a:spcAft>
            </a:pPr>
            <a:r>
              <a:rPr lang="en-US" sz="2400" b="1" dirty="0">
                <a:solidFill>
                  <a:schemeClr val="accent3">
                    <a:lumMod val="75000"/>
                  </a:schemeClr>
                </a:solidFill>
              </a:rPr>
              <a:t>Thus, we can say that the reliability of the study is a criterion that speaks about the accuracy of psychological measurements, i.e. allows you to judge how credible the results obtained are.</a:t>
            </a:r>
            <a:endParaRPr lang="ru-RU" sz="2400" b="1" dirty="0">
              <a:solidFill>
                <a:schemeClr val="accent3">
                  <a:lumMod val="75000"/>
                </a:schemeClr>
              </a:solidFill>
            </a:endParaRPr>
          </a:p>
        </p:txBody>
      </p:sp>
      <p:sp>
        <p:nvSpPr>
          <p:cNvPr id="3" name="TextBox 2"/>
          <p:cNvSpPr txBox="1"/>
          <p:nvPr/>
        </p:nvSpPr>
        <p:spPr>
          <a:xfrm>
            <a:off x="1402080" y="0"/>
            <a:ext cx="630936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Reliability</a:t>
            </a:r>
            <a:endParaRPr lang="ru-RU" sz="2400" b="1" dirty="0" smtClean="0">
              <a:solidFill>
                <a:srgbClr val="B53A31">
                  <a:lumMod val="75000"/>
                </a:srgbClr>
              </a:solidFill>
            </a:endParaRPr>
          </a:p>
        </p:txBody>
      </p:sp>
    </p:spTree>
    <p:extLst>
      <p:ext uri="{BB962C8B-B14F-4D97-AF65-F5344CB8AC3E}">
        <p14:creationId xmlns:p14="http://schemas.microsoft.com/office/powerpoint/2010/main" val="365230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160" y="461665"/>
            <a:ext cx="11140440" cy="5863144"/>
          </a:xfrm>
          <a:prstGeom prst="rect">
            <a:avLst/>
          </a:prstGeom>
        </p:spPr>
        <p:txBody>
          <a:bodyPr wrap="square">
            <a:spAutoFit/>
          </a:bodyPr>
          <a:lstStyle/>
          <a:p>
            <a:pPr indent="457200">
              <a:spcAft>
                <a:spcPts val="600"/>
              </a:spcAft>
            </a:pPr>
            <a:r>
              <a:rPr lang="ru-RU" sz="2400" dirty="0" smtClean="0">
                <a:solidFill>
                  <a:schemeClr val="accent3">
                    <a:lumMod val="75000"/>
                  </a:schemeClr>
                </a:solidFill>
              </a:rPr>
              <a:t>Если </a:t>
            </a:r>
            <a:r>
              <a:rPr lang="ru-RU" sz="2400" dirty="0" err="1" smtClean="0">
                <a:solidFill>
                  <a:schemeClr val="accent3">
                    <a:lumMod val="75000"/>
                  </a:schemeClr>
                </a:solidFill>
              </a:rPr>
              <a:t>генерализовать</a:t>
            </a:r>
            <a:r>
              <a:rPr lang="ru-RU" sz="2400" dirty="0" smtClean="0">
                <a:solidFill>
                  <a:schemeClr val="accent3">
                    <a:lumMod val="75000"/>
                  </a:schemeClr>
                </a:solidFill>
              </a:rPr>
              <a:t> идею надежности от тестовых измерений к надежности результатов всего исследования, то можно выделить три ее вида: 1) надежность-устойчивость, 2) надежность-</a:t>
            </a:r>
            <a:r>
              <a:rPr lang="ru-RU" sz="2400" dirty="0" err="1" smtClean="0">
                <a:solidFill>
                  <a:schemeClr val="accent3">
                    <a:lumMod val="75000"/>
                  </a:schemeClr>
                </a:solidFill>
              </a:rPr>
              <a:t>конвергентность</a:t>
            </a:r>
            <a:r>
              <a:rPr lang="ru-RU" sz="2400" dirty="0" smtClean="0">
                <a:solidFill>
                  <a:schemeClr val="accent3">
                    <a:lumMod val="75000"/>
                  </a:schemeClr>
                </a:solidFill>
              </a:rPr>
              <a:t> и 3) надежность-согласованность.</a:t>
            </a:r>
          </a:p>
          <a:p>
            <a:pPr indent="457200">
              <a:spcAft>
                <a:spcPts val="600"/>
              </a:spcAft>
            </a:pPr>
            <a:r>
              <a:rPr lang="ru-RU" sz="2400" dirty="0" smtClean="0">
                <a:solidFill>
                  <a:schemeClr val="accent3">
                    <a:lumMod val="75000"/>
                  </a:schemeClr>
                </a:solidFill>
              </a:rPr>
              <a:t>О надежности-устойчивости результатов исследования можно утверждать в следующих случаях: а) когда результаты могут быть получены другим исследователем в сходных условиях, б) когда после сформулированных научных выводов эксперимент может быть повторен на контрольной группе и в) когда полученная теория соотносится с уже имеющимися открытиями в науке.</a:t>
            </a:r>
          </a:p>
          <a:p>
            <a:pPr indent="457200">
              <a:spcAft>
                <a:spcPts val="600"/>
              </a:spcAft>
            </a:pPr>
            <a:r>
              <a:rPr lang="ru-RU" sz="2400" dirty="0" smtClean="0">
                <a:solidFill>
                  <a:schemeClr val="accent3">
                    <a:lumMod val="75000"/>
                  </a:schemeClr>
                </a:solidFill>
              </a:rPr>
              <a:t>О надежности-</a:t>
            </a:r>
            <a:r>
              <a:rPr lang="ru-RU" sz="2400" dirty="0" err="1" smtClean="0">
                <a:solidFill>
                  <a:schemeClr val="accent3">
                    <a:lumMod val="75000"/>
                  </a:schemeClr>
                </a:solidFill>
              </a:rPr>
              <a:t>конвергентности</a:t>
            </a:r>
            <a:r>
              <a:rPr lang="ru-RU" sz="2400" dirty="0" smtClean="0">
                <a:solidFill>
                  <a:schemeClr val="accent3">
                    <a:lumMod val="75000"/>
                  </a:schemeClr>
                </a:solidFill>
              </a:rPr>
              <a:t> исследования можно говорить тогда, когда для убедительности использованы методы, которые: а) близки по целевому назначению и б) обладают содержательной однородностью</a:t>
            </a:r>
            <a:r>
              <a:rPr lang="ru-RU" sz="2400" dirty="0">
                <a:solidFill>
                  <a:schemeClr val="accent3">
                    <a:lumMod val="75000"/>
                  </a:schemeClr>
                </a:solidFill>
              </a:rPr>
              <a:t>. Например, если </a:t>
            </a:r>
            <a:r>
              <a:rPr lang="ru-RU" sz="2400" dirty="0" smtClean="0">
                <a:solidFill>
                  <a:schemeClr val="accent3">
                    <a:lumMod val="75000"/>
                  </a:schemeClr>
                </a:solidFill>
              </a:rPr>
              <a:t>используется тест на эмоциональную отзывчивость, </a:t>
            </a:r>
            <a:r>
              <a:rPr lang="ru-RU" sz="2400" dirty="0">
                <a:solidFill>
                  <a:schemeClr val="accent3">
                    <a:lumMod val="75000"/>
                  </a:schemeClr>
                </a:solidFill>
              </a:rPr>
              <a:t>то </a:t>
            </a:r>
            <a:r>
              <a:rPr lang="ru-RU" sz="2400" dirty="0" smtClean="0">
                <a:solidFill>
                  <a:schemeClr val="accent3">
                    <a:lumMod val="75000"/>
                  </a:schemeClr>
                </a:solidFill>
              </a:rPr>
              <a:t>результаты </a:t>
            </a:r>
            <a:r>
              <a:rPr lang="ru-RU" sz="2400" dirty="0">
                <a:solidFill>
                  <a:schemeClr val="accent3">
                    <a:lumMod val="75000"/>
                  </a:schemeClr>
                </a:solidFill>
              </a:rPr>
              <a:t>по нему </a:t>
            </a:r>
            <a:r>
              <a:rPr lang="ru-RU" sz="2400" dirty="0" smtClean="0">
                <a:solidFill>
                  <a:schemeClr val="accent3">
                    <a:lumMod val="75000"/>
                  </a:schemeClr>
                </a:solidFill>
              </a:rPr>
              <a:t>можно сравнить, проведя тест на </a:t>
            </a:r>
            <a:r>
              <a:rPr lang="ru-RU" sz="2400" dirty="0" err="1" smtClean="0">
                <a:solidFill>
                  <a:schemeClr val="accent3">
                    <a:lumMod val="75000"/>
                  </a:schemeClr>
                </a:solidFill>
              </a:rPr>
              <a:t>эмпатию</a:t>
            </a:r>
            <a:r>
              <a:rPr lang="ru-RU" sz="2400" dirty="0" smtClean="0">
                <a:solidFill>
                  <a:schemeClr val="accent3">
                    <a:lumMod val="75000"/>
                  </a:schemeClr>
                </a:solidFill>
              </a:rPr>
              <a:t>. Важно, чтобы результаты сходились, т.е. </a:t>
            </a:r>
            <a:r>
              <a:rPr lang="ru-RU" sz="2400" dirty="0" err="1" smtClean="0">
                <a:solidFill>
                  <a:schemeClr val="accent3">
                    <a:lumMod val="75000"/>
                  </a:schemeClr>
                </a:solidFill>
              </a:rPr>
              <a:t>конвергировали</a:t>
            </a:r>
            <a:r>
              <a:rPr lang="ru-RU" sz="2400" dirty="0" smtClean="0">
                <a:solidFill>
                  <a:schemeClr val="accent3">
                    <a:lumMod val="75000"/>
                  </a:schemeClr>
                </a:solidFill>
              </a:rPr>
              <a:t> друг с другом.</a:t>
            </a:r>
          </a:p>
          <a:p>
            <a:pPr indent="457200">
              <a:spcAft>
                <a:spcPts val="600"/>
              </a:spcAft>
            </a:pPr>
            <a:r>
              <a:rPr lang="ru-RU" sz="2400" dirty="0" smtClean="0">
                <a:solidFill>
                  <a:schemeClr val="accent3">
                    <a:lumMod val="75000"/>
                  </a:schemeClr>
                </a:solidFill>
              </a:rPr>
              <a:t>О надежности-согласованности исследования свидетельствует тождественность результатов по любой из двух половин членов экспериментальной группы </a:t>
            </a:r>
            <a:r>
              <a:rPr lang="en-US" sz="2400" dirty="0" smtClean="0">
                <a:solidFill>
                  <a:schemeClr val="accent3">
                    <a:lumMod val="75000"/>
                  </a:schemeClr>
                </a:solidFill>
              </a:rPr>
              <a:t>(fifty-fifty</a:t>
            </a:r>
            <a:r>
              <a:rPr lang="ru-RU" sz="2400" dirty="0" smtClean="0">
                <a:solidFill>
                  <a:schemeClr val="accent3">
                    <a:lumMod val="75000"/>
                  </a:schemeClr>
                </a:solidFill>
              </a:rPr>
              <a:t>).</a:t>
            </a:r>
            <a:r>
              <a:rPr lang="en-US" sz="2400" dirty="0" smtClean="0">
                <a:solidFill>
                  <a:schemeClr val="accent3">
                    <a:lumMod val="75000"/>
                  </a:schemeClr>
                </a:solidFill>
              </a:rPr>
              <a:t> </a:t>
            </a:r>
            <a:endParaRPr lang="ru-RU" sz="2400" dirty="0">
              <a:solidFill>
                <a:schemeClr val="accent3">
                  <a:lumMod val="75000"/>
                </a:schemeClr>
              </a:solidFill>
            </a:endParaRPr>
          </a:p>
        </p:txBody>
      </p:sp>
      <p:sp>
        <p:nvSpPr>
          <p:cNvPr id="3" name="TextBox 2"/>
          <p:cNvSpPr txBox="1"/>
          <p:nvPr/>
        </p:nvSpPr>
        <p:spPr>
          <a:xfrm>
            <a:off x="1402080" y="0"/>
            <a:ext cx="630936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rgbClr val="B53A31">
                    <a:lumMod val="75000"/>
                  </a:srgbClr>
                </a:solidFill>
              </a:rPr>
              <a:t>Надежность: </a:t>
            </a:r>
            <a:r>
              <a:rPr lang="ru-RU" sz="2400" b="1" dirty="0" smtClean="0">
                <a:solidFill>
                  <a:srgbClr val="00B0F0"/>
                </a:solidFill>
              </a:rPr>
              <a:t>окончание</a:t>
            </a:r>
          </a:p>
        </p:txBody>
      </p:sp>
    </p:spTree>
    <p:extLst>
      <p:ext uri="{BB962C8B-B14F-4D97-AF65-F5344CB8AC3E}">
        <p14:creationId xmlns:p14="http://schemas.microsoft.com/office/powerpoint/2010/main" val="19611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160" y="461665"/>
            <a:ext cx="11140440" cy="6063198"/>
          </a:xfrm>
          <a:prstGeom prst="rect">
            <a:avLst/>
          </a:prstGeom>
        </p:spPr>
        <p:txBody>
          <a:bodyPr wrap="square">
            <a:spAutoFit/>
          </a:bodyPr>
          <a:lstStyle/>
          <a:p>
            <a:pPr indent="457200">
              <a:spcAft>
                <a:spcPts val="600"/>
              </a:spcAft>
            </a:pPr>
            <a:r>
              <a:rPr lang="en-US" sz="2300" b="1" dirty="0">
                <a:solidFill>
                  <a:schemeClr val="accent4">
                    <a:lumMod val="75000"/>
                  </a:schemeClr>
                </a:solidFill>
              </a:rPr>
              <a:t>If we generalize the idea of ​​reliability from test measurements to the reliability of the results of the entire study, then we can distinguish three types of it: 1) reliability-stability, 2) reliability-convergence, and 3) reliability-consistency.</a:t>
            </a:r>
          </a:p>
          <a:p>
            <a:pPr indent="457200">
              <a:spcAft>
                <a:spcPts val="600"/>
              </a:spcAft>
            </a:pPr>
            <a:r>
              <a:rPr lang="en-US" sz="2300" b="1" dirty="0">
                <a:solidFill>
                  <a:schemeClr val="accent4">
                    <a:lumMod val="75000"/>
                  </a:schemeClr>
                </a:solidFill>
              </a:rPr>
              <a:t>The reliability and stability of the research results can be asserted in the following cases: a) when the results can be obtained by another researcher under similar conditions, b) when, after the formulated scientific conclusions, the experiment can be repeated in the control group, and c) when the obtained theory correlates with the existing discoveries in science.</a:t>
            </a:r>
          </a:p>
          <a:p>
            <a:pPr indent="457200">
              <a:spcAft>
                <a:spcPts val="600"/>
              </a:spcAft>
            </a:pPr>
            <a:r>
              <a:rPr lang="en-US" sz="2300" b="1" dirty="0">
                <a:solidFill>
                  <a:schemeClr val="accent4">
                    <a:lumMod val="75000"/>
                  </a:schemeClr>
                </a:solidFill>
              </a:rPr>
              <a:t>We can speak about the reliability-convergence of the research when methods are used for persuasiveness that: a) are close in purpose and b) have substantial homogeneity. For example, if an emotional responsiveness test is used, then the results can be compared by running an empathy test. It is important that the results converge, i.e. converged with each other.</a:t>
            </a:r>
          </a:p>
          <a:p>
            <a:pPr indent="457200"/>
            <a:r>
              <a:rPr lang="en-US" sz="2300" b="1" dirty="0">
                <a:solidFill>
                  <a:schemeClr val="accent4">
                    <a:lumMod val="75000"/>
                  </a:schemeClr>
                </a:solidFill>
              </a:rPr>
              <a:t>The reliability and consistency of the study is evidenced by the identity of the results for either of the two halves of the members of the experimental group (</a:t>
            </a:r>
            <a:r>
              <a:rPr lang="en-US" sz="2300" b="1" dirty="0" smtClean="0">
                <a:solidFill>
                  <a:schemeClr val="accent4">
                    <a:lumMod val="75000"/>
                  </a:schemeClr>
                </a:solidFill>
              </a:rPr>
              <a:t>fifty-</a:t>
            </a:r>
            <a:r>
              <a:rPr lang="ru-RU" sz="2300" b="1" dirty="0" smtClean="0">
                <a:solidFill>
                  <a:schemeClr val="accent4">
                    <a:lumMod val="75000"/>
                  </a:schemeClr>
                </a:solidFill>
              </a:rPr>
              <a:t>  </a:t>
            </a:r>
          </a:p>
          <a:p>
            <a:pPr indent="457200"/>
            <a:r>
              <a:rPr lang="en-US" sz="2300" b="1" dirty="0" smtClean="0">
                <a:solidFill>
                  <a:schemeClr val="accent4">
                    <a:lumMod val="75000"/>
                  </a:schemeClr>
                </a:solidFill>
              </a:rPr>
              <a:t>fifty</a:t>
            </a:r>
            <a:r>
              <a:rPr lang="en-US" sz="2300" b="1" dirty="0">
                <a:solidFill>
                  <a:schemeClr val="accent4">
                    <a:lumMod val="75000"/>
                  </a:schemeClr>
                </a:solidFill>
              </a:rPr>
              <a:t>).</a:t>
            </a:r>
            <a:endParaRPr lang="ru-RU" sz="2300" b="1" dirty="0">
              <a:solidFill>
                <a:schemeClr val="accent4">
                  <a:lumMod val="75000"/>
                </a:schemeClr>
              </a:solidFill>
            </a:endParaRPr>
          </a:p>
        </p:txBody>
      </p:sp>
      <p:sp>
        <p:nvSpPr>
          <p:cNvPr id="3" name="TextBox 2"/>
          <p:cNvSpPr txBox="1"/>
          <p:nvPr/>
        </p:nvSpPr>
        <p:spPr>
          <a:xfrm>
            <a:off x="1402080" y="0"/>
            <a:ext cx="630936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Reliability: </a:t>
            </a:r>
            <a:r>
              <a:rPr lang="en-US" sz="2400" b="1" dirty="0">
                <a:solidFill>
                  <a:srgbClr val="0070C0"/>
                </a:solidFill>
              </a:rPr>
              <a:t>the end</a:t>
            </a:r>
            <a:endParaRPr lang="ru-RU" sz="2400" b="1" dirty="0" smtClean="0">
              <a:solidFill>
                <a:srgbClr val="0070C0"/>
              </a:solidFill>
            </a:endParaRPr>
          </a:p>
        </p:txBody>
      </p:sp>
    </p:spTree>
    <p:extLst>
      <p:ext uri="{BB962C8B-B14F-4D97-AF65-F5344CB8AC3E}">
        <p14:creationId xmlns:p14="http://schemas.microsoft.com/office/powerpoint/2010/main" val="12866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294967295"/>
          </p:nvPr>
        </p:nvSpPr>
        <p:spPr>
          <a:xfrm>
            <a:off x="1168485" y="643467"/>
            <a:ext cx="9314883" cy="980060"/>
          </a:xfrm>
        </p:spPr>
        <p:txBody>
          <a:bodyPr>
            <a:noAutofit/>
          </a:bodyPr>
          <a:lstStyle/>
          <a:p>
            <a:r>
              <a:rPr lang="ru-RU" sz="2800" b="1" dirty="0">
                <a:solidFill>
                  <a:schemeClr val="accent3">
                    <a:lumMod val="50000"/>
                  </a:schemeClr>
                </a:solidFill>
              </a:rPr>
              <a:t>Тема </a:t>
            </a:r>
            <a:r>
              <a:rPr lang="ru-RU" sz="2800" b="1" dirty="0" smtClean="0">
                <a:solidFill>
                  <a:schemeClr val="accent3">
                    <a:lumMod val="50000"/>
                  </a:schemeClr>
                </a:solidFill>
              </a:rPr>
              <a:t>4 </a:t>
            </a:r>
            <a:r>
              <a:rPr lang="ru-RU" sz="2800" b="1" dirty="0">
                <a:solidFill>
                  <a:schemeClr val="accent3">
                    <a:lumMod val="50000"/>
                  </a:schemeClr>
                </a:solidFill>
              </a:rPr>
              <a:t>Общие проблемы исследования с участием людей</a:t>
            </a:r>
          </a:p>
        </p:txBody>
      </p:sp>
      <p:sp>
        <p:nvSpPr>
          <p:cNvPr id="3" name="TextBox 2"/>
          <p:cNvSpPr txBox="1"/>
          <p:nvPr/>
        </p:nvSpPr>
        <p:spPr>
          <a:xfrm>
            <a:off x="3929053" y="1705124"/>
            <a:ext cx="7660122" cy="3631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300" b="1" dirty="0" smtClean="0">
                <a:solidFill>
                  <a:srgbClr val="B53A31">
                    <a:lumMod val="75000"/>
                  </a:srgbClr>
                </a:solidFill>
              </a:rPr>
              <a:t>Различия </a:t>
            </a:r>
            <a:r>
              <a:rPr lang="ru-RU" sz="2300" b="1" dirty="0">
                <a:solidFill>
                  <a:srgbClr val="B53A31">
                    <a:lumMod val="75000"/>
                  </a:srgbClr>
                </a:solidFill>
              </a:rPr>
              <a:t>между количественными и качественными исследованиями заключаются в том, что первые являются позитивистскими, </a:t>
            </a:r>
            <a:r>
              <a:rPr lang="ru-RU" sz="2300" b="1" dirty="0" smtClean="0">
                <a:solidFill>
                  <a:srgbClr val="B53A31">
                    <a:lumMod val="75000"/>
                  </a:srgbClr>
                </a:solidFill>
              </a:rPr>
              <a:t>не </a:t>
            </a:r>
            <a:r>
              <a:rPr lang="ru-RU" sz="2300" b="1" dirty="0">
                <a:solidFill>
                  <a:srgbClr val="B53A31">
                    <a:lumMod val="75000"/>
                  </a:srgbClr>
                </a:solidFill>
              </a:rPr>
              <a:t>способными схватывать перспективу субъекта, абстрактными и основанными на безжизненных описаниях. Качественные </a:t>
            </a:r>
            <a:r>
              <a:rPr lang="ru-RU" sz="2300" b="1" dirty="0" smtClean="0">
                <a:solidFill>
                  <a:srgbClr val="B53A31">
                    <a:lumMod val="75000"/>
                  </a:srgbClr>
                </a:solidFill>
              </a:rPr>
              <a:t>исследования</a:t>
            </a:r>
            <a:r>
              <a:rPr lang="ru-RU" sz="2300" b="1" dirty="0">
                <a:solidFill>
                  <a:srgbClr val="B53A31">
                    <a:lumMod val="75000"/>
                  </a:srgbClr>
                </a:solidFill>
              </a:rPr>
              <a:t>, как утверждают критики, </a:t>
            </a:r>
            <a:r>
              <a:rPr lang="ru-RU" sz="2300" b="1" dirty="0" smtClean="0">
                <a:solidFill>
                  <a:srgbClr val="B53A31">
                    <a:lumMod val="75000"/>
                  </a:srgbClr>
                </a:solidFill>
              </a:rPr>
              <a:t> не </a:t>
            </a:r>
            <a:r>
              <a:rPr lang="ru-RU" sz="2300" b="1" dirty="0">
                <a:solidFill>
                  <a:srgbClr val="B53A31">
                    <a:lumMod val="75000"/>
                  </a:srgbClr>
                </a:solidFill>
              </a:rPr>
              <a:t>основываются на строгой </a:t>
            </a:r>
            <a:r>
              <a:rPr lang="ru-RU" sz="2300" b="1" dirty="0" smtClean="0">
                <a:solidFill>
                  <a:srgbClr val="B53A31">
                    <a:lumMod val="75000"/>
                  </a:srgbClr>
                </a:solidFill>
              </a:rPr>
              <a:t>методологии, а значит проявляют </a:t>
            </a:r>
            <a:r>
              <a:rPr lang="ru-RU" sz="2300" b="1" dirty="0">
                <a:solidFill>
                  <a:srgbClr val="B53A31">
                    <a:lumMod val="75000"/>
                  </a:srgbClr>
                </a:solidFill>
              </a:rPr>
              <a:t>тенденцию к </a:t>
            </a:r>
            <a:r>
              <a:rPr lang="ru-RU" sz="2300" b="1" dirty="0" err="1" smtClean="0">
                <a:solidFill>
                  <a:srgbClr val="B53A31">
                    <a:lumMod val="75000"/>
                  </a:srgbClr>
                </a:solidFill>
              </a:rPr>
              <a:t>ненаучности</a:t>
            </a:r>
            <a:r>
              <a:rPr lang="ru-RU" sz="2300" b="1" dirty="0" smtClean="0">
                <a:solidFill>
                  <a:srgbClr val="B53A31">
                    <a:lumMod val="75000"/>
                  </a:srgbClr>
                </a:solidFill>
              </a:rPr>
              <a:t>. </a:t>
            </a:r>
          </a:p>
          <a:p>
            <a:pPr indent="457200" algn="just"/>
            <a:r>
              <a:rPr lang="en-US" sz="2300" b="1" dirty="0" err="1" smtClean="0">
                <a:solidFill>
                  <a:srgbClr val="B53A31">
                    <a:lumMod val="75000"/>
                  </a:srgbClr>
                </a:solidFill>
              </a:rPr>
              <a:t>Nau</a:t>
            </a:r>
            <a:r>
              <a:rPr lang="ru-RU" sz="2300" b="1" dirty="0" smtClean="0">
                <a:solidFill>
                  <a:srgbClr val="B53A31">
                    <a:lumMod val="75000"/>
                  </a:srgbClr>
                </a:solidFill>
              </a:rPr>
              <a:t>,</a:t>
            </a:r>
            <a:r>
              <a:rPr lang="en-US" sz="2300" b="1" dirty="0" smtClean="0">
                <a:solidFill>
                  <a:srgbClr val="B53A31">
                    <a:lumMod val="75000"/>
                  </a:srgbClr>
                </a:solidFill>
              </a:rPr>
              <a:t> </a:t>
            </a:r>
            <a:r>
              <a:rPr lang="en-US" sz="2300" b="1" dirty="0">
                <a:solidFill>
                  <a:srgbClr val="B53A31">
                    <a:lumMod val="75000"/>
                  </a:srgbClr>
                </a:solidFill>
              </a:rPr>
              <a:t>D</a:t>
            </a:r>
            <a:r>
              <a:rPr lang="en-US" sz="2300" b="1" dirty="0" smtClean="0">
                <a:solidFill>
                  <a:srgbClr val="B53A31">
                    <a:lumMod val="75000"/>
                  </a:srgbClr>
                </a:solidFill>
              </a:rPr>
              <a:t>.</a:t>
            </a:r>
            <a:r>
              <a:rPr lang="ru-RU" sz="2300" b="1" dirty="0" smtClean="0">
                <a:solidFill>
                  <a:srgbClr val="B53A31">
                    <a:lumMod val="75000"/>
                  </a:srgbClr>
                </a:solidFill>
              </a:rPr>
              <a:t> </a:t>
            </a:r>
            <a:r>
              <a:rPr lang="en-US" sz="2300" b="1" dirty="0" smtClean="0">
                <a:solidFill>
                  <a:srgbClr val="B53A31">
                    <a:lumMod val="75000"/>
                  </a:srgbClr>
                </a:solidFill>
              </a:rPr>
              <a:t>S</a:t>
            </a:r>
            <a:r>
              <a:rPr lang="en-US" sz="2300" b="1" dirty="0">
                <a:solidFill>
                  <a:srgbClr val="B53A31">
                    <a:lumMod val="75000"/>
                  </a:srgbClr>
                </a:solidFill>
              </a:rPr>
              <a:t>. Can bimodal research be a viable post-positivist tool? // </a:t>
            </a:r>
            <a:r>
              <a:rPr lang="en-US" sz="2300" b="1" dirty="0" smtClean="0">
                <a:solidFill>
                  <a:srgbClr val="B53A31">
                    <a:lumMod val="75000"/>
                  </a:srgbClr>
                </a:solidFill>
              </a:rPr>
              <a:t>The</a:t>
            </a:r>
            <a:r>
              <a:rPr lang="ru-RU" sz="2300" b="1" dirty="0" smtClean="0">
                <a:solidFill>
                  <a:srgbClr val="B53A31">
                    <a:lumMod val="75000"/>
                  </a:srgbClr>
                </a:solidFill>
              </a:rPr>
              <a:t> </a:t>
            </a:r>
            <a:r>
              <a:rPr lang="en-US" sz="2300" b="1" dirty="0" smtClean="0">
                <a:solidFill>
                  <a:srgbClr val="B53A31">
                    <a:lumMod val="75000"/>
                  </a:srgbClr>
                </a:solidFill>
              </a:rPr>
              <a:t>qualitative </a:t>
            </a:r>
            <a:r>
              <a:rPr lang="en-US" sz="2300" b="1" dirty="0">
                <a:solidFill>
                  <a:srgbClr val="B53A31">
                    <a:lumMod val="75000"/>
                  </a:srgbClr>
                </a:solidFill>
              </a:rPr>
              <a:t>Report, 1995, Vol. 2, no </a:t>
            </a:r>
            <a:r>
              <a:rPr lang="en-US" sz="2300" b="1" dirty="0" smtClean="0">
                <a:solidFill>
                  <a:srgbClr val="B53A31">
                    <a:lumMod val="75000"/>
                  </a:srgbClr>
                </a:solidFill>
              </a:rPr>
              <a:t>3</a:t>
            </a:r>
            <a:r>
              <a:rPr lang="ru-RU" sz="2300" b="1" dirty="0">
                <a:solidFill>
                  <a:srgbClr val="B53A31">
                    <a:lumMod val="75000"/>
                  </a:srgbClr>
                </a:solidFill>
              </a:rPr>
              <a:t>.</a:t>
            </a:r>
            <a:endParaRPr lang="ru-RU" sz="2300" dirty="0">
              <a:solidFill>
                <a:srgbClr val="B53A31">
                  <a:lumMod val="75000"/>
                </a:srgbClr>
              </a:solidFill>
            </a:endParaRPr>
          </a:p>
        </p:txBody>
      </p:sp>
    </p:spTree>
    <p:extLst>
      <p:ext uri="{BB962C8B-B14F-4D97-AF65-F5344CB8AC3E}">
        <p14:creationId xmlns:p14="http://schemas.microsoft.com/office/powerpoint/2010/main" val="174702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7680" y="474345"/>
            <a:ext cx="11186160" cy="5940088"/>
          </a:xfrm>
          <a:prstGeom prst="rect">
            <a:avLst/>
          </a:prstGeom>
        </p:spPr>
        <p:txBody>
          <a:bodyPr wrap="square">
            <a:spAutoFit/>
          </a:bodyPr>
          <a:lstStyle/>
          <a:p>
            <a:pPr indent="457200">
              <a:spcAft>
                <a:spcPts val="600"/>
              </a:spcAft>
            </a:pPr>
            <a:r>
              <a:rPr lang="ru-RU" sz="2400" dirty="0"/>
              <a:t>Задача исследователя заключается в том, чтобы отделить результаты </a:t>
            </a:r>
            <a:r>
              <a:rPr lang="ru-RU" sz="2400" dirty="0" smtClean="0"/>
              <a:t>исследований, </a:t>
            </a:r>
            <a:r>
              <a:rPr lang="ru-RU" sz="2400" dirty="0"/>
              <a:t>связанные с реальными </a:t>
            </a:r>
            <a:r>
              <a:rPr lang="ru-RU" sz="2400" dirty="0" smtClean="0"/>
              <a:t>отличиями между испытуемыми, </a:t>
            </a:r>
            <a:r>
              <a:rPr lang="ru-RU" sz="2400" dirty="0"/>
              <a:t>от результатов, полученных за счет случайных </a:t>
            </a:r>
            <a:r>
              <a:rPr lang="ru-RU" sz="2400" dirty="0" smtClean="0"/>
              <a:t>влияний. Иначе возможна ошибка </a:t>
            </a:r>
            <a:r>
              <a:rPr lang="ru-RU" sz="2400" dirty="0"/>
              <a:t>измерения</a:t>
            </a:r>
            <a:r>
              <a:rPr lang="ru-RU" sz="2400" dirty="0" smtClean="0"/>
              <a:t>. Ошибки возникают:</a:t>
            </a:r>
            <a:endParaRPr lang="ru-RU" sz="2400" dirty="0"/>
          </a:p>
          <a:p>
            <a:pPr indent="457200">
              <a:spcAft>
                <a:spcPts val="600"/>
              </a:spcAft>
            </a:pPr>
            <a:r>
              <a:rPr lang="ru-RU" sz="2400" dirty="0"/>
              <a:t>1) если испытуемый осведомлен, что за ним наблюдают, и дает различные ответы в зависимости от своих интересов и мотивов;</a:t>
            </a:r>
          </a:p>
          <a:p>
            <a:pPr indent="457200">
              <a:spcAft>
                <a:spcPts val="600"/>
              </a:spcAft>
            </a:pPr>
            <a:r>
              <a:rPr lang="ru-RU" sz="2400" dirty="0"/>
              <a:t>2) за счет низкого качества используемого </a:t>
            </a:r>
            <a:r>
              <a:rPr lang="ru-RU" sz="2400" dirty="0" smtClean="0"/>
              <a:t>метода или инструмента </a:t>
            </a:r>
            <a:r>
              <a:rPr lang="ru-RU" sz="2400" dirty="0"/>
              <a:t>измерения;</a:t>
            </a:r>
          </a:p>
          <a:p>
            <a:pPr indent="457200">
              <a:spcAft>
                <a:spcPts val="600"/>
              </a:spcAft>
            </a:pPr>
            <a:r>
              <a:rPr lang="ru-RU" sz="2400" dirty="0"/>
              <a:t>3) за счет особенностей </a:t>
            </a:r>
            <a:r>
              <a:rPr lang="ru-RU" sz="2400" dirty="0" smtClean="0"/>
              <a:t>исследователя, </a:t>
            </a:r>
            <a:r>
              <a:rPr lang="ru-RU" sz="2400" dirty="0"/>
              <a:t>которые влияют на испытуемого в ходе </a:t>
            </a:r>
            <a:r>
              <a:rPr lang="ru-RU" sz="2400" dirty="0" smtClean="0"/>
              <a:t>эксперимента (изменчивость </a:t>
            </a:r>
            <a:r>
              <a:rPr lang="ru-RU" sz="2400" dirty="0"/>
              <a:t>ответов может зависеть от </a:t>
            </a:r>
            <a:r>
              <a:rPr lang="ru-RU" sz="2400" dirty="0" smtClean="0"/>
              <a:t>пола</a:t>
            </a:r>
            <a:r>
              <a:rPr lang="ru-RU" sz="2400" dirty="0"/>
              <a:t>, возраста, </a:t>
            </a:r>
            <a:r>
              <a:rPr lang="ru-RU" sz="2400" dirty="0" smtClean="0"/>
              <a:t>опыта, усталости </a:t>
            </a:r>
            <a:r>
              <a:rPr lang="ru-RU" sz="2400" dirty="0"/>
              <a:t>и т. д</a:t>
            </a:r>
            <a:r>
              <a:rPr lang="ru-RU" sz="2400" dirty="0" smtClean="0"/>
              <a:t>.);</a:t>
            </a:r>
            <a:endParaRPr lang="ru-RU" sz="2400" dirty="0"/>
          </a:p>
          <a:p>
            <a:pPr indent="457200">
              <a:spcAft>
                <a:spcPts val="600"/>
              </a:spcAft>
            </a:pPr>
            <a:r>
              <a:rPr lang="ru-RU" sz="2400" dirty="0"/>
              <a:t>4) за счет характеристик </a:t>
            </a:r>
            <a:r>
              <a:rPr lang="ru-RU" sz="2400" dirty="0" smtClean="0"/>
              <a:t>экспериментальной и контрольной групп, </a:t>
            </a:r>
            <a:r>
              <a:rPr lang="ru-RU" sz="2400" dirty="0"/>
              <a:t>например, </a:t>
            </a:r>
            <a:r>
              <a:rPr lang="ru-RU" sz="2400" dirty="0" smtClean="0"/>
              <a:t>малочисленности </a:t>
            </a:r>
            <a:r>
              <a:rPr lang="ru-RU" sz="2400" dirty="0"/>
              <a:t>или нестабильности группы (то есть изменения численности к моменту повторного исследования). Это может привести к ошибочному выводу об изменении </a:t>
            </a:r>
            <a:r>
              <a:rPr lang="ru-RU" sz="2400" dirty="0" smtClean="0"/>
              <a:t>исследуемой переменной </a:t>
            </a:r>
            <a:r>
              <a:rPr lang="ru-RU" sz="2400" dirty="0"/>
              <a:t>в зависимости от времени и условий </a:t>
            </a:r>
            <a:r>
              <a:rPr lang="ru-RU" sz="2400" dirty="0" smtClean="0"/>
              <a:t>эксперимента. А на самом деле изменения </a:t>
            </a:r>
            <a:r>
              <a:rPr lang="ru-RU" sz="2400" dirty="0"/>
              <a:t>обусловлены особенностями </a:t>
            </a:r>
            <a:r>
              <a:rPr lang="ru-RU" sz="2400" dirty="0" smtClean="0"/>
              <a:t>групп </a:t>
            </a:r>
            <a:r>
              <a:rPr lang="ru-RU" sz="2400" dirty="0"/>
              <a:t>(например, </a:t>
            </a:r>
            <a:r>
              <a:rPr lang="ru-RU" sz="2400" dirty="0" smtClean="0"/>
              <a:t>их нестабильностью</a:t>
            </a:r>
            <a:r>
              <a:rPr lang="ru-RU" sz="2400" dirty="0"/>
              <a:t>, </a:t>
            </a:r>
            <a:r>
              <a:rPr lang="ru-RU" sz="2400" dirty="0" err="1" smtClean="0"/>
              <a:t>нерепрезентативностью</a:t>
            </a:r>
            <a:r>
              <a:rPr lang="ru-RU" sz="2400" dirty="0"/>
              <a:t> </a:t>
            </a:r>
            <a:r>
              <a:rPr lang="ru-RU" sz="2400" dirty="0" smtClean="0"/>
              <a:t>и др.)</a:t>
            </a:r>
            <a:endParaRPr lang="ru-RU" sz="2400" dirty="0"/>
          </a:p>
        </p:txBody>
      </p:sp>
    </p:spTree>
    <p:extLst>
      <p:ext uri="{BB962C8B-B14F-4D97-AF65-F5344CB8AC3E}">
        <p14:creationId xmlns:p14="http://schemas.microsoft.com/office/powerpoint/2010/main" val="304231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7680" y="474345"/>
            <a:ext cx="11186160" cy="5940088"/>
          </a:xfrm>
          <a:prstGeom prst="rect">
            <a:avLst/>
          </a:prstGeom>
        </p:spPr>
        <p:txBody>
          <a:bodyPr wrap="square">
            <a:spAutoFit/>
          </a:bodyPr>
          <a:lstStyle/>
          <a:p>
            <a:pPr indent="457200">
              <a:spcAft>
                <a:spcPts val="600"/>
              </a:spcAft>
            </a:pPr>
            <a:r>
              <a:rPr lang="en-US" sz="2400" b="1" dirty="0">
                <a:solidFill>
                  <a:schemeClr val="accent4">
                    <a:lumMod val="75000"/>
                  </a:schemeClr>
                </a:solidFill>
              </a:rPr>
              <a:t>The task of the researcher is to separate research results related to real differences between the subjects from those obtained through random influences. Otherwise, measurement error is possible. Errors occur:</a:t>
            </a:r>
          </a:p>
          <a:p>
            <a:pPr indent="457200">
              <a:spcAft>
                <a:spcPts val="600"/>
              </a:spcAft>
            </a:pPr>
            <a:r>
              <a:rPr lang="en-US" sz="2400" b="1" dirty="0">
                <a:solidFill>
                  <a:schemeClr val="accent4">
                    <a:lumMod val="75000"/>
                  </a:schemeClr>
                </a:solidFill>
              </a:rPr>
              <a:t>1) if the subject is aware that he is being watched and gives different answers depending on his interests and motives;</a:t>
            </a:r>
          </a:p>
          <a:p>
            <a:pPr indent="457200">
              <a:spcAft>
                <a:spcPts val="600"/>
              </a:spcAft>
            </a:pPr>
            <a:r>
              <a:rPr lang="en-US" sz="2400" b="1" dirty="0">
                <a:solidFill>
                  <a:schemeClr val="accent4">
                    <a:lumMod val="75000"/>
                  </a:schemeClr>
                </a:solidFill>
              </a:rPr>
              <a:t>2) due to the poor quality of the used method or measurement tool;</a:t>
            </a:r>
          </a:p>
          <a:p>
            <a:pPr indent="457200">
              <a:spcAft>
                <a:spcPts val="600"/>
              </a:spcAft>
            </a:pPr>
            <a:r>
              <a:rPr lang="en-US" sz="2400" b="1" dirty="0">
                <a:solidFill>
                  <a:schemeClr val="accent4">
                    <a:lumMod val="75000"/>
                  </a:schemeClr>
                </a:solidFill>
              </a:rPr>
              <a:t>3) due to the characteristics of the researcher that affect the subject during the experiment (the variability of responses may depend on gender, age, experience, fatigue, etc.);</a:t>
            </a:r>
          </a:p>
          <a:p>
            <a:pPr indent="457200">
              <a:spcAft>
                <a:spcPts val="600"/>
              </a:spcAft>
            </a:pPr>
            <a:r>
              <a:rPr lang="en-US" sz="2400" b="1" dirty="0">
                <a:solidFill>
                  <a:schemeClr val="accent4">
                    <a:lumMod val="75000"/>
                  </a:schemeClr>
                </a:solidFill>
              </a:rPr>
              <a:t>4) due to the characteristics of the experimental and control groups, for example, the small size or instability of the group (that is, changes in the size at the time of re-examination). This can lead to an erroneous conclusion about the change in the studied variable depending on the time and conditions of the experiment. But in fact, the changes are due to the characteristics of the groups (for example, their instability, non-representativeness, etc.)</a:t>
            </a:r>
            <a:endParaRPr lang="ru-RU" sz="2400" b="1" dirty="0">
              <a:solidFill>
                <a:schemeClr val="accent4">
                  <a:lumMod val="75000"/>
                </a:schemeClr>
              </a:solidFill>
            </a:endParaRPr>
          </a:p>
        </p:txBody>
      </p:sp>
    </p:spTree>
    <p:extLst>
      <p:ext uri="{BB962C8B-B14F-4D97-AF65-F5344CB8AC3E}">
        <p14:creationId xmlns:p14="http://schemas.microsoft.com/office/powerpoint/2010/main" val="218599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0280" y="1706880"/>
            <a:ext cx="8656320" cy="23391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3200" b="1" dirty="0" smtClean="0">
                <a:solidFill>
                  <a:srgbClr val="B53A31">
                    <a:lumMod val="75000"/>
                  </a:srgbClr>
                </a:solidFill>
              </a:rPr>
              <a:t>План лекции</a:t>
            </a:r>
          </a:p>
          <a:p>
            <a:pPr algn="ctr"/>
            <a:endParaRPr lang="ru-RU" b="1" dirty="0" smtClean="0">
              <a:solidFill>
                <a:srgbClr val="B53A31">
                  <a:lumMod val="75000"/>
                </a:srgbClr>
              </a:solidFill>
            </a:endParaRPr>
          </a:p>
          <a:p>
            <a:r>
              <a:rPr lang="ru-RU" sz="2400" b="1" dirty="0">
                <a:solidFill>
                  <a:srgbClr val="0070C0"/>
                </a:solidFill>
              </a:rPr>
              <a:t>1 </a:t>
            </a:r>
            <a:r>
              <a:rPr lang="ru-RU" sz="2400" b="1" dirty="0" err="1">
                <a:solidFill>
                  <a:srgbClr val="0070C0"/>
                </a:solidFill>
              </a:rPr>
              <a:t>Квази</a:t>
            </a:r>
            <a:r>
              <a:rPr lang="ru-RU" sz="2400" b="1" dirty="0">
                <a:solidFill>
                  <a:srgbClr val="0070C0"/>
                </a:solidFill>
              </a:rPr>
              <a:t>-эксперимент на примере психолого-педагогического </a:t>
            </a:r>
            <a:r>
              <a:rPr lang="ru-RU" sz="2400" b="1" dirty="0" smtClean="0">
                <a:solidFill>
                  <a:srgbClr val="0070C0"/>
                </a:solidFill>
              </a:rPr>
              <a:t>исследования</a:t>
            </a:r>
          </a:p>
          <a:p>
            <a:r>
              <a:rPr lang="ru-RU" sz="2400" b="1" dirty="0" smtClean="0">
                <a:solidFill>
                  <a:srgbClr val="0070C0"/>
                </a:solidFill>
              </a:rPr>
              <a:t>2 </a:t>
            </a:r>
            <a:r>
              <a:rPr lang="ru-RU" sz="2400" b="1" dirty="0">
                <a:solidFill>
                  <a:srgbClr val="0070C0"/>
                </a:solidFill>
              </a:rPr>
              <a:t>Критерии оценки качества исследования</a:t>
            </a:r>
          </a:p>
          <a:p>
            <a:r>
              <a:rPr lang="ru-RU" sz="2400" b="1" dirty="0">
                <a:solidFill>
                  <a:srgbClr val="B53A31">
                    <a:lumMod val="75000"/>
                  </a:srgbClr>
                </a:solidFill>
              </a:rPr>
              <a:t>3 Валидность как критерий оценки качества</a:t>
            </a:r>
            <a:endParaRPr lang="ru-RU" sz="2400" b="1" dirty="0" smtClean="0">
              <a:solidFill>
                <a:srgbClr val="B53A31">
                  <a:lumMod val="75000"/>
                </a:srgbClr>
              </a:solidFill>
            </a:endParaRPr>
          </a:p>
        </p:txBody>
      </p:sp>
      <p:sp>
        <p:nvSpPr>
          <p:cNvPr id="3" name="Прямоугольник 2"/>
          <p:cNvSpPr/>
          <p:nvPr/>
        </p:nvSpPr>
        <p:spPr>
          <a:xfrm>
            <a:off x="6080760" y="4368076"/>
            <a:ext cx="5288280" cy="1938992"/>
          </a:xfrm>
          <a:prstGeom prst="rect">
            <a:avLst/>
          </a:prstGeom>
        </p:spPr>
        <p:txBody>
          <a:bodyPr wrap="square">
            <a:spAutoFit/>
          </a:bodyPr>
          <a:lstStyle/>
          <a:p>
            <a:r>
              <a:rPr lang="ru-RU" sz="2400" dirty="0">
                <a:solidFill>
                  <a:srgbClr val="0070C0"/>
                </a:solidFill>
              </a:rPr>
              <a:t>Несмотря на огромные усилия </a:t>
            </a:r>
          </a:p>
          <a:p>
            <a:r>
              <a:rPr lang="ru-RU" sz="2400" dirty="0">
                <a:solidFill>
                  <a:srgbClr val="0070C0"/>
                </a:solidFill>
              </a:rPr>
              <a:t>по </a:t>
            </a:r>
            <a:r>
              <a:rPr lang="ru-RU" sz="2400" dirty="0" smtClean="0">
                <a:solidFill>
                  <a:srgbClr val="0070C0"/>
                </a:solidFill>
              </a:rPr>
              <a:t>установлению </a:t>
            </a:r>
            <a:r>
              <a:rPr lang="ru-RU" sz="2400" dirty="0" err="1">
                <a:solidFill>
                  <a:srgbClr val="0070C0"/>
                </a:solidFill>
              </a:rPr>
              <a:t>валидности</a:t>
            </a:r>
            <a:r>
              <a:rPr lang="ru-RU" sz="2400" dirty="0">
                <a:solidFill>
                  <a:srgbClr val="0070C0"/>
                </a:solidFill>
              </a:rPr>
              <a:t> тестов, </a:t>
            </a:r>
          </a:p>
          <a:p>
            <a:r>
              <a:rPr lang="ru-RU" sz="2400" dirty="0">
                <a:solidFill>
                  <a:srgbClr val="0070C0"/>
                </a:solidFill>
              </a:rPr>
              <a:t>многие из них так и остаются «</a:t>
            </a:r>
            <a:r>
              <a:rPr lang="ru-RU" sz="2400" dirty="0" smtClean="0">
                <a:solidFill>
                  <a:srgbClr val="0070C0"/>
                </a:solidFill>
              </a:rPr>
              <a:t>инвалидными».</a:t>
            </a:r>
            <a:endParaRPr lang="ru-RU" sz="2400" dirty="0">
              <a:solidFill>
                <a:srgbClr val="0070C0"/>
              </a:solidFill>
            </a:endParaRPr>
          </a:p>
          <a:p>
            <a:pPr algn="r"/>
            <a:r>
              <a:rPr lang="ru-RU" sz="2400" dirty="0">
                <a:solidFill>
                  <a:srgbClr val="0070C0"/>
                </a:solidFill>
              </a:rPr>
              <a:t>В. П. Зинченко</a:t>
            </a:r>
          </a:p>
        </p:txBody>
      </p:sp>
    </p:spTree>
    <p:extLst>
      <p:ext uri="{BB962C8B-B14F-4D97-AF65-F5344CB8AC3E}">
        <p14:creationId xmlns:p14="http://schemas.microsoft.com/office/powerpoint/2010/main" val="7625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0280" y="1706880"/>
            <a:ext cx="8656320" cy="23391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b="1" dirty="0">
                <a:solidFill>
                  <a:srgbClr val="0070C0"/>
                </a:solidFill>
              </a:rPr>
              <a:t>Lecture </a:t>
            </a:r>
            <a:r>
              <a:rPr lang="en-US" sz="3200" b="1" dirty="0" smtClean="0">
                <a:solidFill>
                  <a:srgbClr val="0070C0"/>
                </a:solidFill>
              </a:rPr>
              <a:t>plan</a:t>
            </a:r>
            <a:endParaRPr lang="ru-RU" sz="3200" b="1" dirty="0" smtClean="0">
              <a:solidFill>
                <a:srgbClr val="0070C0"/>
              </a:solidFill>
            </a:endParaRPr>
          </a:p>
          <a:p>
            <a:pPr algn="ctr"/>
            <a:endParaRPr lang="ru-RU" b="1" dirty="0" smtClean="0">
              <a:solidFill>
                <a:srgbClr val="0070C0"/>
              </a:solidFill>
            </a:endParaRPr>
          </a:p>
          <a:p>
            <a:r>
              <a:rPr lang="ru-RU" sz="2400" b="1" dirty="0" smtClean="0">
                <a:solidFill>
                  <a:srgbClr val="0070C0"/>
                </a:solidFill>
              </a:rPr>
              <a:t>1 </a:t>
            </a:r>
            <a:r>
              <a:rPr lang="en-US" sz="2400" b="1" dirty="0">
                <a:solidFill>
                  <a:srgbClr val="0070C0"/>
                </a:solidFill>
              </a:rPr>
              <a:t>Quasi-experiment on the example of psychological and pedagogical </a:t>
            </a:r>
            <a:r>
              <a:rPr lang="en-US" sz="2400" b="1" dirty="0" smtClean="0">
                <a:solidFill>
                  <a:srgbClr val="0070C0"/>
                </a:solidFill>
              </a:rPr>
              <a:t>research</a:t>
            </a:r>
            <a:endParaRPr lang="ru-RU" sz="2400" b="1" dirty="0" smtClean="0">
              <a:solidFill>
                <a:srgbClr val="0070C0"/>
              </a:solidFill>
            </a:endParaRPr>
          </a:p>
          <a:p>
            <a:r>
              <a:rPr lang="ru-RU" sz="2400" b="1" dirty="0" smtClean="0">
                <a:solidFill>
                  <a:srgbClr val="0070C0"/>
                </a:solidFill>
              </a:rPr>
              <a:t>2 </a:t>
            </a:r>
            <a:r>
              <a:rPr lang="en-US" sz="2400" b="1" dirty="0">
                <a:solidFill>
                  <a:srgbClr val="0070C0"/>
                </a:solidFill>
              </a:rPr>
              <a:t>Study quality assessment </a:t>
            </a:r>
            <a:r>
              <a:rPr lang="en-US" sz="2400" b="1" dirty="0" smtClean="0">
                <a:solidFill>
                  <a:srgbClr val="0070C0"/>
                </a:solidFill>
              </a:rPr>
              <a:t>criteria</a:t>
            </a:r>
            <a:endParaRPr lang="ru-RU" sz="2400" b="1" dirty="0" smtClean="0">
              <a:solidFill>
                <a:srgbClr val="0070C0"/>
              </a:solidFill>
            </a:endParaRPr>
          </a:p>
          <a:p>
            <a:r>
              <a:rPr lang="en-US" sz="2400" b="1" dirty="0">
                <a:solidFill>
                  <a:srgbClr val="B53A31">
                    <a:lumMod val="75000"/>
                  </a:srgbClr>
                </a:solidFill>
              </a:rPr>
              <a:t>3 Validity as a criterion for assessing quality</a:t>
            </a:r>
            <a:endParaRPr lang="ru-RU" sz="2400" b="1" dirty="0" smtClean="0">
              <a:solidFill>
                <a:srgbClr val="B53A31">
                  <a:lumMod val="75000"/>
                </a:srgbClr>
              </a:solidFill>
            </a:endParaRPr>
          </a:p>
        </p:txBody>
      </p:sp>
      <p:sp>
        <p:nvSpPr>
          <p:cNvPr id="4" name="Прямоугольник 3"/>
          <p:cNvSpPr/>
          <p:nvPr/>
        </p:nvSpPr>
        <p:spPr>
          <a:xfrm>
            <a:off x="7025640" y="4533930"/>
            <a:ext cx="4175760" cy="1569660"/>
          </a:xfrm>
          <a:prstGeom prst="rect">
            <a:avLst/>
          </a:prstGeom>
        </p:spPr>
        <p:txBody>
          <a:bodyPr wrap="square">
            <a:spAutoFit/>
          </a:bodyPr>
          <a:lstStyle/>
          <a:p>
            <a:pPr lvl="0"/>
            <a:r>
              <a:rPr lang="en-US" sz="2400" dirty="0">
                <a:solidFill>
                  <a:srgbClr val="0070C0"/>
                </a:solidFill>
              </a:rPr>
              <a:t>Despite huge efforts</a:t>
            </a:r>
          </a:p>
          <a:p>
            <a:pPr lvl="0"/>
            <a:r>
              <a:rPr lang="en-US" sz="2400" dirty="0">
                <a:solidFill>
                  <a:srgbClr val="0070C0"/>
                </a:solidFill>
              </a:rPr>
              <a:t>to establish the validity of tests,</a:t>
            </a:r>
          </a:p>
          <a:p>
            <a:pPr lvl="0"/>
            <a:r>
              <a:rPr lang="en-US" sz="2400" dirty="0">
                <a:solidFill>
                  <a:srgbClr val="0070C0"/>
                </a:solidFill>
              </a:rPr>
              <a:t>many of them remain “disabled”.</a:t>
            </a:r>
          </a:p>
          <a:p>
            <a:pPr lvl="0" algn="r"/>
            <a:r>
              <a:rPr lang="en-US" sz="2400" dirty="0">
                <a:solidFill>
                  <a:srgbClr val="0070C0"/>
                </a:solidFill>
              </a:rPr>
              <a:t>V. P. </a:t>
            </a:r>
            <a:r>
              <a:rPr lang="en-US" sz="2400" dirty="0" err="1">
                <a:solidFill>
                  <a:srgbClr val="0070C0"/>
                </a:solidFill>
              </a:rPr>
              <a:t>Zinchenko</a:t>
            </a:r>
            <a:endParaRPr lang="ru-RU" sz="2400" dirty="0">
              <a:solidFill>
                <a:srgbClr val="0070C0"/>
              </a:solidFill>
            </a:endParaRPr>
          </a:p>
        </p:txBody>
      </p:sp>
    </p:spTree>
    <p:extLst>
      <p:ext uri="{BB962C8B-B14F-4D97-AF65-F5344CB8AC3E}">
        <p14:creationId xmlns:p14="http://schemas.microsoft.com/office/powerpoint/2010/main" val="175951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0"/>
            <a:ext cx="813816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0070C0"/>
                </a:solidFill>
              </a:rPr>
              <a:t>3 Валидность как критерий оценки качества</a:t>
            </a:r>
          </a:p>
        </p:txBody>
      </p:sp>
      <p:sp>
        <p:nvSpPr>
          <p:cNvPr id="2" name="Прямоугольник 1"/>
          <p:cNvSpPr/>
          <p:nvPr/>
        </p:nvSpPr>
        <p:spPr>
          <a:xfrm>
            <a:off x="518160" y="523220"/>
            <a:ext cx="11140440" cy="6170920"/>
          </a:xfrm>
          <a:prstGeom prst="rect">
            <a:avLst/>
          </a:prstGeom>
        </p:spPr>
        <p:txBody>
          <a:bodyPr wrap="square">
            <a:spAutoFit/>
          </a:bodyPr>
          <a:lstStyle/>
          <a:p>
            <a:pPr indent="457200">
              <a:spcAft>
                <a:spcPts val="600"/>
              </a:spcAft>
            </a:pPr>
            <a:r>
              <a:rPr lang="ru-RU" sz="2400" dirty="0"/>
              <a:t>В общем плане валидность </a:t>
            </a:r>
            <a:r>
              <a:rPr lang="ru-RU" sz="2400" dirty="0" smtClean="0"/>
              <a:t>(пригодность) представляет </a:t>
            </a:r>
            <a:r>
              <a:rPr lang="ru-RU" sz="2400" dirty="0"/>
              <a:t>собой критерий оценки качества </a:t>
            </a:r>
            <a:r>
              <a:rPr lang="ru-RU" sz="2400" dirty="0" smtClean="0"/>
              <a:t>исследования. Он означает, что исследование выявляет то, ради чего оно замышлялось. Иначе  говоря, в </a:t>
            </a:r>
            <a:r>
              <a:rPr lang="ru-RU" sz="2400" dirty="0"/>
              <a:t>любом научном исследовании исследователь должен уметь находить ответы на, по крайней мере, следующие вопросы:</a:t>
            </a:r>
          </a:p>
          <a:p>
            <a:pPr indent="457200">
              <a:spcAft>
                <a:spcPts val="600"/>
              </a:spcAft>
            </a:pPr>
            <a:r>
              <a:rPr lang="ru-RU" sz="2400" dirty="0"/>
              <a:t>1) существует ли зависимость между двумя переменными;</a:t>
            </a:r>
          </a:p>
          <a:p>
            <a:pPr indent="457200">
              <a:spcAft>
                <a:spcPts val="600"/>
              </a:spcAft>
            </a:pPr>
            <a:r>
              <a:rPr lang="ru-RU" sz="2400" dirty="0"/>
              <a:t>2) носит ли эта зависимость причинный характер;</a:t>
            </a:r>
          </a:p>
          <a:p>
            <a:pPr indent="457200">
              <a:spcAft>
                <a:spcPts val="600"/>
              </a:spcAft>
            </a:pPr>
            <a:r>
              <a:rPr lang="ru-RU" sz="2400" dirty="0"/>
              <a:t>3) является ли данная зависимость значимой;</a:t>
            </a:r>
          </a:p>
          <a:p>
            <a:pPr indent="457200">
              <a:spcAft>
                <a:spcPts val="600"/>
              </a:spcAft>
            </a:pPr>
            <a:r>
              <a:rPr lang="ru-RU" sz="2400" dirty="0"/>
              <a:t>4) действительно ли процедуры измерения и наблюдения относятся к исследуемым конструктам;</a:t>
            </a:r>
          </a:p>
          <a:p>
            <a:pPr indent="457200">
              <a:spcAft>
                <a:spcPts val="600"/>
              </a:spcAft>
            </a:pPr>
            <a:r>
              <a:rPr lang="ru-RU" sz="2400" dirty="0"/>
              <a:t>5) могут ли быть обобщены причинные зависимости, выявленные в ходе </a:t>
            </a:r>
            <a:r>
              <a:rPr lang="ru-RU" sz="2400" dirty="0" smtClean="0"/>
              <a:t>исследования.</a:t>
            </a:r>
          </a:p>
          <a:p>
            <a:pPr indent="457200">
              <a:spcAft>
                <a:spcPts val="600"/>
              </a:spcAft>
            </a:pPr>
            <a:r>
              <a:rPr lang="ru-RU" sz="2400" dirty="0"/>
              <a:t>По отношению к поставленным вопросам можно говорить о нескольких </a:t>
            </a:r>
            <a:r>
              <a:rPr lang="ru-RU" sz="2400" dirty="0" smtClean="0"/>
              <a:t>видах </a:t>
            </a:r>
            <a:r>
              <a:rPr lang="ru-RU" sz="2400" dirty="0" err="1"/>
              <a:t>валидности</a:t>
            </a:r>
            <a:r>
              <a:rPr lang="ru-RU" sz="2400" dirty="0"/>
              <a:t>: внутренней и внешней </a:t>
            </a:r>
            <a:r>
              <a:rPr lang="ru-RU" sz="2400" dirty="0" err="1"/>
              <a:t>валидности</a:t>
            </a:r>
            <a:r>
              <a:rPr lang="ru-RU" sz="2400" dirty="0"/>
              <a:t>; </a:t>
            </a:r>
            <a:r>
              <a:rPr lang="ru-RU" sz="2400" dirty="0" err="1"/>
              <a:t>валидности</a:t>
            </a:r>
            <a:r>
              <a:rPr lang="ru-RU" sz="2400" dirty="0"/>
              <a:t> статистических выводов и процедур исследования; </a:t>
            </a:r>
            <a:r>
              <a:rPr lang="ru-RU" sz="2400" dirty="0" err="1"/>
              <a:t>конструктной</a:t>
            </a:r>
            <a:r>
              <a:rPr lang="ru-RU" sz="2400" dirty="0"/>
              <a:t> и экологической </a:t>
            </a:r>
            <a:r>
              <a:rPr lang="ru-RU" sz="2400" dirty="0" err="1"/>
              <a:t>валидности</a:t>
            </a:r>
            <a:r>
              <a:rPr lang="ru-RU" sz="2400" dirty="0"/>
              <a:t>.</a:t>
            </a:r>
          </a:p>
          <a:p>
            <a:pPr indent="457200">
              <a:spcAft>
                <a:spcPts val="600"/>
              </a:spcAft>
            </a:pPr>
            <a:endParaRPr lang="ru-RU" sz="2400" dirty="0"/>
          </a:p>
        </p:txBody>
      </p:sp>
    </p:spTree>
    <p:extLst>
      <p:ext uri="{BB962C8B-B14F-4D97-AF65-F5344CB8AC3E}">
        <p14:creationId xmlns:p14="http://schemas.microsoft.com/office/powerpoint/2010/main" val="259341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0"/>
            <a:ext cx="964692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3 Validity as a criterion for assessing research quality</a:t>
            </a:r>
            <a:endParaRPr lang="ru-RU" sz="2400" b="1" dirty="0">
              <a:solidFill>
                <a:srgbClr val="0070C0"/>
              </a:solidFill>
            </a:endParaRPr>
          </a:p>
        </p:txBody>
      </p:sp>
      <p:sp>
        <p:nvSpPr>
          <p:cNvPr id="2" name="Прямоугольник 1"/>
          <p:cNvSpPr/>
          <p:nvPr/>
        </p:nvSpPr>
        <p:spPr>
          <a:xfrm>
            <a:off x="518160" y="523220"/>
            <a:ext cx="11140440" cy="5724644"/>
          </a:xfrm>
          <a:prstGeom prst="rect">
            <a:avLst/>
          </a:prstGeom>
        </p:spPr>
        <p:txBody>
          <a:bodyPr wrap="square">
            <a:spAutoFit/>
          </a:bodyPr>
          <a:lstStyle/>
          <a:p>
            <a:pPr indent="457200">
              <a:spcAft>
                <a:spcPts val="600"/>
              </a:spcAft>
            </a:pPr>
            <a:r>
              <a:rPr lang="en-US" sz="2400" b="1" dirty="0">
                <a:solidFill>
                  <a:schemeClr val="accent4">
                    <a:lumMod val="75000"/>
                  </a:schemeClr>
                </a:solidFill>
              </a:rPr>
              <a:t>In general terms, validity (suitability) is a criterion for assessing the quality of a study. It means that research reveals what it was intended for. In other words, in any scientific research, the researcher must be able to find answers to at least the following questions:</a:t>
            </a:r>
          </a:p>
          <a:p>
            <a:pPr indent="457200">
              <a:spcAft>
                <a:spcPts val="600"/>
              </a:spcAft>
            </a:pPr>
            <a:r>
              <a:rPr lang="en-US" sz="2400" b="1" dirty="0">
                <a:solidFill>
                  <a:schemeClr val="accent4">
                    <a:lumMod val="75000"/>
                  </a:schemeClr>
                </a:solidFill>
              </a:rPr>
              <a:t>1) is there a relationship between the two variables;</a:t>
            </a:r>
          </a:p>
          <a:p>
            <a:pPr indent="457200">
              <a:spcAft>
                <a:spcPts val="600"/>
              </a:spcAft>
            </a:pPr>
            <a:r>
              <a:rPr lang="en-US" sz="2400" b="1" dirty="0">
                <a:solidFill>
                  <a:schemeClr val="accent4">
                    <a:lumMod val="75000"/>
                  </a:schemeClr>
                </a:solidFill>
              </a:rPr>
              <a:t>2) whether this dependence is causal;</a:t>
            </a:r>
          </a:p>
          <a:p>
            <a:pPr indent="457200">
              <a:spcAft>
                <a:spcPts val="600"/>
              </a:spcAft>
            </a:pPr>
            <a:r>
              <a:rPr lang="en-US" sz="2400" b="1" dirty="0">
                <a:solidFill>
                  <a:schemeClr val="accent4">
                    <a:lumMod val="75000"/>
                  </a:schemeClr>
                </a:solidFill>
              </a:rPr>
              <a:t>3) whether this dependence is significant;</a:t>
            </a:r>
          </a:p>
          <a:p>
            <a:pPr indent="457200">
              <a:spcAft>
                <a:spcPts val="600"/>
              </a:spcAft>
            </a:pPr>
            <a:r>
              <a:rPr lang="en-US" sz="2400" b="1" dirty="0">
                <a:solidFill>
                  <a:schemeClr val="accent4">
                    <a:lumMod val="75000"/>
                  </a:schemeClr>
                </a:solidFill>
              </a:rPr>
              <a:t>4) do the measurement and observation procedures really apply to the investigated constructs;</a:t>
            </a:r>
          </a:p>
          <a:p>
            <a:pPr indent="457200">
              <a:spcAft>
                <a:spcPts val="600"/>
              </a:spcAft>
            </a:pPr>
            <a:r>
              <a:rPr lang="en-US" sz="2400" b="1" dirty="0">
                <a:solidFill>
                  <a:schemeClr val="accent4">
                    <a:lumMod val="75000"/>
                  </a:schemeClr>
                </a:solidFill>
              </a:rPr>
              <a:t>5) whether causal relationships identified in the course of the study can be generalized.</a:t>
            </a:r>
          </a:p>
          <a:p>
            <a:pPr indent="457200">
              <a:spcAft>
                <a:spcPts val="600"/>
              </a:spcAft>
            </a:pPr>
            <a:r>
              <a:rPr lang="en-US" sz="2400" b="1" dirty="0">
                <a:solidFill>
                  <a:schemeClr val="accent4">
                    <a:lumMod val="75000"/>
                  </a:schemeClr>
                </a:solidFill>
              </a:rPr>
              <a:t>In relation to the questions posed, we can talk about several types of validity: internal and external validity; the validity of statistical findings and research procedures; construct and environmental validity.</a:t>
            </a:r>
            <a:endParaRPr lang="ru-RU" sz="2400" b="1" dirty="0">
              <a:solidFill>
                <a:schemeClr val="accent4">
                  <a:lumMod val="75000"/>
                </a:schemeClr>
              </a:solidFill>
            </a:endParaRPr>
          </a:p>
        </p:txBody>
      </p:sp>
    </p:spTree>
    <p:extLst>
      <p:ext uri="{BB962C8B-B14F-4D97-AF65-F5344CB8AC3E}">
        <p14:creationId xmlns:p14="http://schemas.microsoft.com/office/powerpoint/2010/main" val="377092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160" y="461665"/>
            <a:ext cx="11140440" cy="5047536"/>
          </a:xfrm>
          <a:prstGeom prst="rect">
            <a:avLst/>
          </a:prstGeom>
        </p:spPr>
        <p:txBody>
          <a:bodyPr wrap="square">
            <a:spAutoFit/>
          </a:bodyPr>
          <a:lstStyle/>
          <a:p>
            <a:pPr indent="457200">
              <a:spcAft>
                <a:spcPts val="600"/>
              </a:spcAft>
            </a:pPr>
            <a:r>
              <a:rPr lang="ru-RU" sz="2400" dirty="0">
                <a:solidFill>
                  <a:prstClr val="black"/>
                </a:solidFill>
              </a:rPr>
              <a:t>Считается, что исследование обладает внутренней валидностью, если доказано, что существует зависимость причинно-следственного типа между зависимыми и независимыми переменными</a:t>
            </a:r>
            <a:r>
              <a:rPr lang="ru-RU" sz="2400" dirty="0" smtClean="0">
                <a:solidFill>
                  <a:prstClr val="black"/>
                </a:solidFill>
              </a:rPr>
              <a:t>.</a:t>
            </a:r>
          </a:p>
          <a:p>
            <a:pPr indent="457200">
              <a:spcAft>
                <a:spcPts val="600"/>
              </a:spcAft>
            </a:pPr>
            <a:r>
              <a:rPr lang="ru-RU" sz="2400" dirty="0">
                <a:solidFill>
                  <a:prstClr val="black"/>
                </a:solidFill>
              </a:rPr>
              <a:t>Эта валидность связана с особыми процедурами, которые позволяют определить, насколько выводы, сделанные в данном исследовании, достоверны. После того, как установлено существование зависимости между переменной X и переменной Y, необходимо решить, какая из переменных является причиной, а какая следствием, то есть определить направление данной взаимосвязи. Если Y наблюдается после X, то можно сказать, что X является причиной Y.</a:t>
            </a:r>
          </a:p>
          <a:p>
            <a:pPr indent="457200">
              <a:spcAft>
                <a:spcPts val="600"/>
              </a:spcAft>
            </a:pPr>
            <a:r>
              <a:rPr lang="ru-RU" sz="2400" dirty="0">
                <a:solidFill>
                  <a:prstClr val="black"/>
                </a:solidFill>
              </a:rPr>
              <a:t>Однако может оказаться, что отношение зависимости между X и Y вызвано третьей переменной С. Для установления внутренней </a:t>
            </a:r>
            <a:r>
              <a:rPr lang="ru-RU" sz="2400" dirty="0" err="1">
                <a:solidFill>
                  <a:prstClr val="black"/>
                </a:solidFill>
              </a:rPr>
              <a:t>валидности</a:t>
            </a:r>
            <a:r>
              <a:rPr lang="ru-RU" sz="2400" dirty="0">
                <a:solidFill>
                  <a:prstClr val="black"/>
                </a:solidFill>
              </a:rPr>
              <a:t> необходимо рассмотреть все возможности влияния третьей переменной С на переменные X и Y и исключить их. </a:t>
            </a:r>
          </a:p>
        </p:txBody>
      </p:sp>
      <p:sp>
        <p:nvSpPr>
          <p:cNvPr id="3" name="TextBox 2"/>
          <p:cNvSpPr txBox="1"/>
          <p:nvPr/>
        </p:nvSpPr>
        <p:spPr>
          <a:xfrm>
            <a:off x="1402080" y="0"/>
            <a:ext cx="630936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B53A31">
                    <a:lumMod val="75000"/>
                  </a:srgbClr>
                </a:solidFill>
              </a:rPr>
              <a:t>Внутренняя валидность</a:t>
            </a:r>
            <a:endParaRPr lang="ru-RU" sz="2400" b="1" dirty="0" smtClean="0">
              <a:solidFill>
                <a:srgbClr val="B53A31">
                  <a:lumMod val="75000"/>
                </a:srgbClr>
              </a:solidFill>
            </a:endParaRPr>
          </a:p>
        </p:txBody>
      </p:sp>
    </p:spTree>
    <p:extLst>
      <p:ext uri="{BB962C8B-B14F-4D97-AF65-F5344CB8AC3E}">
        <p14:creationId xmlns:p14="http://schemas.microsoft.com/office/powerpoint/2010/main" val="302425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160" y="461665"/>
            <a:ext cx="11140440" cy="4678204"/>
          </a:xfrm>
          <a:prstGeom prst="rect">
            <a:avLst/>
          </a:prstGeom>
        </p:spPr>
        <p:txBody>
          <a:bodyPr wrap="square">
            <a:spAutoFit/>
          </a:bodyPr>
          <a:lstStyle/>
          <a:p>
            <a:pPr indent="457200">
              <a:spcAft>
                <a:spcPts val="600"/>
              </a:spcAft>
            </a:pPr>
            <a:r>
              <a:rPr lang="en-US" sz="2400" b="1" dirty="0">
                <a:solidFill>
                  <a:schemeClr val="accent4">
                    <a:lumMod val="75000"/>
                  </a:schemeClr>
                </a:solidFill>
              </a:rPr>
              <a:t>A study is considered to have intrinsic validity if it is shown that there is a causal relationship between the dependent and independent variables.</a:t>
            </a:r>
          </a:p>
          <a:p>
            <a:pPr indent="457200">
              <a:spcAft>
                <a:spcPts val="600"/>
              </a:spcAft>
            </a:pPr>
            <a:r>
              <a:rPr lang="en-US" sz="2400" b="1" dirty="0">
                <a:solidFill>
                  <a:schemeClr val="accent4">
                    <a:lumMod val="75000"/>
                  </a:schemeClr>
                </a:solidFill>
              </a:rPr>
              <a:t>This validity is associated with specific procedures that allow you to determine how reliable the conclusions drawn in a given study are. After establishing the existence of a relationship between variable X and variable Y, it is necessary to decide which of the variables is the cause and which is the effect. In other words, it is necessary to determine the direction of this relationship. If Y is observed after X, then X can be said to cause Y.</a:t>
            </a:r>
          </a:p>
          <a:p>
            <a:pPr indent="457200">
              <a:spcAft>
                <a:spcPts val="600"/>
              </a:spcAft>
            </a:pPr>
            <a:r>
              <a:rPr lang="en-US" sz="2400" b="1" dirty="0">
                <a:solidFill>
                  <a:schemeClr val="accent4">
                    <a:lumMod val="75000"/>
                  </a:schemeClr>
                </a:solidFill>
              </a:rPr>
              <a:t>However, it may turn out that the relationship between X and Y is caused by the third variable C. To establish internal validity, it is necessary to consider all the possibilities of the influence of the third variable C on the variables X and Y and exclude them.</a:t>
            </a:r>
            <a:endParaRPr lang="ru-RU" sz="2400" b="1" dirty="0">
              <a:solidFill>
                <a:schemeClr val="accent4">
                  <a:lumMod val="75000"/>
                </a:schemeClr>
              </a:solidFill>
            </a:endParaRPr>
          </a:p>
        </p:txBody>
      </p:sp>
      <p:sp>
        <p:nvSpPr>
          <p:cNvPr id="3" name="TextBox 2"/>
          <p:cNvSpPr txBox="1"/>
          <p:nvPr/>
        </p:nvSpPr>
        <p:spPr>
          <a:xfrm>
            <a:off x="1402080" y="0"/>
            <a:ext cx="630936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Internal validity</a:t>
            </a:r>
            <a:endParaRPr lang="ru-RU" sz="2400" b="1" dirty="0" smtClean="0">
              <a:solidFill>
                <a:srgbClr val="B53A31">
                  <a:lumMod val="75000"/>
                </a:srgbClr>
              </a:solidFill>
            </a:endParaRPr>
          </a:p>
        </p:txBody>
      </p:sp>
    </p:spTree>
    <p:extLst>
      <p:ext uri="{BB962C8B-B14F-4D97-AF65-F5344CB8AC3E}">
        <p14:creationId xmlns:p14="http://schemas.microsoft.com/office/powerpoint/2010/main" val="393137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507504"/>
            <a:ext cx="11247120" cy="4601260"/>
          </a:xfrm>
          <a:prstGeom prst="rect">
            <a:avLst/>
          </a:prstGeom>
        </p:spPr>
        <p:txBody>
          <a:bodyPr wrap="square">
            <a:spAutoFit/>
          </a:bodyPr>
          <a:lstStyle/>
          <a:p>
            <a:pPr indent="457200">
              <a:spcAft>
                <a:spcPts val="600"/>
              </a:spcAft>
            </a:pPr>
            <a:r>
              <a:rPr lang="ru-RU" sz="2400" dirty="0" smtClean="0"/>
              <a:t>1</a:t>
            </a:r>
            <a:r>
              <a:rPr lang="ru-RU" sz="2400" dirty="0"/>
              <a:t>) Смешение переменных. Это одна из наибольших опасностей для </a:t>
            </a:r>
            <a:r>
              <a:rPr lang="ru-RU" sz="2400" dirty="0" err="1"/>
              <a:t>валидности</a:t>
            </a:r>
            <a:r>
              <a:rPr lang="ru-RU" sz="2400" dirty="0"/>
              <a:t> эксперимента. Если в ходе эксперимента какой-либо случайный фактор (</a:t>
            </a:r>
            <a:r>
              <a:rPr lang="ru-RU" sz="2400" dirty="0" err="1"/>
              <a:t>неэкспериментальная</a:t>
            </a:r>
            <a:r>
              <a:rPr lang="ru-RU" sz="2400" dirty="0"/>
              <a:t> переменная) взаимодействует с зависимой </a:t>
            </a:r>
            <a:r>
              <a:rPr lang="ru-RU" sz="2400" dirty="0" smtClean="0"/>
              <a:t>переменной, </a:t>
            </a:r>
            <a:r>
              <a:rPr lang="ru-RU" sz="2400" dirty="0"/>
              <a:t>и это взаимодействие </a:t>
            </a:r>
            <a:r>
              <a:rPr lang="ru-RU" sz="2400" dirty="0" smtClean="0"/>
              <a:t>не замечено, то возникнет ошибка в оценке влияния независимой переменной. </a:t>
            </a:r>
            <a:r>
              <a:rPr lang="ru-RU" sz="2400" dirty="0"/>
              <a:t>Проблема смешения переменных является особенно острой в тех исследованиях, где экспериментатор не может контролировать независимую переменную.</a:t>
            </a:r>
          </a:p>
          <a:p>
            <a:pPr indent="457200">
              <a:spcAft>
                <a:spcPts val="600"/>
              </a:spcAft>
            </a:pPr>
            <a:r>
              <a:rPr lang="ru-RU" sz="2400" dirty="0"/>
              <a:t>2) Изменения, связанные с испытуемыми. При проверке зависимых переменных изменения, произошедшие между двумя моментами наблюдения, могут быть вызваны не независимыми переменными, а изменениями, произошедшими с самими испытуемыми (например, событиями личной жизни, изменением тех или иных свойств личности и т.д</a:t>
            </a:r>
            <a:r>
              <a:rPr lang="ru-RU" sz="2400" dirty="0" smtClean="0"/>
              <a:t>.)</a:t>
            </a:r>
            <a:endParaRPr lang="ru-RU" sz="2400" dirty="0"/>
          </a:p>
        </p:txBody>
      </p:sp>
      <p:sp>
        <p:nvSpPr>
          <p:cNvPr id="3" name="TextBox 2"/>
          <p:cNvSpPr txBox="1"/>
          <p:nvPr/>
        </p:nvSpPr>
        <p:spPr>
          <a:xfrm>
            <a:off x="959194" y="0"/>
            <a:ext cx="9800246"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a:solidFill>
                  <a:schemeClr val="accent3">
                    <a:lumMod val="75000"/>
                  </a:schemeClr>
                </a:solidFill>
              </a:rPr>
              <a:t>Причины снижения внутренней валидности исследования:</a:t>
            </a:r>
            <a:endParaRPr lang="ru-RU" sz="2400" b="1" dirty="0">
              <a:solidFill>
                <a:schemeClr val="accent3">
                  <a:lumMod val="75000"/>
                </a:schemeClr>
              </a:solidFill>
            </a:endParaRPr>
          </a:p>
        </p:txBody>
      </p:sp>
    </p:spTree>
    <p:extLst>
      <p:ext uri="{BB962C8B-B14F-4D97-AF65-F5344CB8AC3E}">
        <p14:creationId xmlns:p14="http://schemas.microsoft.com/office/powerpoint/2010/main" val="231704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507504"/>
            <a:ext cx="11196735" cy="4308872"/>
          </a:xfrm>
          <a:prstGeom prst="rect">
            <a:avLst/>
          </a:prstGeom>
        </p:spPr>
        <p:txBody>
          <a:bodyPr wrap="square">
            <a:spAutoFit/>
          </a:bodyPr>
          <a:lstStyle/>
          <a:p>
            <a:pPr indent="457200">
              <a:spcAft>
                <a:spcPts val="600"/>
              </a:spcAft>
            </a:pPr>
            <a:endParaRPr lang="ru-RU" sz="2400" b="1" dirty="0" smtClean="0">
              <a:solidFill>
                <a:schemeClr val="accent4">
                  <a:lumMod val="75000"/>
                </a:schemeClr>
              </a:solidFill>
            </a:endParaRPr>
          </a:p>
          <a:p>
            <a:pPr indent="457200">
              <a:spcAft>
                <a:spcPts val="600"/>
              </a:spcAft>
            </a:pPr>
            <a:r>
              <a:rPr lang="en-US" sz="2400" b="1" dirty="0" smtClean="0">
                <a:solidFill>
                  <a:schemeClr val="accent4">
                    <a:lumMod val="75000"/>
                  </a:schemeClr>
                </a:solidFill>
              </a:rPr>
              <a:t>1</a:t>
            </a:r>
            <a:r>
              <a:rPr lang="en-US" sz="2400" b="1" dirty="0">
                <a:solidFill>
                  <a:schemeClr val="accent4">
                    <a:lumMod val="75000"/>
                  </a:schemeClr>
                </a:solidFill>
              </a:rPr>
              <a:t>) Mixing of variables. This is one of the biggest dangers to experimental validity. If, in the course of the experiment, any random factor (non-experimental variable) interacts with the dependent variable, and this interaction is not noticed, then an error will arise in assessing the influence of the independent variable. The problem of confounding variables is particularly acute in studies where the experimenter cannot control the independent variable.</a:t>
            </a:r>
          </a:p>
          <a:p>
            <a:pPr indent="457200">
              <a:spcAft>
                <a:spcPts val="600"/>
              </a:spcAft>
            </a:pPr>
            <a:r>
              <a:rPr lang="en-US" sz="2400" b="1" dirty="0">
                <a:solidFill>
                  <a:schemeClr val="accent4">
                    <a:lumMod val="75000"/>
                  </a:schemeClr>
                </a:solidFill>
              </a:rPr>
              <a:t>2) Changes associated with the subjects. When checking dependent variables, changes that occurred between two moments of observation can be caused not by independent variables, but by changes that have occurred with the subjects themselves (for example, personal events, changes in certain personality traits, etc.)</a:t>
            </a:r>
            <a:endParaRPr lang="ru-RU" sz="2400" b="1" dirty="0">
              <a:solidFill>
                <a:schemeClr val="accent4">
                  <a:lumMod val="75000"/>
                </a:schemeClr>
              </a:solidFill>
            </a:endParaRPr>
          </a:p>
        </p:txBody>
      </p:sp>
      <p:sp>
        <p:nvSpPr>
          <p:cNvPr id="3" name="TextBox 2"/>
          <p:cNvSpPr txBox="1"/>
          <p:nvPr/>
        </p:nvSpPr>
        <p:spPr>
          <a:xfrm>
            <a:off x="959194" y="0"/>
            <a:ext cx="9800246"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The reasons for the decrease in the internal validity of the study:</a:t>
            </a:r>
            <a:endParaRPr lang="ru-RU" sz="2400" b="1" dirty="0">
              <a:solidFill>
                <a:srgbClr val="B53A31">
                  <a:lumMod val="75000"/>
                </a:srgbClr>
              </a:solidFill>
            </a:endParaRPr>
          </a:p>
        </p:txBody>
      </p:sp>
    </p:spTree>
    <p:extLst>
      <p:ext uri="{BB962C8B-B14F-4D97-AF65-F5344CB8AC3E}">
        <p14:creationId xmlns:p14="http://schemas.microsoft.com/office/powerpoint/2010/main" val="356042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294967295"/>
          </p:nvPr>
        </p:nvSpPr>
        <p:spPr>
          <a:xfrm>
            <a:off x="1503765" y="978747"/>
            <a:ext cx="9314883" cy="980060"/>
          </a:xfrm>
        </p:spPr>
        <p:txBody>
          <a:bodyPr>
            <a:noAutofit/>
          </a:bodyPr>
          <a:lstStyle/>
          <a:p>
            <a:pPr algn="l"/>
            <a:r>
              <a:rPr lang="en-US" sz="2400" b="1" dirty="0">
                <a:solidFill>
                  <a:schemeClr val="accent3">
                    <a:lumMod val="50000"/>
                  </a:schemeClr>
                </a:solidFill>
              </a:rPr>
              <a:t>Topic </a:t>
            </a:r>
            <a:r>
              <a:rPr lang="en-US" sz="2400" b="1" dirty="0" smtClean="0">
                <a:solidFill>
                  <a:schemeClr val="accent3">
                    <a:lumMod val="50000"/>
                  </a:schemeClr>
                </a:solidFill>
              </a:rPr>
              <a:t>4</a:t>
            </a:r>
            <a:r>
              <a:rPr lang="ru-RU" sz="2400" b="1" dirty="0" smtClean="0">
                <a:solidFill>
                  <a:schemeClr val="accent3">
                    <a:lumMod val="50000"/>
                  </a:schemeClr>
                </a:solidFill>
              </a:rPr>
              <a:t>.</a:t>
            </a:r>
            <a:r>
              <a:rPr lang="en-US" sz="2400" b="1" dirty="0" smtClean="0">
                <a:solidFill>
                  <a:schemeClr val="accent3">
                    <a:lumMod val="50000"/>
                  </a:schemeClr>
                </a:solidFill>
              </a:rPr>
              <a:t> </a:t>
            </a:r>
            <a:r>
              <a:rPr lang="en-US" sz="2000" b="1" dirty="0" smtClean="0">
                <a:solidFill>
                  <a:schemeClr val="accent3">
                    <a:lumMod val="50000"/>
                  </a:schemeClr>
                </a:solidFill>
              </a:rPr>
              <a:t>The </a:t>
            </a:r>
            <a:r>
              <a:rPr lang="en-US" sz="2000" b="1" dirty="0">
                <a:solidFill>
                  <a:schemeClr val="accent3">
                    <a:lumMod val="50000"/>
                  </a:schemeClr>
                </a:solidFill>
              </a:rPr>
              <a:t>author is associate professor A.A. </a:t>
            </a:r>
            <a:r>
              <a:rPr lang="en-US" sz="2000" b="1" dirty="0" err="1">
                <a:solidFill>
                  <a:schemeClr val="accent3">
                    <a:lumMod val="50000"/>
                  </a:schemeClr>
                </a:solidFill>
              </a:rPr>
              <a:t>Lytko</a:t>
            </a:r>
            <a:r>
              <a:rPr lang="en-US" sz="2000" b="1" dirty="0">
                <a:solidFill>
                  <a:schemeClr val="accent3">
                    <a:lumMod val="50000"/>
                  </a:schemeClr>
                </a:solidFill>
              </a:rPr>
              <a:t> </a:t>
            </a:r>
            <a:r>
              <a:rPr lang="en-US" sz="2800" b="1" dirty="0">
                <a:solidFill>
                  <a:schemeClr val="accent3">
                    <a:lumMod val="50000"/>
                  </a:schemeClr>
                </a:solidFill>
              </a:rPr>
              <a:t/>
            </a:r>
            <a:br>
              <a:rPr lang="en-US" sz="2800" b="1" dirty="0">
                <a:solidFill>
                  <a:schemeClr val="accent3">
                    <a:lumMod val="50000"/>
                  </a:schemeClr>
                </a:solidFill>
              </a:rPr>
            </a:br>
            <a:r>
              <a:rPr lang="ru-RU" sz="2800" b="1" dirty="0" smtClean="0">
                <a:solidFill>
                  <a:schemeClr val="accent3">
                    <a:lumMod val="50000"/>
                  </a:schemeClr>
                </a:solidFill>
              </a:rPr>
              <a:t/>
            </a:r>
            <a:br>
              <a:rPr lang="ru-RU" sz="2800" b="1" dirty="0" smtClean="0">
                <a:solidFill>
                  <a:schemeClr val="accent3">
                    <a:lumMod val="50000"/>
                  </a:schemeClr>
                </a:solidFill>
              </a:rPr>
            </a:br>
            <a:r>
              <a:rPr lang="ru-RU" sz="2800" b="1" dirty="0" smtClean="0">
                <a:solidFill>
                  <a:schemeClr val="accent3">
                    <a:lumMod val="50000"/>
                  </a:schemeClr>
                </a:solidFill>
              </a:rPr>
              <a:t>                </a:t>
            </a:r>
            <a:r>
              <a:rPr lang="en-US" sz="2800" b="1" dirty="0" smtClean="0">
                <a:solidFill>
                  <a:schemeClr val="accent3">
                    <a:lumMod val="50000"/>
                  </a:schemeClr>
                </a:solidFill>
              </a:rPr>
              <a:t>Common </a:t>
            </a:r>
            <a:r>
              <a:rPr lang="en-US" sz="2800" b="1" dirty="0">
                <a:solidFill>
                  <a:schemeClr val="accent3">
                    <a:lumMod val="50000"/>
                  </a:schemeClr>
                </a:solidFill>
              </a:rPr>
              <a:t>Challenges in Human Research</a:t>
            </a:r>
            <a:endParaRPr lang="ru-RU" sz="2800" b="1" dirty="0">
              <a:solidFill>
                <a:schemeClr val="accent3">
                  <a:lumMod val="50000"/>
                </a:schemeClr>
              </a:solidFill>
            </a:endParaRPr>
          </a:p>
        </p:txBody>
      </p:sp>
      <p:sp>
        <p:nvSpPr>
          <p:cNvPr id="3" name="TextBox 2"/>
          <p:cNvSpPr txBox="1"/>
          <p:nvPr/>
        </p:nvSpPr>
        <p:spPr>
          <a:xfrm>
            <a:off x="3931920" y="2095932"/>
            <a:ext cx="7502607" cy="32778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endParaRPr lang="ru-RU" sz="2300" b="1" smtClean="0">
              <a:solidFill>
                <a:srgbClr val="B53A31">
                  <a:lumMod val="75000"/>
                </a:srgbClr>
              </a:solidFill>
            </a:endParaRPr>
          </a:p>
          <a:p>
            <a:pPr indent="457200" algn="just"/>
            <a:r>
              <a:rPr lang="en-US" sz="2300" b="1" smtClean="0">
                <a:solidFill>
                  <a:srgbClr val="B53A31">
                    <a:lumMod val="75000"/>
                  </a:srgbClr>
                </a:solidFill>
              </a:rPr>
              <a:t>The </a:t>
            </a:r>
            <a:r>
              <a:rPr lang="en-US" sz="2300" b="1" dirty="0">
                <a:solidFill>
                  <a:srgbClr val="B53A31">
                    <a:lumMod val="75000"/>
                  </a:srgbClr>
                </a:solidFill>
              </a:rPr>
              <a:t>difference between quantitative and qualitative research is that the former are positivistic, incapable of grasping the subject's perspective, abstract and based on lifeless descriptions. Qualitative research, critics argue, is not based on rigorous methodology and thus tends to be unscientific. </a:t>
            </a:r>
            <a:endParaRPr lang="ru-RU" sz="2300" b="1" dirty="0" smtClean="0">
              <a:solidFill>
                <a:srgbClr val="B53A31">
                  <a:lumMod val="75000"/>
                </a:srgbClr>
              </a:solidFill>
            </a:endParaRPr>
          </a:p>
          <a:p>
            <a:pPr indent="457200" algn="just"/>
            <a:r>
              <a:rPr lang="en-US" sz="2300" b="1" dirty="0" err="1" smtClean="0">
                <a:solidFill>
                  <a:srgbClr val="B53A31">
                    <a:lumMod val="75000"/>
                  </a:srgbClr>
                </a:solidFill>
              </a:rPr>
              <a:t>Nau</a:t>
            </a:r>
            <a:r>
              <a:rPr lang="en-US" sz="2300" b="1" dirty="0">
                <a:solidFill>
                  <a:srgbClr val="B53A31">
                    <a:lumMod val="75000"/>
                  </a:srgbClr>
                </a:solidFill>
              </a:rPr>
              <a:t>, D. S. Can bimodal research be a viable post-positivist tool? // The qualitative Report, 1995, Vol. 2, no 3.</a:t>
            </a:r>
            <a:endParaRPr lang="ru-RU" sz="2300" dirty="0">
              <a:solidFill>
                <a:srgbClr val="B53A31">
                  <a:lumMod val="75000"/>
                </a:srgbClr>
              </a:solidFill>
            </a:endParaRPr>
          </a:p>
        </p:txBody>
      </p:sp>
    </p:spTree>
    <p:extLst>
      <p:ext uri="{BB962C8B-B14F-4D97-AF65-F5344CB8AC3E}">
        <p14:creationId xmlns:p14="http://schemas.microsoft.com/office/powerpoint/2010/main" val="3346443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5880" y="0"/>
            <a:ext cx="787908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accent3">
                    <a:lumMod val="75000"/>
                  </a:schemeClr>
                </a:solidFill>
              </a:rPr>
              <a:t>Пример</a:t>
            </a:r>
          </a:p>
        </p:txBody>
      </p:sp>
      <p:sp>
        <p:nvSpPr>
          <p:cNvPr id="3" name="Прямоугольник 2"/>
          <p:cNvSpPr/>
          <p:nvPr/>
        </p:nvSpPr>
        <p:spPr>
          <a:xfrm>
            <a:off x="518160" y="461665"/>
            <a:ext cx="11109960" cy="4832092"/>
          </a:xfrm>
          <a:prstGeom prst="rect">
            <a:avLst/>
          </a:prstGeom>
        </p:spPr>
        <p:txBody>
          <a:bodyPr wrap="square">
            <a:spAutoFit/>
          </a:bodyPr>
          <a:lstStyle/>
          <a:p>
            <a:pPr indent="457200">
              <a:spcAft>
                <a:spcPts val="600"/>
              </a:spcAft>
            </a:pPr>
            <a:r>
              <a:rPr lang="ru-RU" sz="2400" dirty="0"/>
              <a:t>Предположим, что исследуется два метода модификации поведения для контроля за весом тела. </a:t>
            </a:r>
            <a:endParaRPr lang="ru-RU" sz="2400" dirty="0" smtClean="0"/>
          </a:p>
          <a:p>
            <a:pPr indent="457200">
              <a:spcAft>
                <a:spcPts val="600"/>
              </a:spcAft>
            </a:pPr>
            <a:r>
              <a:rPr lang="ru-RU" sz="2400" dirty="0" smtClean="0"/>
              <a:t>Группе </a:t>
            </a:r>
            <a:r>
              <a:rPr lang="ru-RU" sz="2400" dirty="0"/>
              <a:t>1 предписана диета. Кроме того, испытуемые первой группы должны ежедневно записывать в дневник все, что они едят, точно взвешивать все блюда и подсчитывать калорийность пищи. </a:t>
            </a:r>
            <a:endParaRPr lang="ru-RU" sz="2400" dirty="0" smtClean="0"/>
          </a:p>
          <a:p>
            <a:pPr indent="457200">
              <a:spcAft>
                <a:spcPts val="600"/>
              </a:spcAft>
            </a:pPr>
            <a:r>
              <a:rPr lang="ru-RU" sz="2400" dirty="0" smtClean="0"/>
              <a:t>Группе </a:t>
            </a:r>
            <a:r>
              <a:rPr lang="ru-RU" sz="2400" dirty="0"/>
              <a:t>2 была просто предписана диета. </a:t>
            </a:r>
            <a:endParaRPr lang="ru-RU" sz="2400" dirty="0" smtClean="0"/>
          </a:p>
          <a:p>
            <a:pPr indent="457200">
              <a:spcAft>
                <a:spcPts val="600"/>
              </a:spcAft>
            </a:pPr>
            <a:r>
              <a:rPr lang="ru-RU" sz="2400" dirty="0" smtClean="0"/>
              <a:t>Вполне </a:t>
            </a:r>
            <a:r>
              <a:rPr lang="ru-RU" sz="2400" dirty="0"/>
              <a:t>обоснованно можно предположить, что некоторые испытуемые </a:t>
            </a:r>
            <a:r>
              <a:rPr lang="ru-RU" sz="2400" dirty="0" smtClean="0"/>
              <a:t>группы 1 </a:t>
            </a:r>
            <a:r>
              <a:rPr lang="ru-RU" sz="2400" dirty="0"/>
              <a:t>с более </a:t>
            </a:r>
            <a:r>
              <a:rPr lang="ru-RU" sz="2400" dirty="0" smtClean="0"/>
              <a:t>трудным </a:t>
            </a:r>
            <a:r>
              <a:rPr lang="ru-RU" sz="2400" dirty="0"/>
              <a:t>заданием выйдут из эксперимента. </a:t>
            </a:r>
            <a:r>
              <a:rPr lang="ru-RU" sz="2400" dirty="0" smtClean="0"/>
              <a:t>Тогда окажется, что в </a:t>
            </a:r>
            <a:r>
              <a:rPr lang="ru-RU" sz="2400" dirty="0"/>
              <a:t>конце эксперимента процент испытуемых с высокой мотивацией в этой группе будет больше. У испытуемых с более высокой мотивацией больше вероятность похудения. </a:t>
            </a:r>
            <a:endParaRPr lang="ru-RU" sz="2400" dirty="0" smtClean="0"/>
          </a:p>
          <a:p>
            <a:pPr indent="457200">
              <a:spcAft>
                <a:spcPts val="600"/>
              </a:spcAft>
            </a:pPr>
            <a:r>
              <a:rPr lang="ru-RU" sz="2400" dirty="0" smtClean="0"/>
              <a:t>Поэтому </a:t>
            </a:r>
            <a:r>
              <a:rPr lang="ru-RU" sz="2400" dirty="0"/>
              <a:t>исследователь может прийти к ошибочному выводу о том, что условия в первой группе более эффективны для похудения.</a:t>
            </a:r>
          </a:p>
        </p:txBody>
      </p:sp>
    </p:spTree>
    <p:extLst>
      <p:ext uri="{BB962C8B-B14F-4D97-AF65-F5344CB8AC3E}">
        <p14:creationId xmlns:p14="http://schemas.microsoft.com/office/powerpoint/2010/main" val="344674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5880" y="0"/>
            <a:ext cx="787908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Example</a:t>
            </a:r>
            <a:endParaRPr lang="ru-RU" sz="2400" b="1" dirty="0" smtClean="0">
              <a:solidFill>
                <a:srgbClr val="B53A31">
                  <a:lumMod val="75000"/>
                </a:srgbClr>
              </a:solidFill>
            </a:endParaRPr>
          </a:p>
        </p:txBody>
      </p:sp>
      <p:sp>
        <p:nvSpPr>
          <p:cNvPr id="3" name="Прямоугольник 2"/>
          <p:cNvSpPr/>
          <p:nvPr/>
        </p:nvSpPr>
        <p:spPr>
          <a:xfrm>
            <a:off x="518160" y="461665"/>
            <a:ext cx="11109960" cy="4832092"/>
          </a:xfrm>
          <a:prstGeom prst="rect">
            <a:avLst/>
          </a:prstGeom>
        </p:spPr>
        <p:txBody>
          <a:bodyPr wrap="square">
            <a:spAutoFit/>
          </a:bodyPr>
          <a:lstStyle/>
          <a:p>
            <a:pPr indent="457200">
              <a:spcAft>
                <a:spcPts val="600"/>
              </a:spcAft>
            </a:pPr>
            <a:r>
              <a:rPr lang="en-US" sz="2400" b="1" dirty="0">
                <a:solidFill>
                  <a:schemeClr val="accent4">
                    <a:lumMod val="75000"/>
                  </a:schemeClr>
                </a:solidFill>
              </a:rPr>
              <a:t>Suppose you are investigating two behavioral modification techniques to control body weight.</a:t>
            </a:r>
          </a:p>
          <a:p>
            <a:pPr indent="457200">
              <a:spcAft>
                <a:spcPts val="600"/>
              </a:spcAft>
            </a:pPr>
            <a:r>
              <a:rPr lang="en-US" sz="2400" b="1" dirty="0">
                <a:solidFill>
                  <a:schemeClr val="accent4">
                    <a:lumMod val="75000"/>
                  </a:schemeClr>
                </a:solidFill>
              </a:rPr>
              <a:t>Group 1 is prescribed a diet. In addition, the subjects of the first group should write down everything they eat in a diary every day, accurately weigh all dishes and calculate the calorie content of food.</a:t>
            </a:r>
          </a:p>
          <a:p>
            <a:pPr indent="457200">
              <a:spcAft>
                <a:spcPts val="600"/>
              </a:spcAft>
            </a:pPr>
            <a:r>
              <a:rPr lang="en-US" sz="2400" b="1" dirty="0">
                <a:solidFill>
                  <a:schemeClr val="accent4">
                    <a:lumMod val="75000"/>
                  </a:schemeClr>
                </a:solidFill>
              </a:rPr>
              <a:t>Group 2 was simply prescribed a diet.</a:t>
            </a:r>
          </a:p>
          <a:p>
            <a:pPr indent="457200">
              <a:spcAft>
                <a:spcPts val="600"/>
              </a:spcAft>
            </a:pPr>
            <a:r>
              <a:rPr lang="en-US" sz="2400" b="1" dirty="0">
                <a:solidFill>
                  <a:schemeClr val="accent4">
                    <a:lumMod val="75000"/>
                  </a:schemeClr>
                </a:solidFill>
              </a:rPr>
              <a:t>It can be reasonably assumed that some subjects of group 1 with a more difficult task will leave the experiment. Then it turns out that at the end of the experiment, the percentage of subjects with high motivation in this group will be greater. Subjects with higher motivation are more likely to lose weight.</a:t>
            </a:r>
          </a:p>
          <a:p>
            <a:pPr indent="457200">
              <a:spcAft>
                <a:spcPts val="600"/>
              </a:spcAft>
            </a:pPr>
            <a:r>
              <a:rPr lang="en-US" sz="2400" b="1" dirty="0">
                <a:solidFill>
                  <a:schemeClr val="accent4">
                    <a:lumMod val="75000"/>
                  </a:schemeClr>
                </a:solidFill>
              </a:rPr>
              <a:t>Therefore, the researcher may come to the erroneous conclusion that the conditions in the first group are more effective for weight loss.</a:t>
            </a:r>
            <a:endParaRPr lang="ru-RU" sz="2400" b="1" dirty="0">
              <a:solidFill>
                <a:schemeClr val="accent4">
                  <a:lumMod val="75000"/>
                </a:schemeClr>
              </a:solidFill>
            </a:endParaRPr>
          </a:p>
        </p:txBody>
      </p:sp>
    </p:spTree>
    <p:extLst>
      <p:ext uri="{BB962C8B-B14F-4D97-AF65-F5344CB8AC3E}">
        <p14:creationId xmlns:p14="http://schemas.microsoft.com/office/powerpoint/2010/main" val="312964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5880" y="0"/>
            <a:ext cx="675132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chemeClr val="accent3">
                    <a:lumMod val="75000"/>
                  </a:schemeClr>
                </a:solidFill>
              </a:rPr>
              <a:t>Внешняя валидность</a:t>
            </a:r>
            <a:endParaRPr lang="ru-RU" sz="2400" b="1" dirty="0" smtClean="0">
              <a:solidFill>
                <a:schemeClr val="accent3">
                  <a:lumMod val="75000"/>
                </a:schemeClr>
              </a:solidFill>
            </a:endParaRPr>
          </a:p>
        </p:txBody>
      </p:sp>
      <p:sp>
        <p:nvSpPr>
          <p:cNvPr id="3" name="Прямоугольник 2"/>
          <p:cNvSpPr/>
          <p:nvPr/>
        </p:nvSpPr>
        <p:spPr>
          <a:xfrm>
            <a:off x="487680" y="652701"/>
            <a:ext cx="11186160" cy="4678204"/>
          </a:xfrm>
          <a:prstGeom prst="rect">
            <a:avLst/>
          </a:prstGeom>
        </p:spPr>
        <p:txBody>
          <a:bodyPr wrap="square">
            <a:spAutoFit/>
          </a:bodyPr>
          <a:lstStyle/>
          <a:p>
            <a:pPr indent="457200">
              <a:spcAft>
                <a:spcPts val="600"/>
              </a:spcAft>
            </a:pPr>
            <a:r>
              <a:rPr lang="ru-RU" sz="2400" dirty="0"/>
              <a:t>Под внешней валидностью понимается возможность обобщения результатов </a:t>
            </a:r>
            <a:r>
              <a:rPr lang="ru-RU" sz="2400" dirty="0" smtClean="0"/>
              <a:t>исследования</a:t>
            </a:r>
            <a:r>
              <a:rPr lang="ru-RU" sz="2400" dirty="0"/>
              <a:t>.</a:t>
            </a:r>
            <a:r>
              <a:rPr lang="ru-RU" sz="2400" dirty="0" smtClean="0"/>
              <a:t> В процессе обобщения выводы, </a:t>
            </a:r>
            <a:r>
              <a:rPr lang="ru-RU" sz="2400" dirty="0"/>
              <a:t>полученные на экспериментальной выборке, </a:t>
            </a:r>
            <a:r>
              <a:rPr lang="ru-RU" sz="2400" dirty="0" smtClean="0"/>
              <a:t>экстраполируются (переносятся) на </a:t>
            </a:r>
            <a:r>
              <a:rPr lang="ru-RU" sz="2400" dirty="0"/>
              <a:t>всю </a:t>
            </a:r>
            <a:r>
              <a:rPr lang="ru-RU" sz="2400" dirty="0" smtClean="0"/>
              <a:t>популяцию людей. </a:t>
            </a:r>
          </a:p>
          <a:p>
            <a:pPr indent="457200">
              <a:spcAft>
                <a:spcPts val="600"/>
              </a:spcAft>
            </a:pPr>
            <a:r>
              <a:rPr lang="ru-RU" sz="2400" dirty="0" smtClean="0"/>
              <a:t>Социальные </a:t>
            </a:r>
            <a:r>
              <a:rPr lang="ru-RU" sz="2400" dirty="0"/>
              <a:t>психологи стремятся к получению выводов, </a:t>
            </a:r>
            <a:r>
              <a:rPr lang="ru-RU" sz="2400" dirty="0" smtClean="0"/>
              <a:t>экстраполируемых </a:t>
            </a:r>
            <a:r>
              <a:rPr lang="ru-RU" sz="2400" dirty="0"/>
              <a:t>на очень широкую социальную общность, часто исходя из идеи о наличии универсальных закономерностей глобального характера. Результаты исследований с высокой степенью </a:t>
            </a:r>
            <a:r>
              <a:rPr lang="ru-RU" sz="2400" dirty="0" smtClean="0"/>
              <a:t>экстраполяции, соответственно</a:t>
            </a:r>
            <a:r>
              <a:rPr lang="ru-RU" sz="2400" dirty="0"/>
              <a:t>, обладают и высоким уровнем внешней </a:t>
            </a:r>
            <a:r>
              <a:rPr lang="ru-RU" sz="2400" dirty="0" err="1"/>
              <a:t>валидности</a:t>
            </a:r>
            <a:r>
              <a:rPr lang="ru-RU" sz="2400" dirty="0"/>
              <a:t>. </a:t>
            </a:r>
            <a:endParaRPr lang="ru-RU" sz="2400" dirty="0" smtClean="0"/>
          </a:p>
          <a:p>
            <a:pPr indent="457200">
              <a:spcAft>
                <a:spcPts val="600"/>
              </a:spcAft>
            </a:pPr>
            <a:r>
              <a:rPr lang="ru-RU" sz="2400" dirty="0" smtClean="0"/>
              <a:t>Внешняя </a:t>
            </a:r>
            <a:r>
              <a:rPr lang="ru-RU" sz="2400" dirty="0"/>
              <a:t>валидность существенно зависит от </a:t>
            </a:r>
            <a:r>
              <a:rPr lang="ru-RU" sz="2400" dirty="0" smtClean="0"/>
              <a:t>соблюдения правил </a:t>
            </a:r>
            <a:r>
              <a:rPr lang="ru-RU" sz="2400" dirty="0"/>
              <a:t>формирования </a:t>
            </a:r>
            <a:r>
              <a:rPr lang="ru-RU" sz="2400" dirty="0" smtClean="0"/>
              <a:t>репрезентативной выборки, по своим психологическим характеристикам отражающим определенную популяцию людей, например, учителей или школьников. Об этих правилах мы говорили выше.</a:t>
            </a:r>
            <a:endParaRPr lang="ru-RU" sz="2400" dirty="0"/>
          </a:p>
        </p:txBody>
      </p:sp>
    </p:spTree>
    <p:extLst>
      <p:ext uri="{BB962C8B-B14F-4D97-AF65-F5344CB8AC3E}">
        <p14:creationId xmlns:p14="http://schemas.microsoft.com/office/powerpoint/2010/main" val="365044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5880" y="0"/>
            <a:ext cx="675132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External validity</a:t>
            </a:r>
            <a:endParaRPr lang="ru-RU" sz="2400" b="1" dirty="0" smtClean="0">
              <a:solidFill>
                <a:srgbClr val="B53A31">
                  <a:lumMod val="75000"/>
                </a:srgbClr>
              </a:solidFill>
            </a:endParaRPr>
          </a:p>
        </p:txBody>
      </p:sp>
      <p:sp>
        <p:nvSpPr>
          <p:cNvPr id="3" name="Прямоугольник 2"/>
          <p:cNvSpPr/>
          <p:nvPr/>
        </p:nvSpPr>
        <p:spPr>
          <a:xfrm>
            <a:off x="487680" y="652701"/>
            <a:ext cx="11186160" cy="4308872"/>
          </a:xfrm>
          <a:prstGeom prst="rect">
            <a:avLst/>
          </a:prstGeom>
        </p:spPr>
        <p:txBody>
          <a:bodyPr wrap="square">
            <a:spAutoFit/>
          </a:bodyPr>
          <a:lstStyle/>
          <a:p>
            <a:pPr indent="457200">
              <a:spcAft>
                <a:spcPts val="600"/>
              </a:spcAft>
            </a:pPr>
            <a:r>
              <a:rPr lang="en-US" sz="2400" b="1" dirty="0">
                <a:solidFill>
                  <a:schemeClr val="accent4">
                    <a:lumMod val="75000"/>
                  </a:schemeClr>
                </a:solidFill>
              </a:rPr>
              <a:t>External validity refers to the ability to generalize research results. In the process of generalization, the conclusions obtained from the experimental sample are extrapolated (transferred) to the entire population of people.</a:t>
            </a:r>
          </a:p>
          <a:p>
            <a:pPr indent="457200">
              <a:spcAft>
                <a:spcPts val="600"/>
              </a:spcAft>
            </a:pPr>
            <a:r>
              <a:rPr lang="en-US" sz="2400" b="1" dirty="0">
                <a:solidFill>
                  <a:schemeClr val="accent4">
                    <a:lumMod val="75000"/>
                  </a:schemeClr>
                </a:solidFill>
              </a:rPr>
              <a:t>Social psychologists strive to obtain conclusions that can be extrapolated to a very wide social community, often based on the idea of ​​the presence of universal laws of a global nature. Research results with a high degree of extrapolation, respectively, have a high level of external validity.</a:t>
            </a:r>
          </a:p>
          <a:p>
            <a:pPr indent="457200">
              <a:spcAft>
                <a:spcPts val="600"/>
              </a:spcAft>
            </a:pPr>
            <a:r>
              <a:rPr lang="en-US" sz="2400" b="1" dirty="0">
                <a:solidFill>
                  <a:schemeClr val="accent4">
                    <a:lumMod val="75000"/>
                  </a:schemeClr>
                </a:solidFill>
              </a:rPr>
              <a:t>External validity essentially depends on compliance with the rules for the formation of a representative sample, according to its psychological characteristics, reflecting a certain population of people, for example, teachers or schoolchildren. We talked about these rules above.</a:t>
            </a:r>
            <a:endParaRPr lang="ru-RU" sz="2400" b="1" dirty="0">
              <a:solidFill>
                <a:schemeClr val="accent4">
                  <a:lumMod val="75000"/>
                </a:schemeClr>
              </a:solidFill>
            </a:endParaRPr>
          </a:p>
        </p:txBody>
      </p:sp>
    </p:spTree>
    <p:extLst>
      <p:ext uri="{BB962C8B-B14F-4D97-AF65-F5344CB8AC3E}">
        <p14:creationId xmlns:p14="http://schemas.microsoft.com/office/powerpoint/2010/main" val="155318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77240" y="1378357"/>
            <a:ext cx="10858500" cy="2985433"/>
          </a:xfrm>
          <a:prstGeom prst="rect">
            <a:avLst/>
          </a:prstGeom>
        </p:spPr>
        <p:txBody>
          <a:bodyPr wrap="square">
            <a:spAutoFit/>
          </a:bodyPr>
          <a:lstStyle/>
          <a:p>
            <a:pPr indent="457200">
              <a:spcAft>
                <a:spcPts val="600"/>
              </a:spcAft>
            </a:pPr>
            <a:r>
              <a:rPr lang="ru-RU" sz="2400" dirty="0" smtClean="0">
                <a:solidFill>
                  <a:prstClr val="black"/>
                </a:solidFill>
              </a:rPr>
              <a:t>При переносе выводов исследования на большую популяцию людей надо задуматься над вопросами:</a:t>
            </a:r>
          </a:p>
          <a:p>
            <a:pPr marL="457200" indent="-457200">
              <a:spcAft>
                <a:spcPts val="600"/>
              </a:spcAft>
              <a:buFont typeface="+mj-lt"/>
              <a:buAutoNum type="arabicParenR"/>
            </a:pPr>
            <a:r>
              <a:rPr lang="ru-RU" sz="2400" dirty="0" smtClean="0">
                <a:solidFill>
                  <a:prstClr val="black"/>
                </a:solidFill>
              </a:rPr>
              <a:t>Случится </a:t>
            </a:r>
            <a:r>
              <a:rPr lang="ru-RU" sz="2400" dirty="0">
                <a:solidFill>
                  <a:prstClr val="black"/>
                </a:solidFill>
              </a:rPr>
              <a:t>ли то же самое с другими группами людей или со всеми людьми то, </a:t>
            </a:r>
            <a:r>
              <a:rPr lang="ru-RU" sz="2400" dirty="0" smtClean="0">
                <a:solidFill>
                  <a:prstClr val="black"/>
                </a:solidFill>
              </a:rPr>
              <a:t>  что </a:t>
            </a:r>
            <a:r>
              <a:rPr lang="ru-RU" sz="2400" dirty="0">
                <a:solidFill>
                  <a:prstClr val="black"/>
                </a:solidFill>
              </a:rPr>
              <a:t>получено на экспериментальной </a:t>
            </a:r>
            <a:r>
              <a:rPr lang="ru-RU" sz="2400" dirty="0" smtClean="0">
                <a:solidFill>
                  <a:prstClr val="black"/>
                </a:solidFill>
              </a:rPr>
              <a:t>выборке?</a:t>
            </a:r>
          </a:p>
          <a:p>
            <a:pPr marL="457200" indent="-457200">
              <a:spcAft>
                <a:spcPts val="600"/>
              </a:spcAft>
              <a:buFont typeface="+mj-lt"/>
              <a:buAutoNum type="arabicParenR"/>
            </a:pPr>
            <a:r>
              <a:rPr lang="ru-RU" sz="2400" dirty="0" smtClean="0">
                <a:solidFill>
                  <a:prstClr val="black"/>
                </a:solidFill>
              </a:rPr>
              <a:t>Случится ли то же самое в других местах?</a:t>
            </a:r>
          </a:p>
          <a:p>
            <a:pPr marL="457200" indent="-457200">
              <a:spcAft>
                <a:spcPts val="600"/>
              </a:spcAft>
              <a:buFont typeface="+mj-lt"/>
              <a:buAutoNum type="arabicParenR"/>
            </a:pPr>
            <a:r>
              <a:rPr lang="ru-RU" sz="2400" dirty="0" smtClean="0">
                <a:solidFill>
                  <a:prstClr val="black"/>
                </a:solidFill>
              </a:rPr>
              <a:t>Будет </a:t>
            </a:r>
            <a:r>
              <a:rPr lang="ru-RU" sz="2400" dirty="0">
                <a:solidFill>
                  <a:prstClr val="black"/>
                </a:solidFill>
              </a:rPr>
              <a:t>ли то же самое в другое </a:t>
            </a:r>
            <a:r>
              <a:rPr lang="ru-RU" sz="2400" dirty="0" smtClean="0">
                <a:solidFill>
                  <a:prstClr val="black"/>
                </a:solidFill>
              </a:rPr>
              <a:t>время?</a:t>
            </a:r>
          </a:p>
          <a:p>
            <a:pPr marL="457200" indent="-457200">
              <a:spcAft>
                <a:spcPts val="600"/>
              </a:spcAft>
              <a:buFont typeface="+mj-lt"/>
              <a:buAutoNum type="arabicParenR"/>
            </a:pPr>
            <a:r>
              <a:rPr lang="ru-RU" sz="2400" dirty="0" smtClean="0">
                <a:solidFill>
                  <a:prstClr val="black"/>
                </a:solidFill>
              </a:rPr>
              <a:t>Будет </a:t>
            </a:r>
            <a:r>
              <a:rPr lang="ru-RU" sz="2400" dirty="0">
                <a:solidFill>
                  <a:prstClr val="black"/>
                </a:solidFill>
              </a:rPr>
              <a:t>ли то же самое при других типах измерений?</a:t>
            </a:r>
          </a:p>
        </p:txBody>
      </p:sp>
      <p:sp>
        <p:nvSpPr>
          <p:cNvPr id="8" name="TextBox 7"/>
          <p:cNvSpPr txBox="1"/>
          <p:nvPr/>
        </p:nvSpPr>
        <p:spPr>
          <a:xfrm>
            <a:off x="1325880" y="0"/>
            <a:ext cx="675132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B53A31">
                    <a:lumMod val="75000"/>
                  </a:srgbClr>
                </a:solidFill>
              </a:rPr>
              <a:t>Внешняя валидность: </a:t>
            </a:r>
            <a:r>
              <a:rPr lang="ru-RU" sz="2400" b="1" dirty="0">
                <a:solidFill>
                  <a:srgbClr val="0070C0"/>
                </a:solidFill>
              </a:rPr>
              <a:t>окончание</a:t>
            </a:r>
          </a:p>
        </p:txBody>
      </p:sp>
    </p:spTree>
    <p:extLst>
      <p:ext uri="{BB962C8B-B14F-4D97-AF65-F5344CB8AC3E}">
        <p14:creationId xmlns:p14="http://schemas.microsoft.com/office/powerpoint/2010/main" val="6958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77240" y="1378357"/>
            <a:ext cx="10858500" cy="2985433"/>
          </a:xfrm>
          <a:prstGeom prst="rect">
            <a:avLst/>
          </a:prstGeom>
        </p:spPr>
        <p:txBody>
          <a:bodyPr wrap="square">
            <a:spAutoFit/>
          </a:bodyPr>
          <a:lstStyle/>
          <a:p>
            <a:pPr indent="457200">
              <a:spcAft>
                <a:spcPts val="600"/>
              </a:spcAft>
            </a:pPr>
            <a:r>
              <a:rPr lang="en-US" sz="2400" b="1" dirty="0">
                <a:solidFill>
                  <a:schemeClr val="accent4">
                    <a:lumMod val="75000"/>
                  </a:schemeClr>
                </a:solidFill>
              </a:rPr>
              <a:t>When transferring the findings of the study to a large population of people, one should think about the questions:</a:t>
            </a:r>
          </a:p>
          <a:p>
            <a:pPr indent="457200">
              <a:spcAft>
                <a:spcPts val="600"/>
              </a:spcAft>
            </a:pPr>
            <a:r>
              <a:rPr lang="en-US" sz="2400" b="1" dirty="0">
                <a:solidFill>
                  <a:schemeClr val="accent4">
                    <a:lumMod val="75000"/>
                  </a:schemeClr>
                </a:solidFill>
              </a:rPr>
              <a:t>Will the same thing happen to other groups of people or to all people what is obtained in the experimental sample?</a:t>
            </a:r>
          </a:p>
          <a:p>
            <a:pPr indent="457200">
              <a:spcAft>
                <a:spcPts val="600"/>
              </a:spcAft>
            </a:pPr>
            <a:r>
              <a:rPr lang="en-US" sz="2400" b="1" dirty="0">
                <a:solidFill>
                  <a:schemeClr val="accent4">
                    <a:lumMod val="75000"/>
                  </a:schemeClr>
                </a:solidFill>
              </a:rPr>
              <a:t>Will the same happen elsewhere?</a:t>
            </a:r>
          </a:p>
          <a:p>
            <a:pPr indent="457200">
              <a:spcAft>
                <a:spcPts val="600"/>
              </a:spcAft>
            </a:pPr>
            <a:r>
              <a:rPr lang="en-US" sz="2400" b="1" dirty="0">
                <a:solidFill>
                  <a:schemeClr val="accent4">
                    <a:lumMod val="75000"/>
                  </a:schemeClr>
                </a:solidFill>
              </a:rPr>
              <a:t>Will it be the same at another time?</a:t>
            </a:r>
          </a:p>
          <a:p>
            <a:pPr indent="457200">
              <a:spcAft>
                <a:spcPts val="600"/>
              </a:spcAft>
            </a:pPr>
            <a:r>
              <a:rPr lang="en-US" sz="2400" b="1" dirty="0">
                <a:solidFill>
                  <a:schemeClr val="accent4">
                    <a:lumMod val="75000"/>
                  </a:schemeClr>
                </a:solidFill>
              </a:rPr>
              <a:t>Will it be the same with other types of measurements?</a:t>
            </a:r>
            <a:endParaRPr lang="ru-RU" sz="2400" b="1" dirty="0">
              <a:solidFill>
                <a:schemeClr val="accent4">
                  <a:lumMod val="75000"/>
                </a:schemeClr>
              </a:solidFill>
            </a:endParaRPr>
          </a:p>
        </p:txBody>
      </p:sp>
      <p:sp>
        <p:nvSpPr>
          <p:cNvPr id="8" name="TextBox 7"/>
          <p:cNvSpPr txBox="1"/>
          <p:nvPr/>
        </p:nvSpPr>
        <p:spPr>
          <a:xfrm>
            <a:off x="1325880" y="0"/>
            <a:ext cx="675132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chemeClr val="accent3">
                    <a:lumMod val="75000"/>
                  </a:schemeClr>
                </a:solidFill>
              </a:rPr>
              <a:t>External validity: </a:t>
            </a:r>
            <a:r>
              <a:rPr lang="en-US" sz="2400" b="1" dirty="0" smtClean="0">
                <a:solidFill>
                  <a:srgbClr val="0070C0"/>
                </a:solidFill>
              </a:rPr>
              <a:t>ending</a:t>
            </a:r>
            <a:endParaRPr lang="en-US" sz="2400" b="1" dirty="0">
              <a:solidFill>
                <a:srgbClr val="0070C0"/>
              </a:solidFill>
            </a:endParaRPr>
          </a:p>
        </p:txBody>
      </p:sp>
    </p:spTree>
    <p:extLst>
      <p:ext uri="{BB962C8B-B14F-4D97-AF65-F5344CB8AC3E}">
        <p14:creationId xmlns:p14="http://schemas.microsoft.com/office/powerpoint/2010/main" val="6225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440" y="0"/>
            <a:ext cx="76352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a:solidFill>
                  <a:schemeClr val="accent3">
                    <a:lumMod val="75000"/>
                  </a:schemeClr>
                </a:solidFill>
              </a:rPr>
              <a:t>Экологическая валидность</a:t>
            </a:r>
            <a:endParaRPr lang="ru-RU" sz="2400" b="1" dirty="0" smtClean="0">
              <a:solidFill>
                <a:schemeClr val="accent3">
                  <a:lumMod val="75000"/>
                </a:schemeClr>
              </a:solidFill>
            </a:endParaRPr>
          </a:p>
        </p:txBody>
      </p:sp>
      <p:sp>
        <p:nvSpPr>
          <p:cNvPr id="3" name="Прямоугольник 2"/>
          <p:cNvSpPr/>
          <p:nvPr/>
        </p:nvSpPr>
        <p:spPr>
          <a:xfrm>
            <a:off x="609600" y="461665"/>
            <a:ext cx="11079480" cy="5940088"/>
          </a:xfrm>
          <a:prstGeom prst="rect">
            <a:avLst/>
          </a:prstGeom>
        </p:spPr>
        <p:txBody>
          <a:bodyPr wrap="square">
            <a:spAutoFit/>
          </a:bodyPr>
          <a:lstStyle/>
          <a:p>
            <a:pPr indent="457200">
              <a:spcAft>
                <a:spcPts val="600"/>
              </a:spcAft>
            </a:pPr>
            <a:r>
              <a:rPr lang="ru-RU" sz="2400" dirty="0"/>
              <a:t>Под экологической валидностью понимается соответствие результатов исследования и </a:t>
            </a:r>
            <a:r>
              <a:rPr lang="ru-RU" sz="2400" dirty="0" smtClean="0"/>
              <a:t>использованных методов объяснению </a:t>
            </a:r>
            <a:r>
              <a:rPr lang="ru-RU" sz="2400" dirty="0"/>
              <a:t>феноменологии в реальных условиях ее существования. Исследование обладает высокой экологической валидностью, если его результаты подтверждаются в полевых исследованиях</a:t>
            </a:r>
            <a:r>
              <a:rPr lang="ru-RU" sz="2400" dirty="0" smtClean="0"/>
              <a:t>.</a:t>
            </a:r>
          </a:p>
          <a:p>
            <a:pPr indent="457200">
              <a:spcAft>
                <a:spcPts val="600"/>
              </a:spcAft>
            </a:pPr>
            <a:r>
              <a:rPr lang="ru-RU" sz="2400" dirty="0" smtClean="0"/>
              <a:t>Вспомним хотя бы известные уже нам </a:t>
            </a:r>
            <a:r>
              <a:rPr lang="ru-RU" sz="2400" dirty="0"/>
              <a:t>эксперименты </a:t>
            </a:r>
            <a:r>
              <a:rPr lang="ru-RU" sz="2400" dirty="0" err="1" smtClean="0"/>
              <a:t>Милгрэма</a:t>
            </a:r>
            <a:r>
              <a:rPr lang="ru-RU" sz="2400" dirty="0" smtClean="0"/>
              <a:t>. Они вызвали </a:t>
            </a:r>
            <a:r>
              <a:rPr lang="ru-RU" sz="2400" dirty="0"/>
              <a:t>целую бурю дискуссий по проблеме психологической этики. </a:t>
            </a:r>
            <a:endParaRPr lang="ru-RU" sz="2400" dirty="0" smtClean="0"/>
          </a:p>
          <a:p>
            <a:pPr indent="457200">
              <a:spcAft>
                <a:spcPts val="600"/>
              </a:spcAft>
            </a:pPr>
            <a:r>
              <a:rPr lang="ru-RU" sz="2400" dirty="0" smtClean="0"/>
              <a:t>Следует </a:t>
            </a:r>
            <a:r>
              <a:rPr lang="ru-RU" sz="2400" dirty="0"/>
              <a:t>отметить и то обстоятельство, что в определенных ситуациях люди ведут себя в реальных условиях так же, как и в лабораторных (например, </a:t>
            </a:r>
            <a:r>
              <a:rPr lang="ru-RU" sz="2400" dirty="0" smtClean="0"/>
              <a:t>пассажиры </a:t>
            </a:r>
            <a:r>
              <a:rPr lang="ru-RU" sz="2400" dirty="0"/>
              <a:t>самолета</a:t>
            </a:r>
            <a:r>
              <a:rPr lang="ru-RU" sz="2400" dirty="0" smtClean="0"/>
              <a:t>). В </a:t>
            </a:r>
            <a:r>
              <a:rPr lang="ru-RU" sz="2400" dirty="0"/>
              <a:t>то время как в других обстоятельствах они демонстрируют выраженные отличия. </a:t>
            </a:r>
            <a:endParaRPr lang="ru-RU" sz="2400" dirty="0" smtClean="0"/>
          </a:p>
          <a:p>
            <a:pPr indent="457200">
              <a:spcAft>
                <a:spcPts val="600"/>
              </a:spcAft>
            </a:pPr>
            <a:r>
              <a:rPr lang="ru-RU" sz="2400" dirty="0" smtClean="0"/>
              <a:t>Точно </a:t>
            </a:r>
            <a:r>
              <a:rPr lang="ru-RU" sz="2400" dirty="0"/>
              <a:t>так же как одни люди сохраняют постоянство и в реальной жизни и в </a:t>
            </a:r>
            <a:r>
              <a:rPr lang="ru-RU" sz="2400" dirty="0" smtClean="0"/>
              <a:t>лаборатории. В </a:t>
            </a:r>
            <a:r>
              <a:rPr lang="ru-RU" sz="2400" dirty="0"/>
              <a:t>то время как </a:t>
            </a:r>
            <a:r>
              <a:rPr lang="ru-RU" sz="2400" dirty="0" smtClean="0"/>
              <a:t>другие </a:t>
            </a:r>
            <a:r>
              <a:rPr lang="ru-RU" sz="2400" dirty="0"/>
              <a:t>демонстрируют выраженные отличия. </a:t>
            </a:r>
            <a:endParaRPr lang="ru-RU" sz="2400" dirty="0" smtClean="0"/>
          </a:p>
          <a:p>
            <a:pPr indent="457200">
              <a:spcAft>
                <a:spcPts val="600"/>
              </a:spcAft>
            </a:pPr>
            <a:r>
              <a:rPr lang="ru-RU" sz="2400" dirty="0" smtClean="0"/>
              <a:t>Главное достоинство экологической </a:t>
            </a:r>
            <a:r>
              <a:rPr lang="ru-RU" sz="2400" dirty="0" err="1" smtClean="0"/>
              <a:t>валидности</a:t>
            </a:r>
            <a:r>
              <a:rPr lang="ru-RU" sz="2400" dirty="0" smtClean="0"/>
              <a:t> </a:t>
            </a:r>
            <a:r>
              <a:rPr lang="ru-RU" sz="2400" dirty="0"/>
              <a:t>– </a:t>
            </a:r>
            <a:r>
              <a:rPr lang="ru-RU" sz="2400" dirty="0" smtClean="0"/>
              <a:t>объективность </a:t>
            </a:r>
            <a:r>
              <a:rPr lang="ru-RU" sz="2400" dirty="0"/>
              <a:t>в ее классическом понимании, обеспечивающей как однозначность трактовок, так и </a:t>
            </a:r>
            <a:r>
              <a:rPr lang="ru-RU" sz="2400" dirty="0" err="1"/>
              <a:t>воспроизводимость</a:t>
            </a:r>
            <a:r>
              <a:rPr lang="ru-RU" sz="2400" dirty="0"/>
              <a:t>, т.е. </a:t>
            </a:r>
            <a:r>
              <a:rPr lang="ru-RU" sz="2400" dirty="0" err="1"/>
              <a:t>подтверждаемость</a:t>
            </a:r>
            <a:r>
              <a:rPr lang="ru-RU" sz="2400" dirty="0"/>
              <a:t>.</a:t>
            </a:r>
          </a:p>
        </p:txBody>
      </p:sp>
    </p:spTree>
    <p:extLst>
      <p:ext uri="{BB962C8B-B14F-4D97-AF65-F5344CB8AC3E}">
        <p14:creationId xmlns:p14="http://schemas.microsoft.com/office/powerpoint/2010/main" val="29688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440" y="0"/>
            <a:ext cx="76352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Environmental validity</a:t>
            </a:r>
            <a:endParaRPr lang="ru-RU" sz="2400" b="1" dirty="0" smtClean="0">
              <a:solidFill>
                <a:srgbClr val="B53A31">
                  <a:lumMod val="75000"/>
                </a:srgbClr>
              </a:solidFill>
            </a:endParaRPr>
          </a:p>
        </p:txBody>
      </p:sp>
      <p:sp>
        <p:nvSpPr>
          <p:cNvPr id="3" name="Прямоугольник 2"/>
          <p:cNvSpPr/>
          <p:nvPr/>
        </p:nvSpPr>
        <p:spPr>
          <a:xfrm>
            <a:off x="609600" y="461665"/>
            <a:ext cx="11079480" cy="5570756"/>
          </a:xfrm>
          <a:prstGeom prst="rect">
            <a:avLst/>
          </a:prstGeom>
        </p:spPr>
        <p:txBody>
          <a:bodyPr wrap="square">
            <a:spAutoFit/>
          </a:bodyPr>
          <a:lstStyle/>
          <a:p>
            <a:pPr indent="457200">
              <a:spcAft>
                <a:spcPts val="600"/>
              </a:spcAft>
            </a:pPr>
            <a:r>
              <a:rPr lang="en-US" sz="2400" b="1" dirty="0">
                <a:solidFill>
                  <a:schemeClr val="accent4">
                    <a:lumMod val="75000"/>
                  </a:schemeClr>
                </a:solidFill>
              </a:rPr>
              <a:t>Environmental validity is understood as the correspondence between the research results and the methods used to explain phenomenology in the real conditions of its existence. A study has high environmental validity if its results are confirmed in field studies.</a:t>
            </a:r>
          </a:p>
          <a:p>
            <a:pPr indent="457200">
              <a:spcAft>
                <a:spcPts val="600"/>
              </a:spcAft>
            </a:pPr>
            <a:r>
              <a:rPr lang="en-US" sz="2400" b="1" dirty="0">
                <a:solidFill>
                  <a:schemeClr val="accent4">
                    <a:lumMod val="75000"/>
                  </a:schemeClr>
                </a:solidFill>
              </a:rPr>
              <a:t>Let us recall at least Milgram's experiments already known to us. They caused a whole storm of discussions on the problem of psychological ethics.</a:t>
            </a:r>
          </a:p>
          <a:p>
            <a:pPr indent="457200">
              <a:spcAft>
                <a:spcPts val="600"/>
              </a:spcAft>
            </a:pPr>
            <a:r>
              <a:rPr lang="en-US" sz="2400" b="1" dirty="0">
                <a:solidFill>
                  <a:schemeClr val="accent4">
                    <a:lumMod val="75000"/>
                  </a:schemeClr>
                </a:solidFill>
              </a:rPr>
              <a:t>It should also be noted that in certain situations people behave in real conditions in the same way as in laboratory conditions (for example, aircraft passengers). While in other circumstances, they demonstrate pronounced differences.</a:t>
            </a:r>
          </a:p>
          <a:p>
            <a:pPr indent="457200">
              <a:spcAft>
                <a:spcPts val="600"/>
              </a:spcAft>
            </a:pPr>
            <a:r>
              <a:rPr lang="en-US" sz="2400" b="1" dirty="0">
                <a:solidFill>
                  <a:schemeClr val="accent4">
                    <a:lumMod val="75000"/>
                  </a:schemeClr>
                </a:solidFill>
              </a:rPr>
              <a:t>In the same way, some people remain constant in real life and in the laboratory. While others show marked differences.</a:t>
            </a:r>
          </a:p>
          <a:p>
            <a:pPr indent="457200">
              <a:spcAft>
                <a:spcPts val="600"/>
              </a:spcAft>
            </a:pPr>
            <a:r>
              <a:rPr lang="en-US" sz="2400" b="1" dirty="0">
                <a:solidFill>
                  <a:schemeClr val="accent4">
                    <a:lumMod val="75000"/>
                  </a:schemeClr>
                </a:solidFill>
              </a:rPr>
              <a:t>The main advantage of ecological validity is objectivity in its classical understanding, which ensures both unambiguous interpretations and reproducibility, i.e. </a:t>
            </a:r>
            <a:r>
              <a:rPr lang="en-US" sz="2400" b="1" dirty="0" err="1">
                <a:solidFill>
                  <a:schemeClr val="accent4">
                    <a:lumMod val="75000"/>
                  </a:schemeClr>
                </a:solidFill>
              </a:rPr>
              <a:t>confirmability</a:t>
            </a:r>
            <a:r>
              <a:rPr lang="en-US" sz="2400" b="1" dirty="0">
                <a:solidFill>
                  <a:schemeClr val="accent4">
                    <a:lumMod val="75000"/>
                  </a:schemeClr>
                </a:solidFill>
              </a:rPr>
              <a:t>.</a:t>
            </a:r>
            <a:endParaRPr lang="ru-RU" sz="2400" b="1" dirty="0">
              <a:solidFill>
                <a:schemeClr val="accent4">
                  <a:lumMod val="75000"/>
                </a:schemeClr>
              </a:solidFill>
            </a:endParaRPr>
          </a:p>
        </p:txBody>
      </p:sp>
    </p:spTree>
    <p:extLst>
      <p:ext uri="{BB962C8B-B14F-4D97-AF65-F5344CB8AC3E}">
        <p14:creationId xmlns:p14="http://schemas.microsoft.com/office/powerpoint/2010/main" val="211550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160" y="0"/>
            <a:ext cx="810768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a:solidFill>
                  <a:schemeClr val="accent3">
                    <a:lumMod val="75000"/>
                  </a:schemeClr>
                </a:solidFill>
              </a:rPr>
              <a:t>Валидность статистических выводов</a:t>
            </a:r>
            <a:endParaRPr lang="ru-RU" sz="2400" b="1" dirty="0" smtClean="0">
              <a:solidFill>
                <a:schemeClr val="accent3">
                  <a:lumMod val="75000"/>
                </a:schemeClr>
              </a:solidFill>
            </a:endParaRPr>
          </a:p>
        </p:txBody>
      </p:sp>
      <p:sp>
        <p:nvSpPr>
          <p:cNvPr id="3" name="Прямоугольник 2"/>
          <p:cNvSpPr/>
          <p:nvPr/>
        </p:nvSpPr>
        <p:spPr>
          <a:xfrm>
            <a:off x="624840" y="635615"/>
            <a:ext cx="11003280" cy="5724644"/>
          </a:xfrm>
          <a:prstGeom prst="rect">
            <a:avLst/>
          </a:prstGeom>
        </p:spPr>
        <p:txBody>
          <a:bodyPr wrap="square">
            <a:spAutoFit/>
          </a:bodyPr>
          <a:lstStyle/>
          <a:p>
            <a:pPr indent="457200">
              <a:spcAft>
                <a:spcPts val="600"/>
              </a:spcAft>
            </a:pPr>
            <a:r>
              <a:rPr lang="ru-RU" sz="2400" dirty="0"/>
              <a:t>Этот тип </a:t>
            </a:r>
            <a:r>
              <a:rPr lang="ru-RU" sz="2400" dirty="0" err="1"/>
              <a:t>валидности</a:t>
            </a:r>
            <a:r>
              <a:rPr lang="ru-RU" sz="2400" dirty="0"/>
              <a:t> соответствует проверке статистической значимости зависимости между двумя переменными. Такие выводы всегда являются вероятностными</a:t>
            </a:r>
            <a:r>
              <a:rPr lang="ru-RU" sz="2400" dirty="0" smtClean="0"/>
              <a:t>.</a:t>
            </a:r>
          </a:p>
          <a:p>
            <a:pPr indent="457200">
              <a:spcAft>
                <a:spcPts val="600"/>
              </a:spcAft>
            </a:pPr>
            <a:r>
              <a:rPr lang="ru-RU" sz="2400" dirty="0"/>
              <a:t>Существуют некоторые факторы, которые могут снижать валидность статистических выводов:</a:t>
            </a:r>
          </a:p>
          <a:p>
            <a:pPr indent="457200">
              <a:spcAft>
                <a:spcPts val="600"/>
              </a:spcAft>
            </a:pPr>
            <a:r>
              <a:rPr lang="ru-RU" sz="2400" dirty="0"/>
              <a:t>1) слабая чувствительность исследований, которая проявляется при недостаточной по численности </a:t>
            </a:r>
            <a:r>
              <a:rPr lang="ru-RU" sz="2400" dirty="0" smtClean="0"/>
              <a:t>группе </a:t>
            </a:r>
            <a:r>
              <a:rPr lang="ru-RU" sz="2400" dirty="0"/>
              <a:t>или </a:t>
            </a:r>
            <a:r>
              <a:rPr lang="ru-RU" sz="2400" dirty="0" smtClean="0"/>
              <a:t>если </a:t>
            </a:r>
            <a:r>
              <a:rPr lang="ru-RU" sz="2400" dirty="0"/>
              <a:t>испытуемые </a:t>
            </a:r>
            <a:r>
              <a:rPr lang="ru-RU" sz="2400" dirty="0" smtClean="0"/>
              <a:t>сильно </a:t>
            </a:r>
            <a:r>
              <a:rPr lang="ru-RU" sz="2400" dirty="0"/>
              <a:t>отличаются друг от </a:t>
            </a:r>
            <a:r>
              <a:rPr lang="ru-RU" sz="2400" dirty="0" smtClean="0"/>
              <a:t>друга;</a:t>
            </a:r>
            <a:endParaRPr lang="ru-RU" sz="2400" dirty="0"/>
          </a:p>
          <a:p>
            <a:pPr indent="457200">
              <a:spcAft>
                <a:spcPts val="600"/>
              </a:spcAft>
            </a:pPr>
            <a:r>
              <a:rPr lang="ru-RU" sz="2400" dirty="0"/>
              <a:t>2) низкая надежность методик измерения или процедур манипулирования переменными, которые используются в исследовании;</a:t>
            </a:r>
          </a:p>
          <a:p>
            <a:pPr indent="457200">
              <a:spcAft>
                <a:spcPts val="600"/>
              </a:spcAft>
            </a:pPr>
            <a:r>
              <a:rPr lang="ru-RU" sz="2400" dirty="0"/>
              <a:t>3) факторы помех, присутствующие в условиях эксперимента;</a:t>
            </a:r>
          </a:p>
          <a:p>
            <a:pPr indent="457200">
              <a:spcAft>
                <a:spcPts val="600"/>
              </a:spcAft>
            </a:pPr>
            <a:r>
              <a:rPr lang="ru-RU" sz="2400" dirty="0"/>
              <a:t>4) нарушение принятых правил проведения и обработки, которые установлены для различных статистических методов.</a:t>
            </a:r>
          </a:p>
          <a:p>
            <a:pPr indent="457200">
              <a:spcAft>
                <a:spcPts val="600"/>
              </a:spcAft>
            </a:pPr>
            <a:endParaRPr lang="ru-RU" sz="2400" dirty="0"/>
          </a:p>
        </p:txBody>
      </p:sp>
    </p:spTree>
    <p:extLst>
      <p:ext uri="{BB962C8B-B14F-4D97-AF65-F5344CB8AC3E}">
        <p14:creationId xmlns:p14="http://schemas.microsoft.com/office/powerpoint/2010/main" val="257265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160" y="0"/>
            <a:ext cx="810768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Validity of Statistical </a:t>
            </a:r>
            <a:r>
              <a:rPr lang="en-US" sz="2400" b="1" dirty="0" smtClean="0">
                <a:solidFill>
                  <a:srgbClr val="B53A31">
                    <a:lumMod val="75000"/>
                  </a:srgbClr>
                </a:solidFill>
              </a:rPr>
              <a:t>Inferences</a:t>
            </a:r>
            <a:endParaRPr lang="ru-RU" sz="2400" b="1" dirty="0" smtClean="0">
              <a:solidFill>
                <a:srgbClr val="B53A31">
                  <a:lumMod val="75000"/>
                </a:srgbClr>
              </a:solidFill>
            </a:endParaRPr>
          </a:p>
        </p:txBody>
      </p:sp>
      <p:sp>
        <p:nvSpPr>
          <p:cNvPr id="3" name="Прямоугольник 2"/>
          <p:cNvSpPr/>
          <p:nvPr/>
        </p:nvSpPr>
        <p:spPr>
          <a:xfrm>
            <a:off x="624840" y="635615"/>
            <a:ext cx="11003280" cy="4170372"/>
          </a:xfrm>
          <a:prstGeom prst="rect">
            <a:avLst/>
          </a:prstGeom>
        </p:spPr>
        <p:txBody>
          <a:bodyPr wrap="square">
            <a:spAutoFit/>
          </a:bodyPr>
          <a:lstStyle/>
          <a:p>
            <a:pPr indent="457200">
              <a:spcAft>
                <a:spcPts val="600"/>
              </a:spcAft>
            </a:pPr>
            <a:r>
              <a:rPr lang="en-US" sz="2400" b="1" dirty="0">
                <a:solidFill>
                  <a:schemeClr val="accent4">
                    <a:lumMod val="75000"/>
                  </a:schemeClr>
                </a:solidFill>
              </a:rPr>
              <a:t>This type of validity corresponds to testing the statistical significance of a relationship between two variables. Such conclusions are always probabilistic.</a:t>
            </a:r>
          </a:p>
          <a:p>
            <a:pPr indent="457200">
              <a:spcAft>
                <a:spcPts val="600"/>
              </a:spcAft>
            </a:pPr>
            <a:r>
              <a:rPr lang="en-US" sz="2400" b="1" dirty="0">
                <a:solidFill>
                  <a:schemeClr val="accent4">
                    <a:lumMod val="75000"/>
                  </a:schemeClr>
                </a:solidFill>
              </a:rPr>
              <a:t>There are some factors that can reduce the validity of statistical inferences:</a:t>
            </a:r>
          </a:p>
          <a:p>
            <a:pPr indent="457200">
              <a:spcAft>
                <a:spcPts val="600"/>
              </a:spcAft>
            </a:pPr>
            <a:r>
              <a:rPr lang="en-US" sz="2400" b="1" dirty="0">
                <a:solidFill>
                  <a:schemeClr val="accent4">
                    <a:lumMod val="75000"/>
                  </a:schemeClr>
                </a:solidFill>
              </a:rPr>
              <a:t>1) weak sensitivity of research, which manifests itself when the group is insufficient in size or if the subjects are very different from each other;</a:t>
            </a:r>
          </a:p>
          <a:p>
            <a:pPr indent="457200">
              <a:spcAft>
                <a:spcPts val="600"/>
              </a:spcAft>
            </a:pPr>
            <a:r>
              <a:rPr lang="en-US" sz="2400" b="1" dirty="0">
                <a:solidFill>
                  <a:schemeClr val="accent4">
                    <a:lumMod val="75000"/>
                  </a:schemeClr>
                </a:solidFill>
              </a:rPr>
              <a:t>2) low reliability of measurement techniques or procedures for manipulating variables that are used in the study;</a:t>
            </a:r>
          </a:p>
          <a:p>
            <a:pPr indent="457200">
              <a:spcAft>
                <a:spcPts val="600"/>
              </a:spcAft>
            </a:pPr>
            <a:r>
              <a:rPr lang="en-US" sz="2400" b="1" dirty="0">
                <a:solidFill>
                  <a:schemeClr val="accent4">
                    <a:lumMod val="75000"/>
                  </a:schemeClr>
                </a:solidFill>
              </a:rPr>
              <a:t>3) interference factors present in the experimental conditions;</a:t>
            </a:r>
          </a:p>
          <a:p>
            <a:pPr indent="457200">
              <a:spcAft>
                <a:spcPts val="600"/>
              </a:spcAft>
            </a:pPr>
            <a:r>
              <a:rPr lang="en-US" sz="2400" b="1" dirty="0">
                <a:solidFill>
                  <a:schemeClr val="accent4">
                    <a:lumMod val="75000"/>
                  </a:schemeClr>
                </a:solidFill>
              </a:rPr>
              <a:t>4) violation of the accepted rules for conducting and processing, which are established for various statistical methods.</a:t>
            </a:r>
            <a:endParaRPr lang="ru-RU" sz="2400" b="1" dirty="0">
              <a:solidFill>
                <a:schemeClr val="accent4">
                  <a:lumMod val="75000"/>
                </a:schemeClr>
              </a:solidFill>
            </a:endParaRPr>
          </a:p>
        </p:txBody>
      </p:sp>
    </p:spTree>
    <p:extLst>
      <p:ext uri="{BB962C8B-B14F-4D97-AF65-F5344CB8AC3E}">
        <p14:creationId xmlns:p14="http://schemas.microsoft.com/office/powerpoint/2010/main" val="367868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9132" y="1743094"/>
            <a:ext cx="8656320" cy="23391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3200" b="1" dirty="0" smtClean="0">
                <a:solidFill>
                  <a:schemeClr val="accent3">
                    <a:lumMod val="75000"/>
                  </a:schemeClr>
                </a:solidFill>
              </a:rPr>
              <a:t>План лекции</a:t>
            </a:r>
          </a:p>
          <a:p>
            <a:pPr algn="ctr"/>
            <a:endParaRPr lang="ru-RU" b="1" dirty="0" smtClean="0">
              <a:solidFill>
                <a:schemeClr val="accent3">
                  <a:lumMod val="75000"/>
                </a:schemeClr>
              </a:solidFill>
            </a:endParaRPr>
          </a:p>
          <a:p>
            <a:r>
              <a:rPr lang="ru-RU" sz="2400" b="1" dirty="0">
                <a:solidFill>
                  <a:schemeClr val="accent3">
                    <a:lumMod val="75000"/>
                  </a:schemeClr>
                </a:solidFill>
              </a:rPr>
              <a:t>1 </a:t>
            </a:r>
            <a:r>
              <a:rPr lang="ru-RU" sz="2400" b="1" dirty="0" err="1">
                <a:solidFill>
                  <a:schemeClr val="accent3">
                    <a:lumMod val="75000"/>
                  </a:schemeClr>
                </a:solidFill>
              </a:rPr>
              <a:t>Квази</a:t>
            </a:r>
            <a:r>
              <a:rPr lang="ru-RU" sz="2400" b="1" dirty="0">
                <a:solidFill>
                  <a:schemeClr val="accent3">
                    <a:lumMod val="75000"/>
                  </a:schemeClr>
                </a:solidFill>
              </a:rPr>
              <a:t>-эксперимент на примере психолого-педагогического </a:t>
            </a:r>
            <a:r>
              <a:rPr lang="ru-RU" sz="2400" b="1" dirty="0" smtClean="0">
                <a:solidFill>
                  <a:schemeClr val="accent3">
                    <a:lumMod val="75000"/>
                  </a:schemeClr>
                </a:solidFill>
              </a:rPr>
              <a:t>исследования</a:t>
            </a:r>
          </a:p>
          <a:p>
            <a:r>
              <a:rPr lang="ru-RU" sz="2400" b="1" dirty="0" smtClean="0">
                <a:solidFill>
                  <a:schemeClr val="accent3">
                    <a:lumMod val="75000"/>
                  </a:schemeClr>
                </a:solidFill>
              </a:rPr>
              <a:t>2 </a:t>
            </a:r>
            <a:r>
              <a:rPr lang="ru-RU" sz="2400" b="1" dirty="0">
                <a:solidFill>
                  <a:schemeClr val="accent3">
                    <a:lumMod val="75000"/>
                  </a:schemeClr>
                </a:solidFill>
              </a:rPr>
              <a:t>Критерии оценки качества исследования</a:t>
            </a:r>
          </a:p>
          <a:p>
            <a:r>
              <a:rPr lang="ru-RU" sz="2400" b="1" dirty="0">
                <a:solidFill>
                  <a:schemeClr val="accent3">
                    <a:lumMod val="75000"/>
                  </a:schemeClr>
                </a:solidFill>
              </a:rPr>
              <a:t>3 Валидность как критерий оценки качества</a:t>
            </a:r>
            <a:endParaRPr lang="ru-RU" sz="2400" b="1" dirty="0" smtClean="0">
              <a:solidFill>
                <a:schemeClr val="accent3">
                  <a:lumMod val="75000"/>
                </a:schemeClr>
              </a:solidFill>
            </a:endParaRPr>
          </a:p>
        </p:txBody>
      </p:sp>
      <p:pic>
        <p:nvPicPr>
          <p:cNvPr id="3" name="Рисунок 2"/>
          <p:cNvPicPr>
            <a:picLocks noChangeAspect="1"/>
          </p:cNvPicPr>
          <p:nvPr/>
        </p:nvPicPr>
        <p:blipFill>
          <a:blip r:embed="rId2"/>
          <a:stretch>
            <a:fillRect/>
          </a:stretch>
        </p:blipFill>
        <p:spPr>
          <a:xfrm>
            <a:off x="8541130" y="3108070"/>
            <a:ext cx="2950720" cy="2950720"/>
          </a:xfrm>
          <a:prstGeom prst="rect">
            <a:avLst/>
          </a:prstGeom>
        </p:spPr>
      </p:pic>
      <p:sp>
        <p:nvSpPr>
          <p:cNvPr id="4" name="Прямоугольник 3"/>
          <p:cNvSpPr/>
          <p:nvPr/>
        </p:nvSpPr>
        <p:spPr>
          <a:xfrm>
            <a:off x="8541130" y="5874124"/>
            <a:ext cx="2950720" cy="184666"/>
          </a:xfrm>
          <a:prstGeom prst="rect">
            <a:avLst/>
          </a:prstGeom>
        </p:spPr>
        <p:txBody>
          <a:bodyPr wrap="square">
            <a:spAutoFit/>
          </a:bodyPr>
          <a:lstStyle/>
          <a:p>
            <a:pPr algn="r"/>
            <a:r>
              <a:rPr lang="en-US" sz="600" dirty="0">
                <a:solidFill>
                  <a:schemeClr val="accent1">
                    <a:lumMod val="40000"/>
                    <a:lumOff val="60000"/>
                  </a:schemeClr>
                </a:solidFill>
              </a:rPr>
              <a:t>https://miro.medium.com/max/714/1*Gs0m2vHyDz05DYtXvutW9g.jpeg</a:t>
            </a:r>
            <a:endParaRPr lang="ru-RU" sz="600" dirty="0">
              <a:solidFill>
                <a:schemeClr val="accent1">
                  <a:lumMod val="40000"/>
                  <a:lumOff val="60000"/>
                </a:schemeClr>
              </a:solidFill>
            </a:endParaRPr>
          </a:p>
        </p:txBody>
      </p:sp>
    </p:spTree>
    <p:extLst>
      <p:ext uri="{BB962C8B-B14F-4D97-AF65-F5344CB8AC3E}">
        <p14:creationId xmlns:p14="http://schemas.microsoft.com/office/powerpoint/2010/main" val="38753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6360" y="0"/>
            <a:ext cx="810768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a:solidFill>
                  <a:schemeClr val="accent3">
                    <a:lumMod val="75000"/>
                  </a:schemeClr>
                </a:solidFill>
              </a:rPr>
              <a:t>Конструктная валидность</a:t>
            </a:r>
            <a:endParaRPr lang="ru-RU" sz="2400" b="1" dirty="0" smtClean="0">
              <a:solidFill>
                <a:schemeClr val="accent3">
                  <a:lumMod val="75000"/>
                </a:schemeClr>
              </a:solidFill>
            </a:endParaRPr>
          </a:p>
        </p:txBody>
      </p:sp>
      <p:sp>
        <p:nvSpPr>
          <p:cNvPr id="3" name="Прямоугольник 2"/>
          <p:cNvSpPr/>
          <p:nvPr/>
        </p:nvSpPr>
        <p:spPr>
          <a:xfrm>
            <a:off x="579120" y="600284"/>
            <a:ext cx="11049000" cy="5940088"/>
          </a:xfrm>
          <a:prstGeom prst="rect">
            <a:avLst/>
          </a:prstGeom>
        </p:spPr>
        <p:txBody>
          <a:bodyPr wrap="square">
            <a:spAutoFit/>
          </a:bodyPr>
          <a:lstStyle/>
          <a:p>
            <a:pPr indent="457200">
              <a:spcAft>
                <a:spcPts val="600"/>
              </a:spcAft>
            </a:pPr>
            <a:r>
              <a:rPr lang="ru-RU" sz="2400" dirty="0"/>
              <a:t>Этот тип </a:t>
            </a:r>
            <a:r>
              <a:rPr lang="ru-RU" sz="2400" dirty="0" err="1"/>
              <a:t>валидности</a:t>
            </a:r>
            <a:r>
              <a:rPr lang="ru-RU" sz="2400" dirty="0"/>
              <a:t> </a:t>
            </a:r>
            <a:r>
              <a:rPr lang="ru-RU" sz="2400" dirty="0" smtClean="0"/>
              <a:t>близок </a:t>
            </a:r>
            <a:r>
              <a:rPr lang="ru-RU" sz="2400" dirty="0"/>
              <a:t>внутренней </a:t>
            </a:r>
            <a:r>
              <a:rPr lang="ru-RU" sz="2400" dirty="0" err="1" smtClean="0"/>
              <a:t>валидности</a:t>
            </a:r>
            <a:r>
              <a:rPr lang="ru-RU" sz="2400" dirty="0" smtClean="0"/>
              <a:t>. Он </a:t>
            </a:r>
            <a:r>
              <a:rPr lang="ru-RU" sz="2400" dirty="0"/>
              <a:t>подразумевает соответствие между полученными результатами и теорией, которая лежит в основе исследования. Для того, чтобы оценить </a:t>
            </a:r>
            <a:r>
              <a:rPr lang="ru-RU" sz="2400" dirty="0" err="1"/>
              <a:t>конструктную</a:t>
            </a:r>
            <a:r>
              <a:rPr lang="ru-RU" sz="2400" dirty="0"/>
              <a:t> валидность, необходимо исключить другие возможные теоретические объяснения результатов. </a:t>
            </a:r>
          </a:p>
          <a:p>
            <a:pPr indent="457200">
              <a:spcAft>
                <a:spcPts val="600"/>
              </a:spcAft>
            </a:pPr>
            <a:r>
              <a:rPr lang="ru-RU" sz="2400" dirty="0"/>
              <a:t>Рассмотрим две причины снижения </a:t>
            </a:r>
            <a:r>
              <a:rPr lang="ru-RU" sz="2400" dirty="0" err="1"/>
              <a:t>конструктной</a:t>
            </a:r>
            <a:r>
              <a:rPr lang="ru-RU" sz="2400" dirty="0"/>
              <a:t> </a:t>
            </a:r>
            <a:r>
              <a:rPr lang="ru-RU" sz="2400" dirty="0" err="1"/>
              <a:t>валидности</a:t>
            </a:r>
            <a:r>
              <a:rPr lang="ru-RU" sz="2400" dirty="0"/>
              <a:t>. </a:t>
            </a:r>
            <a:endParaRPr lang="ru-RU" sz="2400" dirty="0" smtClean="0"/>
          </a:p>
          <a:p>
            <a:pPr indent="457200">
              <a:spcAft>
                <a:spcPts val="600"/>
              </a:spcAft>
            </a:pPr>
            <a:r>
              <a:rPr lang="ru-RU" sz="2400" dirty="0" smtClean="0"/>
              <a:t>1) Слабая </a:t>
            </a:r>
            <a:r>
              <a:rPr lang="ru-RU" sz="2400" dirty="0"/>
              <a:t>связь между теорией и экспериментом. Действительно, </a:t>
            </a:r>
            <a:r>
              <a:rPr lang="ru-RU" sz="2400" dirty="0" smtClean="0"/>
              <a:t>иногда в магистерских диссертациях даются </a:t>
            </a:r>
            <a:r>
              <a:rPr lang="ru-RU" sz="2400" dirty="0"/>
              <a:t>нечеткие </a:t>
            </a:r>
            <a:r>
              <a:rPr lang="ru-RU" sz="2400" dirty="0" err="1"/>
              <a:t>операциональные</a:t>
            </a:r>
            <a:r>
              <a:rPr lang="ru-RU" sz="2400" dirty="0"/>
              <a:t> определения теоретических понятий. </a:t>
            </a:r>
            <a:endParaRPr lang="ru-RU" sz="2400" dirty="0" smtClean="0"/>
          </a:p>
          <a:p>
            <a:pPr indent="457200">
              <a:spcAft>
                <a:spcPts val="600"/>
              </a:spcAft>
            </a:pPr>
            <a:r>
              <a:rPr lang="ru-RU" sz="2400" dirty="0" smtClean="0"/>
              <a:t>2) Вторая </a:t>
            </a:r>
            <a:r>
              <a:rPr lang="ru-RU" sz="2400" dirty="0"/>
              <a:t>причина определяется тем, </a:t>
            </a:r>
            <a:r>
              <a:rPr lang="ru-RU" sz="2400" dirty="0" smtClean="0"/>
              <a:t>что испытуемые </a:t>
            </a:r>
            <a:r>
              <a:rPr lang="ru-RU" sz="2400" dirty="0"/>
              <a:t>очень часто начинают играть роль «хорошего» объекта исследования и ведут себя таким образом, чтобы «подыграть» </a:t>
            </a:r>
            <a:r>
              <a:rPr lang="ru-RU" sz="2400" dirty="0" smtClean="0"/>
              <a:t>экспериментатору. Кроме того, у </a:t>
            </a:r>
            <a:r>
              <a:rPr lang="ru-RU" sz="2400" dirty="0"/>
              <a:t>испытуемых, особенно в </a:t>
            </a:r>
            <a:r>
              <a:rPr lang="ru-RU" sz="2400" dirty="0" smtClean="0"/>
              <a:t>экспериментах на интеллектуальные </a:t>
            </a:r>
            <a:r>
              <a:rPr lang="ru-RU" sz="2400" dirty="0"/>
              <a:t>способности или эмоциональную стабильность, развивается высокая тревожность в отношении ожидаемой оценки</a:t>
            </a:r>
            <a:r>
              <a:rPr lang="ru-RU" sz="2400" dirty="0" smtClean="0"/>
              <a:t>.</a:t>
            </a:r>
          </a:p>
          <a:p>
            <a:pPr indent="457200">
              <a:spcAft>
                <a:spcPts val="600"/>
              </a:spcAft>
            </a:pPr>
            <a:r>
              <a:rPr lang="ru-RU" sz="2400" dirty="0"/>
              <a:t>Смысл </a:t>
            </a:r>
            <a:r>
              <a:rPr lang="ru-RU" sz="2400" dirty="0" err="1"/>
              <a:t>конструктной</a:t>
            </a:r>
            <a:r>
              <a:rPr lang="ru-RU" sz="2400" dirty="0"/>
              <a:t> </a:t>
            </a:r>
            <a:r>
              <a:rPr lang="ru-RU" sz="2400" dirty="0" err="1"/>
              <a:t>валидности</a:t>
            </a:r>
            <a:r>
              <a:rPr lang="ru-RU" sz="2400" dirty="0"/>
              <a:t> заключается в теоретическом объяснении того, как создавался </a:t>
            </a:r>
            <a:r>
              <a:rPr lang="ru-RU" sz="2400" dirty="0" smtClean="0"/>
              <a:t>план исследования и </a:t>
            </a:r>
            <a:r>
              <a:rPr lang="ru-RU" sz="2400" dirty="0"/>
              <a:t>что </a:t>
            </a:r>
            <a:r>
              <a:rPr lang="ru-RU" sz="2400" dirty="0" smtClean="0"/>
              <a:t>оно выявляет.</a:t>
            </a:r>
            <a:endParaRPr lang="ru-RU" sz="2400" dirty="0"/>
          </a:p>
        </p:txBody>
      </p:sp>
    </p:spTree>
    <p:extLst>
      <p:ext uri="{BB962C8B-B14F-4D97-AF65-F5344CB8AC3E}">
        <p14:creationId xmlns:p14="http://schemas.microsoft.com/office/powerpoint/2010/main" val="160508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6360" y="0"/>
            <a:ext cx="810768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smtClean="0">
                <a:solidFill>
                  <a:srgbClr val="B53A31">
                    <a:lumMod val="75000"/>
                  </a:srgbClr>
                </a:solidFill>
              </a:rPr>
              <a:t>Construct </a:t>
            </a:r>
            <a:r>
              <a:rPr lang="en-US" sz="2400" b="1" dirty="0">
                <a:solidFill>
                  <a:srgbClr val="B53A31">
                    <a:lumMod val="75000"/>
                  </a:srgbClr>
                </a:solidFill>
              </a:rPr>
              <a:t>validity</a:t>
            </a:r>
            <a:endParaRPr lang="ru-RU" sz="2400" b="1" dirty="0" smtClean="0">
              <a:solidFill>
                <a:srgbClr val="B53A31">
                  <a:lumMod val="75000"/>
                </a:srgbClr>
              </a:solidFill>
            </a:endParaRPr>
          </a:p>
        </p:txBody>
      </p:sp>
      <p:sp>
        <p:nvSpPr>
          <p:cNvPr id="3" name="Прямоугольник 2"/>
          <p:cNvSpPr/>
          <p:nvPr/>
        </p:nvSpPr>
        <p:spPr>
          <a:xfrm>
            <a:off x="579120" y="600284"/>
            <a:ext cx="11049000" cy="5201424"/>
          </a:xfrm>
          <a:prstGeom prst="rect">
            <a:avLst/>
          </a:prstGeom>
        </p:spPr>
        <p:txBody>
          <a:bodyPr wrap="square">
            <a:spAutoFit/>
          </a:bodyPr>
          <a:lstStyle/>
          <a:p>
            <a:pPr indent="457200">
              <a:spcAft>
                <a:spcPts val="600"/>
              </a:spcAft>
            </a:pPr>
            <a:r>
              <a:rPr lang="en-US" sz="2400" b="1" dirty="0">
                <a:solidFill>
                  <a:schemeClr val="accent4">
                    <a:lumMod val="75000"/>
                  </a:schemeClr>
                </a:solidFill>
              </a:rPr>
              <a:t>This type of validity is close to internal validity. It implies the correspondence between the results obtained and the theory that underlies the research. In order to assess construct validity, other possible theoretical explanations for the results must be excluded.</a:t>
            </a:r>
          </a:p>
          <a:p>
            <a:pPr indent="457200">
              <a:spcAft>
                <a:spcPts val="600"/>
              </a:spcAft>
            </a:pPr>
            <a:r>
              <a:rPr lang="en-US" sz="2400" b="1" dirty="0">
                <a:solidFill>
                  <a:schemeClr val="accent4">
                    <a:lumMod val="75000"/>
                  </a:schemeClr>
                </a:solidFill>
              </a:rPr>
              <a:t>Consider two reasons for the decline in construct validity.</a:t>
            </a:r>
          </a:p>
          <a:p>
            <a:pPr indent="457200">
              <a:spcAft>
                <a:spcPts val="600"/>
              </a:spcAft>
            </a:pPr>
            <a:r>
              <a:rPr lang="en-US" sz="2400" b="1" dirty="0">
                <a:solidFill>
                  <a:schemeClr val="accent4">
                    <a:lumMod val="75000"/>
                  </a:schemeClr>
                </a:solidFill>
              </a:rPr>
              <a:t>1) Weak connection between theory and experiment. Indeed, sometimes in master's theses, vague operational definitions of theoretical concepts are given.</a:t>
            </a:r>
          </a:p>
          <a:p>
            <a:pPr indent="457200">
              <a:spcAft>
                <a:spcPts val="600"/>
              </a:spcAft>
            </a:pPr>
            <a:r>
              <a:rPr lang="en-US" sz="2400" b="1" dirty="0">
                <a:solidFill>
                  <a:schemeClr val="accent4">
                    <a:lumMod val="75000"/>
                  </a:schemeClr>
                </a:solidFill>
              </a:rPr>
              <a:t>2) The second reason is determined by the fact that the subjects very often begin to play the role of a “good” object of research and behave in such a way as to “play along” with the experimenter. In addition, subjects, especially in experiments on intelligence or emotional stability, develop high anxiety about the expected score</a:t>
            </a:r>
            <a:r>
              <a:rPr lang="en-US" sz="2400" b="1" dirty="0" smtClean="0">
                <a:solidFill>
                  <a:schemeClr val="accent4">
                    <a:lumMod val="75000"/>
                  </a:schemeClr>
                </a:solidFill>
              </a:rPr>
              <a:t>.</a:t>
            </a:r>
            <a:endParaRPr lang="ru-RU" sz="2400" b="1" dirty="0" smtClean="0">
              <a:solidFill>
                <a:schemeClr val="accent4">
                  <a:lumMod val="75000"/>
                </a:schemeClr>
              </a:solidFill>
            </a:endParaRPr>
          </a:p>
          <a:p>
            <a:pPr indent="457200">
              <a:spcAft>
                <a:spcPts val="600"/>
              </a:spcAft>
            </a:pPr>
            <a:r>
              <a:rPr lang="en-US" sz="2400" b="1" dirty="0">
                <a:solidFill>
                  <a:schemeClr val="accent4">
                    <a:lumMod val="75000"/>
                  </a:schemeClr>
                </a:solidFill>
              </a:rPr>
              <a:t>The point of construct validity lies in the theoretical explanation of how the research design was created and what it reveals.</a:t>
            </a:r>
            <a:endParaRPr lang="ru-RU" sz="2400" b="1" dirty="0">
              <a:solidFill>
                <a:schemeClr val="accent4">
                  <a:lumMod val="75000"/>
                </a:schemeClr>
              </a:solidFill>
            </a:endParaRPr>
          </a:p>
        </p:txBody>
      </p:sp>
    </p:spTree>
    <p:extLst>
      <p:ext uri="{BB962C8B-B14F-4D97-AF65-F5344CB8AC3E}">
        <p14:creationId xmlns:p14="http://schemas.microsoft.com/office/powerpoint/2010/main" val="316086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520" y="0"/>
            <a:ext cx="829056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accent3">
                    <a:lumMod val="75000"/>
                  </a:schemeClr>
                </a:solidFill>
              </a:rPr>
              <a:t>Пример </a:t>
            </a:r>
            <a:r>
              <a:rPr lang="ru-RU" sz="2400" b="1" dirty="0" err="1" smtClean="0">
                <a:solidFill>
                  <a:schemeClr val="accent3">
                    <a:lumMod val="75000"/>
                  </a:schemeClr>
                </a:solidFill>
              </a:rPr>
              <a:t>конструктной</a:t>
            </a:r>
            <a:r>
              <a:rPr lang="ru-RU" sz="2400" b="1" dirty="0" smtClean="0">
                <a:solidFill>
                  <a:schemeClr val="accent3">
                    <a:lumMod val="75000"/>
                  </a:schemeClr>
                </a:solidFill>
              </a:rPr>
              <a:t> </a:t>
            </a:r>
            <a:r>
              <a:rPr lang="ru-RU" sz="2400" b="1" dirty="0" err="1" smtClean="0">
                <a:solidFill>
                  <a:schemeClr val="accent3">
                    <a:lumMod val="75000"/>
                  </a:schemeClr>
                </a:solidFill>
              </a:rPr>
              <a:t>валидности</a:t>
            </a:r>
            <a:endParaRPr lang="ru-RU" sz="2400" b="1" dirty="0" smtClean="0">
              <a:solidFill>
                <a:schemeClr val="accent3">
                  <a:lumMod val="75000"/>
                </a:schemeClr>
              </a:solidFill>
            </a:endParaRPr>
          </a:p>
        </p:txBody>
      </p:sp>
      <p:sp>
        <p:nvSpPr>
          <p:cNvPr id="3" name="Прямоугольник 2"/>
          <p:cNvSpPr/>
          <p:nvPr/>
        </p:nvSpPr>
        <p:spPr>
          <a:xfrm>
            <a:off x="594360" y="461665"/>
            <a:ext cx="10957560" cy="5493812"/>
          </a:xfrm>
          <a:prstGeom prst="rect">
            <a:avLst/>
          </a:prstGeom>
        </p:spPr>
        <p:txBody>
          <a:bodyPr wrap="square">
            <a:spAutoFit/>
          </a:bodyPr>
          <a:lstStyle/>
          <a:p>
            <a:pPr indent="457200">
              <a:spcAft>
                <a:spcPts val="600"/>
              </a:spcAft>
            </a:pPr>
            <a:r>
              <a:rPr lang="ru-RU" sz="2400" dirty="0" smtClean="0"/>
              <a:t>Предположим</a:t>
            </a:r>
            <a:r>
              <a:rPr lang="ru-RU" sz="2400" dirty="0"/>
              <a:t>, мы хотим с помощью теста измерить чувство страха перед экзаменами. </a:t>
            </a:r>
            <a:endParaRPr lang="ru-RU" sz="2400" dirty="0" smtClean="0"/>
          </a:p>
          <a:p>
            <a:pPr indent="457200">
              <a:spcAft>
                <a:spcPts val="600"/>
              </a:spcAft>
            </a:pPr>
            <a:r>
              <a:rPr lang="ru-RU" sz="2400" dirty="0" smtClean="0"/>
              <a:t>Степень </a:t>
            </a:r>
            <a:r>
              <a:rPr lang="ru-RU" sz="2400" dirty="0" err="1"/>
              <a:t>валидности</a:t>
            </a:r>
            <a:r>
              <a:rPr lang="ru-RU" sz="2400" dirty="0"/>
              <a:t> этого измерения можно определить лишь в том случае, если проверить возможность подтверждения позитивных или негативных реакций, предсказываемых теоретически. </a:t>
            </a:r>
            <a:endParaRPr lang="ru-RU" sz="2400" dirty="0" smtClean="0"/>
          </a:p>
          <a:p>
            <a:pPr indent="457200">
              <a:spcAft>
                <a:spcPts val="600"/>
              </a:spcAft>
            </a:pPr>
            <a:r>
              <a:rPr lang="ru-RU" sz="2400" dirty="0" smtClean="0"/>
              <a:t>В </a:t>
            </a:r>
            <a:r>
              <a:rPr lang="ru-RU" sz="2400" dirty="0"/>
              <a:t>частности, 1) падает ли под влиянием временного фактора успеваемость учащегося, испытывающего чувство страха перед экзаменами, особенно сильно; </a:t>
            </a:r>
            <a:r>
              <a:rPr lang="ru-RU" sz="2400" dirty="0" smtClean="0"/>
              <a:t>     2</a:t>
            </a:r>
            <a:r>
              <a:rPr lang="ru-RU" sz="2400" dirty="0"/>
              <a:t>) отличается ли в подобных ситуациях реакция лиц с сильно развитым интеллектом от реакции интеллектуально менее развитых людей; 3) можно ли подтвердить появление сопутствующих физиологических проявлений (пот, дрожь) и т.д</a:t>
            </a:r>
            <a:r>
              <a:rPr lang="ru-RU" sz="2400" dirty="0" smtClean="0"/>
              <a:t>.</a:t>
            </a:r>
          </a:p>
          <a:p>
            <a:pPr indent="457200">
              <a:spcAft>
                <a:spcPts val="600"/>
              </a:spcAft>
            </a:pPr>
            <a:r>
              <a:rPr lang="ru-RU" sz="2400" dirty="0" err="1"/>
              <a:t>Конструктная</a:t>
            </a:r>
            <a:r>
              <a:rPr lang="ru-RU" sz="2400" dirty="0"/>
              <a:t> валидность отражает степень репрезентации той или иной теории в </a:t>
            </a:r>
            <a:r>
              <a:rPr lang="ru-RU" sz="2400" dirty="0" smtClean="0"/>
              <a:t>эксперименте, </a:t>
            </a:r>
            <a:r>
              <a:rPr lang="ru-RU" sz="2400" dirty="0"/>
              <a:t>то есть в </a:t>
            </a:r>
            <a:r>
              <a:rPr lang="ru-RU" sz="2400" dirty="0" smtClean="0"/>
              <a:t>плане исследования, методах исследования, способах доказательства </a:t>
            </a:r>
            <a:r>
              <a:rPr lang="ru-RU" sz="2400" dirty="0" err="1" smtClean="0"/>
              <a:t>валидности</a:t>
            </a:r>
            <a:r>
              <a:rPr lang="ru-RU" sz="2400" dirty="0" smtClean="0"/>
              <a:t> и</a:t>
            </a:r>
            <a:r>
              <a:rPr lang="ru-RU" sz="2400" dirty="0"/>
              <a:t>, в первую очередь, способах интерпретации результатов. </a:t>
            </a:r>
          </a:p>
        </p:txBody>
      </p:sp>
    </p:spTree>
    <p:extLst>
      <p:ext uri="{BB962C8B-B14F-4D97-AF65-F5344CB8AC3E}">
        <p14:creationId xmlns:p14="http://schemas.microsoft.com/office/powerpoint/2010/main" val="34413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520" y="0"/>
            <a:ext cx="829056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Example of construct validity</a:t>
            </a:r>
            <a:endParaRPr lang="ru-RU" sz="2400" b="1" dirty="0" smtClean="0">
              <a:solidFill>
                <a:srgbClr val="B53A31">
                  <a:lumMod val="75000"/>
                </a:srgbClr>
              </a:solidFill>
            </a:endParaRPr>
          </a:p>
        </p:txBody>
      </p:sp>
      <p:sp>
        <p:nvSpPr>
          <p:cNvPr id="3" name="Прямоугольник 2"/>
          <p:cNvSpPr/>
          <p:nvPr/>
        </p:nvSpPr>
        <p:spPr>
          <a:xfrm>
            <a:off x="594360" y="461665"/>
            <a:ext cx="10957560" cy="5124480"/>
          </a:xfrm>
          <a:prstGeom prst="rect">
            <a:avLst/>
          </a:prstGeom>
        </p:spPr>
        <p:txBody>
          <a:bodyPr wrap="square">
            <a:spAutoFit/>
          </a:bodyPr>
          <a:lstStyle/>
          <a:p>
            <a:pPr indent="457200">
              <a:spcAft>
                <a:spcPts val="600"/>
              </a:spcAft>
            </a:pPr>
            <a:r>
              <a:rPr lang="en-US" sz="2400" b="1" dirty="0">
                <a:solidFill>
                  <a:schemeClr val="accent4">
                    <a:lumMod val="75000"/>
                  </a:schemeClr>
                </a:solidFill>
              </a:rPr>
              <a:t>Suppose we want to measure fear of exams using a test.</a:t>
            </a:r>
          </a:p>
          <a:p>
            <a:pPr indent="457200">
              <a:spcAft>
                <a:spcPts val="600"/>
              </a:spcAft>
            </a:pPr>
            <a:r>
              <a:rPr lang="en-US" sz="2400" b="1" dirty="0">
                <a:solidFill>
                  <a:schemeClr val="accent4">
                    <a:lumMod val="75000"/>
                  </a:schemeClr>
                </a:solidFill>
              </a:rPr>
              <a:t>The extent to which this measurement is valid can only be determined by verifying the possibility of confirming the positive or negative reactions predicted theoretically.</a:t>
            </a:r>
          </a:p>
          <a:p>
            <a:pPr indent="457200">
              <a:spcAft>
                <a:spcPts val="600"/>
              </a:spcAft>
            </a:pPr>
            <a:r>
              <a:rPr lang="en-US" sz="2400" b="1" dirty="0">
                <a:solidFill>
                  <a:schemeClr val="accent4">
                    <a:lumMod val="75000"/>
                  </a:schemeClr>
                </a:solidFill>
              </a:rPr>
              <a:t>In particular, 1) whether, under the influence of a temporary factor, the academic performance of a student who experiences a feeling of fear of exams falls especially strongly; 2) whether in such situations the reaction of persons with highly developed intelligence differs from the reaction of intellectually less developed people; 3) whether it is possible to confirm the appearance of concomitant physiological manifestations (sweat, trembling), etc.</a:t>
            </a:r>
          </a:p>
          <a:p>
            <a:pPr indent="457200">
              <a:spcAft>
                <a:spcPts val="600"/>
              </a:spcAft>
            </a:pPr>
            <a:r>
              <a:rPr lang="en-US" sz="2400" b="1" dirty="0">
                <a:solidFill>
                  <a:schemeClr val="accent4">
                    <a:lumMod val="75000"/>
                  </a:schemeClr>
                </a:solidFill>
              </a:rPr>
              <a:t>Construct validity reflects the degree of representation of a theory in an experiment, that is, in terms of research, research methods, ways of proving other types of validity, and, first of all, ways of interpreting the results.</a:t>
            </a:r>
            <a:endParaRPr lang="ru-RU" sz="2400" b="1" dirty="0">
              <a:solidFill>
                <a:schemeClr val="accent4">
                  <a:lumMod val="75000"/>
                </a:schemeClr>
              </a:solidFill>
            </a:endParaRPr>
          </a:p>
        </p:txBody>
      </p:sp>
    </p:spTree>
    <p:extLst>
      <p:ext uri="{BB962C8B-B14F-4D97-AF65-F5344CB8AC3E}">
        <p14:creationId xmlns:p14="http://schemas.microsoft.com/office/powerpoint/2010/main" val="218375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0571" y="1210147"/>
            <a:ext cx="9162107" cy="35394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400" b="1" dirty="0" smtClean="0">
                <a:solidFill>
                  <a:srgbClr val="00B0F0"/>
                </a:solidFill>
                <a:effectLst>
                  <a:outerShdw blurRad="38100" dist="38100" dir="2700000" algn="tl">
                    <a:srgbClr val="000000">
                      <a:alpha val="43137"/>
                    </a:srgbClr>
                  </a:outerShdw>
                </a:effectLst>
              </a:rPr>
              <a:t>Литература</a:t>
            </a:r>
          </a:p>
          <a:p>
            <a:pPr algn="ctr"/>
            <a:endParaRPr lang="ru-RU" sz="2400" b="1" dirty="0" smtClean="0">
              <a:solidFill>
                <a:srgbClr val="FF0000"/>
              </a:solidFill>
              <a:effectLst>
                <a:outerShdw blurRad="38100" dist="38100" dir="2700000" algn="tl">
                  <a:srgbClr val="000000">
                    <a:alpha val="43137"/>
                  </a:srgbClr>
                </a:outerShdw>
              </a:effectLst>
            </a:endParaRPr>
          </a:p>
          <a:p>
            <a:pPr indent="457200" algn="just"/>
            <a:r>
              <a:rPr lang="ru-RU" sz="2200" b="1" dirty="0">
                <a:solidFill>
                  <a:srgbClr val="B53A31">
                    <a:lumMod val="75000"/>
                  </a:srgbClr>
                </a:solidFill>
              </a:rPr>
              <a:t>1 </a:t>
            </a:r>
            <a:r>
              <a:rPr lang="ru-RU" sz="2200" b="1" dirty="0" smtClean="0">
                <a:solidFill>
                  <a:srgbClr val="B53A31">
                    <a:lumMod val="75000"/>
                  </a:srgbClr>
                </a:solidFill>
              </a:rPr>
              <a:t>Основные </a:t>
            </a:r>
            <a:r>
              <a:rPr lang="ru-RU" sz="2200" b="1" dirty="0">
                <a:solidFill>
                  <a:srgbClr val="B53A31">
                    <a:lumMod val="75000"/>
                  </a:srgbClr>
                </a:solidFill>
              </a:rPr>
              <a:t>методы сбора данных в психологии: Учебное пособие для студентов вузов / Под ред. С. А. Капустина. – М. : Аспект Пресс, 2012. – 158 с</a:t>
            </a:r>
            <a:r>
              <a:rPr lang="ru-RU" sz="2200" b="1" dirty="0" smtClean="0">
                <a:solidFill>
                  <a:srgbClr val="B53A31">
                    <a:lumMod val="75000"/>
                  </a:srgbClr>
                </a:solidFill>
              </a:rPr>
              <a:t>.</a:t>
            </a:r>
          </a:p>
          <a:p>
            <a:pPr indent="457200"/>
            <a:r>
              <a:rPr lang="ru-RU" sz="2200" b="1" dirty="0" smtClean="0">
                <a:solidFill>
                  <a:srgbClr val="B53A31">
                    <a:lumMod val="75000"/>
                  </a:srgbClr>
                </a:solidFill>
              </a:rPr>
              <a:t>2 Психология</a:t>
            </a:r>
            <a:r>
              <a:rPr lang="ru-RU" sz="2200" b="1" dirty="0">
                <a:solidFill>
                  <a:srgbClr val="B53A31">
                    <a:lumMod val="75000"/>
                  </a:srgbClr>
                </a:solidFill>
              </a:rPr>
              <a:t>: комплексный подход / М. </a:t>
            </a:r>
            <a:r>
              <a:rPr lang="ru-RU" sz="2200" b="1" dirty="0" err="1">
                <a:solidFill>
                  <a:srgbClr val="B53A31">
                    <a:lumMod val="75000"/>
                  </a:srgbClr>
                </a:solidFill>
              </a:rPr>
              <a:t>Айзенк</a:t>
            </a:r>
            <a:r>
              <a:rPr lang="ru-RU" sz="2200" b="1" dirty="0">
                <a:solidFill>
                  <a:srgbClr val="B53A31">
                    <a:lumMod val="75000"/>
                  </a:srgbClr>
                </a:solidFill>
              </a:rPr>
              <a:t>, П. </a:t>
            </a:r>
            <a:r>
              <a:rPr lang="ru-RU" sz="2200" b="1" dirty="0" err="1">
                <a:solidFill>
                  <a:srgbClr val="B53A31">
                    <a:lumMod val="75000"/>
                  </a:srgbClr>
                </a:solidFill>
              </a:rPr>
              <a:t>Брайант</a:t>
            </a:r>
            <a:r>
              <a:rPr lang="ru-RU" sz="2200" b="1" dirty="0">
                <a:solidFill>
                  <a:srgbClr val="B53A31">
                    <a:lumMod val="75000"/>
                  </a:srgbClr>
                </a:solidFill>
              </a:rPr>
              <a:t>, Х. </a:t>
            </a:r>
            <a:r>
              <a:rPr lang="ru-RU" sz="2200" b="1" dirty="0" err="1">
                <a:solidFill>
                  <a:srgbClr val="B53A31">
                    <a:lumMod val="75000"/>
                  </a:srgbClr>
                </a:solidFill>
              </a:rPr>
              <a:t>Куликэн</a:t>
            </a:r>
            <a:r>
              <a:rPr lang="ru-RU" sz="2200" b="1" dirty="0">
                <a:solidFill>
                  <a:srgbClr val="B53A31">
                    <a:lumMod val="75000"/>
                  </a:srgbClr>
                </a:solidFill>
              </a:rPr>
              <a:t> и др. ; Под </a:t>
            </a:r>
            <a:r>
              <a:rPr lang="ru-RU" sz="2200" b="1" dirty="0" err="1">
                <a:solidFill>
                  <a:srgbClr val="B53A31">
                    <a:lumMod val="75000"/>
                  </a:srgbClr>
                </a:solidFill>
              </a:rPr>
              <a:t>ред</a:t>
            </a:r>
            <a:r>
              <a:rPr lang="ru-RU" sz="2200" b="1" dirty="0">
                <a:solidFill>
                  <a:srgbClr val="B53A31">
                    <a:lumMod val="75000"/>
                  </a:srgbClr>
                </a:solidFill>
              </a:rPr>
              <a:t> М. </a:t>
            </a:r>
            <a:r>
              <a:rPr lang="ru-RU" sz="2200" b="1" dirty="0" err="1">
                <a:solidFill>
                  <a:srgbClr val="B53A31">
                    <a:lumMod val="75000"/>
                  </a:srgbClr>
                </a:solidFill>
              </a:rPr>
              <a:t>Айзенка</a:t>
            </a:r>
            <a:r>
              <a:rPr lang="ru-RU" sz="2200" b="1" dirty="0">
                <a:solidFill>
                  <a:srgbClr val="B53A31">
                    <a:lumMod val="75000"/>
                  </a:srgbClr>
                </a:solidFill>
              </a:rPr>
              <a:t>. – Мн. : Новое знание, 2002. – 832 с.</a:t>
            </a:r>
          </a:p>
          <a:p>
            <a:pPr indent="457200" algn="just"/>
            <a:r>
              <a:rPr lang="ru-RU" sz="2200" b="1" dirty="0">
                <a:solidFill>
                  <a:srgbClr val="B53A31">
                    <a:lumMod val="75000"/>
                  </a:srgbClr>
                </a:solidFill>
              </a:rPr>
              <a:t>3</a:t>
            </a:r>
            <a:r>
              <a:rPr lang="ru-RU" sz="2200" b="1" dirty="0" smtClean="0">
                <a:solidFill>
                  <a:srgbClr val="B53A31">
                    <a:lumMod val="75000"/>
                  </a:srgbClr>
                </a:solidFill>
              </a:rPr>
              <a:t> </a:t>
            </a:r>
            <a:r>
              <a:rPr lang="ru-RU" sz="2200" b="1" dirty="0" err="1" smtClean="0">
                <a:solidFill>
                  <a:srgbClr val="B53A31">
                    <a:lumMod val="75000"/>
                  </a:srgbClr>
                </a:solidFill>
              </a:rPr>
              <a:t>Янчук</a:t>
            </a:r>
            <a:r>
              <a:rPr lang="ru-RU" sz="2200" b="1" dirty="0" smtClean="0">
                <a:solidFill>
                  <a:srgbClr val="B53A31">
                    <a:lumMod val="75000"/>
                  </a:srgbClr>
                </a:solidFill>
              </a:rPr>
              <a:t>, </a:t>
            </a:r>
            <a:r>
              <a:rPr lang="ru-RU" sz="2200" b="1" dirty="0">
                <a:solidFill>
                  <a:srgbClr val="B53A31">
                    <a:lumMod val="75000"/>
                  </a:srgbClr>
                </a:solidFill>
              </a:rPr>
              <a:t>В</a:t>
            </a:r>
            <a:r>
              <a:rPr lang="ru-RU" sz="2200" b="1" dirty="0" smtClean="0">
                <a:solidFill>
                  <a:srgbClr val="B53A31">
                    <a:lumMod val="75000"/>
                  </a:srgbClr>
                </a:solidFill>
              </a:rPr>
              <a:t>. А</a:t>
            </a:r>
            <a:r>
              <a:rPr lang="ru-RU" sz="2200" b="1" dirty="0">
                <a:solidFill>
                  <a:srgbClr val="B53A31">
                    <a:lumMod val="75000"/>
                  </a:srgbClr>
                </a:solidFill>
              </a:rPr>
              <a:t>. Методология и методы психологического исследования в психологии и социальных науках. – Мн</a:t>
            </a:r>
            <a:r>
              <a:rPr lang="ru-RU" sz="2200" b="1" dirty="0" smtClean="0">
                <a:solidFill>
                  <a:srgbClr val="B53A31">
                    <a:lumMod val="75000"/>
                  </a:srgbClr>
                </a:solidFill>
              </a:rPr>
              <a:t>. : </a:t>
            </a:r>
            <a:r>
              <a:rPr lang="ru-RU" sz="2200" b="1" dirty="0">
                <a:solidFill>
                  <a:srgbClr val="B53A31">
                    <a:lumMod val="75000"/>
                  </a:srgbClr>
                </a:solidFill>
              </a:rPr>
              <a:t>АПО, 2011. – 376 с</a:t>
            </a:r>
            <a:r>
              <a:rPr lang="ru-RU" sz="2200" b="1" dirty="0" smtClean="0">
                <a:solidFill>
                  <a:srgbClr val="B53A31">
                    <a:lumMod val="75000"/>
                  </a:srgbClr>
                </a:solidFill>
              </a:rPr>
              <a:t>. </a:t>
            </a:r>
            <a:endParaRPr lang="ru-RU" sz="2200" b="1" dirty="0">
              <a:solidFill>
                <a:srgbClr val="B53A31">
                  <a:lumMod val="75000"/>
                </a:srgbClr>
              </a:solidFill>
            </a:endParaRPr>
          </a:p>
        </p:txBody>
      </p:sp>
    </p:spTree>
    <p:extLst>
      <p:ext uri="{BB962C8B-B14F-4D97-AF65-F5344CB8AC3E}">
        <p14:creationId xmlns:p14="http://schemas.microsoft.com/office/powerpoint/2010/main" val="23090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0571" y="1210147"/>
            <a:ext cx="9162107" cy="38164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smtClean="0">
                <a:solidFill>
                  <a:srgbClr val="00B0F0"/>
                </a:solidFill>
                <a:effectLst>
                  <a:outerShdw blurRad="38100" dist="38100" dir="2700000" algn="tl">
                    <a:srgbClr val="000000">
                      <a:alpha val="43137"/>
                    </a:srgbClr>
                  </a:outerShdw>
                </a:effectLst>
              </a:rPr>
              <a:t>Literature</a:t>
            </a:r>
            <a:endParaRPr lang="en-US" sz="2800" b="1" dirty="0">
              <a:solidFill>
                <a:srgbClr val="B53A31">
                  <a:lumMod val="75000"/>
                </a:srgbClr>
              </a:solidFill>
            </a:endParaRPr>
          </a:p>
          <a:p>
            <a:pPr indent="457200" algn="just"/>
            <a:endParaRPr lang="en-US" sz="2200" b="1" dirty="0">
              <a:solidFill>
                <a:srgbClr val="B53A31">
                  <a:lumMod val="75000"/>
                </a:srgbClr>
              </a:solidFill>
            </a:endParaRPr>
          </a:p>
          <a:p>
            <a:pPr indent="457200" algn="just"/>
            <a:r>
              <a:rPr lang="en-US" sz="2400" b="1" dirty="0">
                <a:solidFill>
                  <a:srgbClr val="B53A31">
                    <a:lumMod val="75000"/>
                  </a:srgbClr>
                </a:solidFill>
              </a:rPr>
              <a:t>1 Basic methods of data collection in psychology: A textbook for university students / Ed. S. A. </a:t>
            </a:r>
            <a:r>
              <a:rPr lang="en-US" sz="2400" b="1" dirty="0" err="1">
                <a:solidFill>
                  <a:srgbClr val="B53A31">
                    <a:lumMod val="75000"/>
                  </a:srgbClr>
                </a:solidFill>
              </a:rPr>
              <a:t>Kapustina</a:t>
            </a:r>
            <a:r>
              <a:rPr lang="en-US" sz="2400" b="1" dirty="0">
                <a:solidFill>
                  <a:srgbClr val="B53A31">
                    <a:lumMod val="75000"/>
                  </a:srgbClr>
                </a:solidFill>
              </a:rPr>
              <a:t>. - M</a:t>
            </a:r>
            <a:r>
              <a:rPr lang="en-US" sz="2400" b="1" dirty="0" smtClean="0">
                <a:solidFill>
                  <a:srgbClr val="B53A31">
                    <a:lumMod val="75000"/>
                  </a:srgbClr>
                </a:solidFill>
              </a:rPr>
              <a:t>.</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a:solidFill>
                  <a:srgbClr val="B53A31">
                    <a:lumMod val="75000"/>
                  </a:srgbClr>
                </a:solidFill>
              </a:rPr>
              <a:t>Aspect Press, 2012 </a:t>
            </a:r>
            <a:r>
              <a:rPr lang="en-US" sz="2400" b="1" dirty="0" smtClean="0">
                <a:solidFill>
                  <a:srgbClr val="B53A31">
                    <a:lumMod val="75000"/>
                  </a:srgbClr>
                </a:solidFill>
              </a:rPr>
              <a:t>.</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a:solidFill>
                  <a:srgbClr val="B53A31">
                    <a:lumMod val="75000"/>
                  </a:srgbClr>
                </a:solidFill>
              </a:rPr>
              <a:t>158 p.</a:t>
            </a:r>
          </a:p>
          <a:p>
            <a:pPr indent="457200" algn="just"/>
            <a:r>
              <a:rPr lang="en-US" sz="2400" b="1" dirty="0">
                <a:solidFill>
                  <a:srgbClr val="B53A31">
                    <a:lumMod val="75000"/>
                  </a:srgbClr>
                </a:solidFill>
              </a:rPr>
              <a:t>2 Psychology: an integrated approach / M. Eysenck, P. Bryant, </a:t>
            </a:r>
            <a:r>
              <a:rPr lang="ru-RU" sz="2400" b="1" dirty="0" smtClean="0">
                <a:solidFill>
                  <a:srgbClr val="B53A31">
                    <a:lumMod val="75000"/>
                  </a:srgbClr>
                </a:solidFill>
              </a:rPr>
              <a:t> </a:t>
            </a:r>
            <a:r>
              <a:rPr lang="en-US" sz="2400" b="1" dirty="0" smtClean="0">
                <a:solidFill>
                  <a:srgbClr val="B53A31">
                    <a:lumMod val="75000"/>
                  </a:srgbClr>
                </a:solidFill>
              </a:rPr>
              <a:t>H</a:t>
            </a:r>
            <a:r>
              <a:rPr lang="en-US" sz="2400" b="1" dirty="0">
                <a:solidFill>
                  <a:srgbClr val="B53A31">
                    <a:lumMod val="75000"/>
                  </a:srgbClr>
                </a:solidFill>
              </a:rPr>
              <a:t>. </a:t>
            </a:r>
            <a:r>
              <a:rPr lang="en-US" sz="2400" b="1" dirty="0" err="1">
                <a:solidFill>
                  <a:srgbClr val="B53A31">
                    <a:lumMod val="75000"/>
                  </a:srgbClr>
                </a:solidFill>
              </a:rPr>
              <a:t>Kuliken</a:t>
            </a:r>
            <a:r>
              <a:rPr lang="en-US" sz="2400" b="1" dirty="0">
                <a:solidFill>
                  <a:srgbClr val="B53A31">
                    <a:lumMod val="75000"/>
                  </a:srgbClr>
                </a:solidFill>
              </a:rPr>
              <a:t> and others; Edited by M. Eysenck. - </a:t>
            </a:r>
            <a:r>
              <a:rPr lang="en-US" sz="2400" b="1" dirty="0" err="1">
                <a:solidFill>
                  <a:srgbClr val="B53A31">
                    <a:lumMod val="75000"/>
                  </a:srgbClr>
                </a:solidFill>
              </a:rPr>
              <a:t>Mn</a:t>
            </a:r>
            <a:r>
              <a:rPr lang="en-US" sz="2400" b="1" dirty="0">
                <a:solidFill>
                  <a:srgbClr val="B53A31">
                    <a:lumMod val="75000"/>
                  </a:srgbClr>
                </a:solidFill>
              </a:rPr>
              <a:t>. : New knowledge, </a:t>
            </a:r>
            <a:r>
              <a:rPr lang="en-US" sz="2400" b="1" dirty="0" smtClean="0">
                <a:solidFill>
                  <a:srgbClr val="B53A31">
                    <a:lumMod val="75000"/>
                  </a:srgbClr>
                </a:solidFill>
              </a:rPr>
              <a:t>2002.</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a:solidFill>
                  <a:srgbClr val="B53A31">
                    <a:lumMod val="75000"/>
                  </a:srgbClr>
                </a:solidFill>
              </a:rPr>
              <a:t>832 p.</a:t>
            </a:r>
          </a:p>
          <a:p>
            <a:pPr indent="457200" algn="just"/>
            <a:r>
              <a:rPr lang="en-US" sz="2400" b="1" dirty="0">
                <a:solidFill>
                  <a:srgbClr val="B53A31">
                    <a:lumMod val="75000"/>
                  </a:srgbClr>
                </a:solidFill>
              </a:rPr>
              <a:t>3 </a:t>
            </a:r>
            <a:r>
              <a:rPr lang="en-US" sz="2400" b="1" dirty="0" err="1">
                <a:solidFill>
                  <a:srgbClr val="B53A31">
                    <a:lumMod val="75000"/>
                  </a:srgbClr>
                </a:solidFill>
              </a:rPr>
              <a:t>Yanchuk</a:t>
            </a:r>
            <a:r>
              <a:rPr lang="en-US" sz="2400" b="1" dirty="0">
                <a:solidFill>
                  <a:srgbClr val="B53A31">
                    <a:lumMod val="75000"/>
                  </a:srgbClr>
                </a:solidFill>
              </a:rPr>
              <a:t>, V. A. Methodology and methods of psychological research in psychology and social sciences. - </a:t>
            </a:r>
            <a:r>
              <a:rPr lang="en-US" sz="2400" b="1" dirty="0" err="1">
                <a:solidFill>
                  <a:srgbClr val="B53A31">
                    <a:lumMod val="75000"/>
                  </a:srgbClr>
                </a:solidFill>
              </a:rPr>
              <a:t>Mn</a:t>
            </a:r>
            <a:r>
              <a:rPr lang="en-US" sz="2400" b="1" dirty="0">
                <a:solidFill>
                  <a:srgbClr val="B53A31">
                    <a:lumMod val="75000"/>
                  </a:srgbClr>
                </a:solidFill>
              </a:rPr>
              <a:t>. : APO, </a:t>
            </a:r>
            <a:r>
              <a:rPr lang="en-US" sz="2400" b="1" dirty="0" smtClean="0">
                <a:solidFill>
                  <a:srgbClr val="B53A31">
                    <a:lumMod val="75000"/>
                  </a:srgbClr>
                </a:solidFill>
              </a:rPr>
              <a:t>2011.</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a:solidFill>
                  <a:srgbClr val="B53A31">
                    <a:lumMod val="75000"/>
                  </a:srgbClr>
                </a:solidFill>
              </a:rPr>
              <a:t>376 p.</a:t>
            </a:r>
            <a:endParaRPr lang="ru-RU" sz="2400" b="1" dirty="0">
              <a:solidFill>
                <a:srgbClr val="B53A31">
                  <a:lumMod val="75000"/>
                </a:srgbClr>
              </a:solidFill>
            </a:endParaRPr>
          </a:p>
        </p:txBody>
      </p:sp>
    </p:spTree>
    <p:extLst>
      <p:ext uri="{BB962C8B-B14F-4D97-AF65-F5344CB8AC3E}">
        <p14:creationId xmlns:p14="http://schemas.microsoft.com/office/powerpoint/2010/main" val="24427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373" y="1740560"/>
            <a:ext cx="2278188" cy="523220"/>
          </a:xfrm>
          <a:prstGeom prst="rect">
            <a:avLst/>
          </a:prstGeom>
        </p:spPr>
        <p:txBody>
          <a:bodyPr wrap="none">
            <a:spAutoFit/>
          </a:bodyPr>
          <a:lstStyle/>
          <a:p>
            <a:r>
              <a:rPr lang="ru-RU" sz="2800" b="1" i="1" dirty="0">
                <a:ln w="3175" cmpd="sng">
                  <a:noFill/>
                </a:ln>
                <a:solidFill>
                  <a:srgbClr val="0179C0"/>
                </a:solidFill>
                <a:effectLst>
                  <a:outerShdw blurRad="38100" dist="38100" dir="2700000" algn="tl">
                    <a:srgbClr val="000000">
                      <a:alpha val="43137"/>
                    </a:srgbClr>
                  </a:outerShdw>
                </a:effectLst>
              </a:rPr>
              <a:t>План лекции</a:t>
            </a:r>
            <a:endParaRPr lang="ru-RU" sz="2800" b="1" i="1" dirty="0">
              <a:solidFill>
                <a:srgbClr val="0179C0"/>
              </a:solidFill>
              <a:effectLst>
                <a:outerShdw blurRad="38100" dist="38100" dir="2700000" algn="tl">
                  <a:srgbClr val="000000">
                    <a:alpha val="43137"/>
                  </a:srgbClr>
                </a:outerShdw>
              </a:effectLst>
            </a:endParaRPr>
          </a:p>
        </p:txBody>
      </p:sp>
      <p:sp>
        <p:nvSpPr>
          <p:cNvPr id="3" name="TextBox 2"/>
          <p:cNvSpPr txBox="1"/>
          <p:nvPr/>
        </p:nvSpPr>
        <p:spPr>
          <a:xfrm>
            <a:off x="2616452" y="2770360"/>
            <a:ext cx="7849354"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rgbClr val="0179C0"/>
                </a:solidFill>
              </a:rPr>
              <a:t>1 </a:t>
            </a:r>
            <a:r>
              <a:rPr lang="ru-RU" sz="2400" b="1" dirty="0">
                <a:solidFill>
                  <a:srgbClr val="0179C0"/>
                </a:solidFill>
              </a:rPr>
              <a:t>Определение переменных </a:t>
            </a:r>
            <a:r>
              <a:rPr lang="ru-RU" sz="2400" b="1" dirty="0" smtClean="0">
                <a:solidFill>
                  <a:srgbClr val="0179C0"/>
                </a:solidFill>
              </a:rPr>
              <a:t>величин</a:t>
            </a:r>
          </a:p>
          <a:p>
            <a:r>
              <a:rPr lang="ru-RU" sz="2400" b="1" dirty="0" smtClean="0">
                <a:solidFill>
                  <a:srgbClr val="0179C0"/>
                </a:solidFill>
              </a:rPr>
              <a:t>2 </a:t>
            </a:r>
            <a:r>
              <a:rPr lang="ru-RU" sz="2400" b="1" dirty="0">
                <a:solidFill>
                  <a:srgbClr val="0179C0"/>
                </a:solidFill>
              </a:rPr>
              <a:t>Эксперимент: определение причины и следствия</a:t>
            </a:r>
          </a:p>
          <a:p>
            <a:r>
              <a:rPr lang="ru-RU" sz="2400" b="1" dirty="0">
                <a:solidFill>
                  <a:srgbClr val="0179C0"/>
                </a:solidFill>
              </a:rPr>
              <a:t>3 Проблемы с планами эксперимента</a:t>
            </a:r>
          </a:p>
          <a:p>
            <a:endParaRPr lang="ru-RU" sz="2400" b="1" dirty="0" smtClean="0">
              <a:solidFill>
                <a:srgbClr val="B53A31">
                  <a:lumMod val="75000"/>
                </a:srgbClr>
              </a:solidFill>
            </a:endParaRPr>
          </a:p>
        </p:txBody>
      </p:sp>
      <p:sp>
        <p:nvSpPr>
          <p:cNvPr id="4" name="TextBox 3"/>
          <p:cNvSpPr txBox="1"/>
          <p:nvPr/>
        </p:nvSpPr>
        <p:spPr>
          <a:xfrm>
            <a:off x="6183517" y="5115208"/>
            <a:ext cx="4952245" cy="10772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400" b="1" dirty="0" smtClean="0">
                <a:solidFill>
                  <a:srgbClr val="B53A31">
                    <a:lumMod val="75000"/>
                  </a:srgbClr>
                </a:solidFill>
              </a:rPr>
              <a:t>Все пункты лекции исчерпаны!</a:t>
            </a:r>
          </a:p>
          <a:p>
            <a:pPr algn="ctr"/>
            <a:r>
              <a:rPr lang="ru-RU" sz="2000" b="1" dirty="0" smtClean="0">
                <a:solidFill>
                  <a:srgbClr val="B53A31">
                    <a:lumMod val="75000"/>
                  </a:srgbClr>
                </a:solidFill>
              </a:rPr>
              <a:t>Если у вас остались вопросы, задайте их в письменном виде.</a:t>
            </a:r>
          </a:p>
        </p:txBody>
      </p:sp>
    </p:spTree>
    <p:extLst>
      <p:ext uri="{BB962C8B-B14F-4D97-AF65-F5344CB8AC3E}">
        <p14:creationId xmlns:p14="http://schemas.microsoft.com/office/powerpoint/2010/main" val="124891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373" y="1740560"/>
            <a:ext cx="2106987" cy="523220"/>
          </a:xfrm>
          <a:prstGeom prst="rect">
            <a:avLst/>
          </a:prstGeom>
        </p:spPr>
        <p:txBody>
          <a:bodyPr wrap="none">
            <a:spAutoFit/>
          </a:bodyPr>
          <a:lstStyle/>
          <a:p>
            <a:r>
              <a:rPr lang="en-US" sz="2800" b="1" i="1" dirty="0">
                <a:ln w="3175" cmpd="sng">
                  <a:noFill/>
                </a:ln>
                <a:solidFill>
                  <a:srgbClr val="0179C0"/>
                </a:solidFill>
                <a:effectLst>
                  <a:outerShdw blurRad="38100" dist="38100" dir="2700000" algn="tl">
                    <a:srgbClr val="000000">
                      <a:alpha val="43137"/>
                    </a:srgbClr>
                  </a:outerShdw>
                </a:effectLst>
              </a:rPr>
              <a:t>Lecture plan</a:t>
            </a:r>
            <a:endParaRPr lang="ru-RU" sz="2800" b="1" i="1" dirty="0">
              <a:solidFill>
                <a:srgbClr val="0179C0"/>
              </a:solidFill>
              <a:effectLst>
                <a:outerShdw blurRad="38100" dist="38100" dir="2700000" algn="tl">
                  <a:srgbClr val="000000">
                    <a:alpha val="43137"/>
                  </a:srgbClr>
                </a:outerShdw>
              </a:effectLst>
            </a:endParaRPr>
          </a:p>
        </p:txBody>
      </p:sp>
      <p:sp>
        <p:nvSpPr>
          <p:cNvPr id="3" name="TextBox 2"/>
          <p:cNvSpPr txBox="1"/>
          <p:nvPr/>
        </p:nvSpPr>
        <p:spPr>
          <a:xfrm>
            <a:off x="2616452" y="2770360"/>
            <a:ext cx="7849354"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179C0"/>
                </a:solidFill>
              </a:rPr>
              <a:t>1 Definition of variables</a:t>
            </a:r>
          </a:p>
          <a:p>
            <a:r>
              <a:rPr lang="en-US" sz="2400" b="1" dirty="0">
                <a:solidFill>
                  <a:srgbClr val="0179C0"/>
                </a:solidFill>
              </a:rPr>
              <a:t>2 Experiment: Determining Cause and Effect</a:t>
            </a:r>
          </a:p>
          <a:p>
            <a:r>
              <a:rPr lang="en-US" sz="2400" b="1" dirty="0">
                <a:solidFill>
                  <a:srgbClr val="0179C0"/>
                </a:solidFill>
              </a:rPr>
              <a:t>3 Problems with Experiment Designs</a:t>
            </a:r>
            <a:endParaRPr lang="ru-RU" sz="2400" b="1" dirty="0" smtClean="0">
              <a:solidFill>
                <a:srgbClr val="0179C0"/>
              </a:solidFill>
            </a:endParaRPr>
          </a:p>
        </p:txBody>
      </p:sp>
      <p:sp>
        <p:nvSpPr>
          <p:cNvPr id="4" name="TextBox 3"/>
          <p:cNvSpPr txBox="1"/>
          <p:nvPr/>
        </p:nvSpPr>
        <p:spPr>
          <a:xfrm>
            <a:off x="4916775" y="4841823"/>
            <a:ext cx="6490742" cy="7078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a:solidFill>
                  <a:srgbClr val="B53A31">
                    <a:lumMod val="75000"/>
                  </a:srgbClr>
                </a:solidFill>
              </a:rPr>
              <a:t>All three points of the lecture plan are considered</a:t>
            </a:r>
            <a:r>
              <a:rPr lang="en-US" sz="2000" b="1" dirty="0" smtClean="0">
                <a:solidFill>
                  <a:srgbClr val="B53A31">
                    <a:lumMod val="75000"/>
                  </a:srgbClr>
                </a:solidFill>
              </a:rPr>
              <a:t>.</a:t>
            </a:r>
            <a:endParaRPr lang="ru-RU" sz="2000" b="1" dirty="0" smtClean="0">
              <a:solidFill>
                <a:srgbClr val="B53A31">
                  <a:lumMod val="75000"/>
                </a:srgbClr>
              </a:solidFill>
            </a:endParaRPr>
          </a:p>
          <a:p>
            <a:pPr algn="ctr"/>
            <a:r>
              <a:rPr lang="en-US" sz="2000" b="1" dirty="0">
                <a:solidFill>
                  <a:srgbClr val="B53A31">
                    <a:lumMod val="75000"/>
                  </a:srgbClr>
                </a:solidFill>
              </a:rPr>
              <a:t>If you still have questions, ask them in writing.</a:t>
            </a:r>
            <a:endParaRPr lang="ru-RU" sz="2000" b="1" dirty="0" smtClean="0">
              <a:solidFill>
                <a:srgbClr val="B53A31">
                  <a:lumMod val="75000"/>
                </a:srgbClr>
              </a:solidFill>
            </a:endParaRPr>
          </a:p>
        </p:txBody>
      </p:sp>
    </p:spTree>
    <p:extLst>
      <p:ext uri="{BB962C8B-B14F-4D97-AF65-F5344CB8AC3E}">
        <p14:creationId xmlns:p14="http://schemas.microsoft.com/office/powerpoint/2010/main" val="142708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69" y="1394213"/>
            <a:ext cx="7991475" cy="489743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40971" y="1054360"/>
            <a:ext cx="7762908"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400" b="1" dirty="0" smtClean="0">
                <a:solidFill>
                  <a:schemeClr val="accent3">
                    <a:lumMod val="75000"/>
                  </a:schemeClr>
                </a:solidFill>
              </a:rPr>
              <a:t>Сегодня была самая трудная тема. </a:t>
            </a:r>
          </a:p>
          <a:p>
            <a:pPr algn="ctr"/>
            <a:r>
              <a:rPr lang="ru-RU" sz="2400" b="1" dirty="0" smtClean="0">
                <a:solidFill>
                  <a:schemeClr val="accent3">
                    <a:lumMod val="75000"/>
                  </a:schemeClr>
                </a:solidFill>
              </a:rPr>
              <a:t>Можете задать вопросы.</a:t>
            </a:r>
          </a:p>
          <a:p>
            <a:pPr algn="ctr"/>
            <a:endParaRPr lang="ru-RU" sz="2400" b="1" dirty="0" smtClean="0">
              <a:solidFill>
                <a:schemeClr val="accent3">
                  <a:lumMod val="75000"/>
                </a:schemeClr>
              </a:solidFill>
            </a:endParaRPr>
          </a:p>
        </p:txBody>
      </p:sp>
      <p:sp>
        <p:nvSpPr>
          <p:cNvPr id="4" name="TextBox 3"/>
          <p:cNvSpPr txBox="1"/>
          <p:nvPr/>
        </p:nvSpPr>
        <p:spPr>
          <a:xfrm>
            <a:off x="8838244" y="1964846"/>
            <a:ext cx="2330499" cy="23083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400" b="1" dirty="0" smtClean="0">
                <a:solidFill>
                  <a:schemeClr val="accent3">
                    <a:lumMod val="75000"/>
                  </a:schemeClr>
                </a:solidFill>
              </a:rPr>
              <a:t>К следующему занятию повторите </a:t>
            </a:r>
          </a:p>
          <a:p>
            <a:pPr algn="ctr"/>
            <a:r>
              <a:rPr lang="ru-RU" sz="2400" b="1" dirty="0" smtClean="0">
                <a:solidFill>
                  <a:schemeClr val="accent3">
                    <a:lumMod val="75000"/>
                  </a:schemeClr>
                </a:solidFill>
              </a:rPr>
              <a:t>тему 2. </a:t>
            </a:r>
          </a:p>
          <a:p>
            <a:pPr algn="ctr"/>
            <a:r>
              <a:rPr lang="ru-RU" sz="2400" b="1" dirty="0" smtClean="0">
                <a:solidFill>
                  <a:schemeClr val="accent3">
                    <a:lumMod val="75000"/>
                  </a:schemeClr>
                </a:solidFill>
              </a:rPr>
              <a:t>Будет тест для самопроверки</a:t>
            </a:r>
          </a:p>
        </p:txBody>
      </p:sp>
    </p:spTree>
    <p:extLst>
      <p:ext uri="{BB962C8B-B14F-4D97-AF65-F5344CB8AC3E}">
        <p14:creationId xmlns:p14="http://schemas.microsoft.com/office/powerpoint/2010/main" val="108941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69" y="1394213"/>
            <a:ext cx="7991475" cy="489743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40971" y="1054360"/>
            <a:ext cx="7762908"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rgbClr val="B53A31">
                    <a:lumMod val="75000"/>
                  </a:srgbClr>
                </a:solidFill>
              </a:rPr>
              <a:t>Today was the most difficult topic.</a:t>
            </a:r>
          </a:p>
          <a:p>
            <a:pPr algn="ctr"/>
            <a:r>
              <a:rPr lang="en-US" sz="2400" b="1" dirty="0">
                <a:solidFill>
                  <a:srgbClr val="B53A31">
                    <a:lumMod val="75000"/>
                  </a:srgbClr>
                </a:solidFill>
              </a:rPr>
              <a:t>You can ask questions.</a:t>
            </a:r>
            <a:endParaRPr lang="ru-RU" sz="2400" b="1" dirty="0" smtClean="0">
              <a:solidFill>
                <a:srgbClr val="B53A31">
                  <a:lumMod val="75000"/>
                </a:srgbClr>
              </a:solidFill>
            </a:endParaRPr>
          </a:p>
        </p:txBody>
      </p:sp>
      <p:sp>
        <p:nvSpPr>
          <p:cNvPr id="4" name="TextBox 3"/>
          <p:cNvSpPr txBox="1"/>
          <p:nvPr/>
        </p:nvSpPr>
        <p:spPr>
          <a:xfrm>
            <a:off x="8838244" y="1964846"/>
            <a:ext cx="2330499" cy="23083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rgbClr val="B53A31">
                    <a:lumMod val="75000"/>
                  </a:srgbClr>
                </a:solidFill>
              </a:rPr>
              <a:t>Repeat for the next activity</a:t>
            </a:r>
          </a:p>
          <a:p>
            <a:pPr algn="ctr"/>
            <a:r>
              <a:rPr lang="en-US" sz="2400" b="1" dirty="0">
                <a:solidFill>
                  <a:srgbClr val="B53A31">
                    <a:lumMod val="75000"/>
                  </a:srgbClr>
                </a:solidFill>
              </a:rPr>
              <a:t>topic 2.</a:t>
            </a:r>
          </a:p>
          <a:p>
            <a:pPr algn="ctr"/>
            <a:r>
              <a:rPr lang="en-US" sz="2400" b="1" dirty="0">
                <a:solidFill>
                  <a:srgbClr val="B53A31">
                    <a:lumMod val="75000"/>
                  </a:srgbClr>
                </a:solidFill>
              </a:rPr>
              <a:t>There will be a test for </a:t>
            </a:r>
            <a:r>
              <a:rPr lang="en-US" sz="2400" b="1" dirty="0" smtClean="0">
                <a:solidFill>
                  <a:srgbClr val="B53A31">
                    <a:lumMod val="75000"/>
                  </a:srgbClr>
                </a:solidFill>
              </a:rPr>
              <a:t>self-checking</a:t>
            </a:r>
            <a:r>
              <a:rPr lang="ru-RU" sz="2400" b="1" dirty="0" smtClean="0">
                <a:solidFill>
                  <a:srgbClr val="B53A31">
                    <a:lumMod val="75000"/>
                  </a:srgbClr>
                </a:solidFill>
              </a:rPr>
              <a:t>!</a:t>
            </a:r>
          </a:p>
        </p:txBody>
      </p:sp>
    </p:spTree>
    <p:extLst>
      <p:ext uri="{BB962C8B-B14F-4D97-AF65-F5344CB8AC3E}">
        <p14:creationId xmlns:p14="http://schemas.microsoft.com/office/powerpoint/2010/main" val="287337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009" y="1887950"/>
            <a:ext cx="8656320" cy="23391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b="1" dirty="0">
                <a:solidFill>
                  <a:srgbClr val="0070C0"/>
                </a:solidFill>
              </a:rPr>
              <a:t>Lecture </a:t>
            </a:r>
            <a:r>
              <a:rPr lang="en-US" sz="3200" b="1" dirty="0" smtClean="0">
                <a:solidFill>
                  <a:srgbClr val="0070C0"/>
                </a:solidFill>
              </a:rPr>
              <a:t>plan</a:t>
            </a:r>
            <a:endParaRPr lang="ru-RU" sz="3200" b="1" dirty="0" smtClean="0">
              <a:solidFill>
                <a:srgbClr val="0070C0"/>
              </a:solidFill>
            </a:endParaRPr>
          </a:p>
          <a:p>
            <a:pPr algn="ctr"/>
            <a:endParaRPr lang="ru-RU" b="1" dirty="0" smtClean="0">
              <a:solidFill>
                <a:srgbClr val="B53A31">
                  <a:lumMod val="75000"/>
                </a:srgbClr>
              </a:solidFill>
            </a:endParaRPr>
          </a:p>
          <a:p>
            <a:r>
              <a:rPr lang="ru-RU" sz="2400" b="1" dirty="0" smtClean="0">
                <a:solidFill>
                  <a:schemeClr val="accent3">
                    <a:lumMod val="75000"/>
                  </a:schemeClr>
                </a:solidFill>
              </a:rPr>
              <a:t>1 </a:t>
            </a:r>
            <a:r>
              <a:rPr lang="en-US" sz="2400" b="1" dirty="0">
                <a:solidFill>
                  <a:schemeClr val="accent3">
                    <a:lumMod val="75000"/>
                  </a:schemeClr>
                </a:solidFill>
              </a:rPr>
              <a:t>Quasi-experiment on the example of psychological and pedagogical </a:t>
            </a:r>
            <a:r>
              <a:rPr lang="en-US" sz="2400" b="1" dirty="0" smtClean="0">
                <a:solidFill>
                  <a:schemeClr val="accent3">
                    <a:lumMod val="75000"/>
                  </a:schemeClr>
                </a:solidFill>
              </a:rPr>
              <a:t>research</a:t>
            </a:r>
            <a:endParaRPr lang="ru-RU" sz="2400" b="1" dirty="0" smtClean="0">
              <a:solidFill>
                <a:schemeClr val="accent3">
                  <a:lumMod val="75000"/>
                </a:schemeClr>
              </a:solidFill>
            </a:endParaRPr>
          </a:p>
          <a:p>
            <a:r>
              <a:rPr lang="ru-RU" sz="2400" b="1" dirty="0" smtClean="0">
                <a:solidFill>
                  <a:srgbClr val="B53A31">
                    <a:lumMod val="75000"/>
                  </a:srgbClr>
                </a:solidFill>
              </a:rPr>
              <a:t>2 </a:t>
            </a:r>
            <a:r>
              <a:rPr lang="en-US" sz="2400" b="1" dirty="0">
                <a:solidFill>
                  <a:srgbClr val="B53A31">
                    <a:lumMod val="75000"/>
                  </a:srgbClr>
                </a:solidFill>
              </a:rPr>
              <a:t>Study quality assessment </a:t>
            </a:r>
            <a:r>
              <a:rPr lang="en-US" sz="2400" b="1" dirty="0" smtClean="0">
                <a:solidFill>
                  <a:srgbClr val="B53A31">
                    <a:lumMod val="75000"/>
                  </a:srgbClr>
                </a:solidFill>
              </a:rPr>
              <a:t>criteria</a:t>
            </a:r>
            <a:endParaRPr lang="ru-RU" sz="2400" b="1" dirty="0" smtClean="0">
              <a:solidFill>
                <a:srgbClr val="B53A31">
                  <a:lumMod val="75000"/>
                </a:srgbClr>
              </a:solidFill>
            </a:endParaRPr>
          </a:p>
          <a:p>
            <a:r>
              <a:rPr lang="en-US" sz="2400" b="1" dirty="0">
                <a:solidFill>
                  <a:srgbClr val="B53A31">
                    <a:lumMod val="75000"/>
                  </a:srgbClr>
                </a:solidFill>
              </a:rPr>
              <a:t>3 Validity as a criterion for assessing quality</a:t>
            </a:r>
            <a:endParaRPr lang="ru-RU" sz="2400" b="1" dirty="0" smtClean="0">
              <a:solidFill>
                <a:srgbClr val="B53A31">
                  <a:lumMod val="75000"/>
                </a:srgbClr>
              </a:solidFill>
            </a:endParaRPr>
          </a:p>
        </p:txBody>
      </p:sp>
      <p:pic>
        <p:nvPicPr>
          <p:cNvPr id="3" name="Рисунок 2"/>
          <p:cNvPicPr>
            <a:picLocks noChangeAspect="1"/>
          </p:cNvPicPr>
          <p:nvPr/>
        </p:nvPicPr>
        <p:blipFill>
          <a:blip r:embed="rId2"/>
          <a:stretch>
            <a:fillRect/>
          </a:stretch>
        </p:blipFill>
        <p:spPr>
          <a:xfrm>
            <a:off x="8323960" y="3142360"/>
            <a:ext cx="2950720" cy="2950720"/>
          </a:xfrm>
          <a:prstGeom prst="rect">
            <a:avLst/>
          </a:prstGeom>
        </p:spPr>
      </p:pic>
      <p:pic>
        <p:nvPicPr>
          <p:cNvPr id="4" name="Рисунок 3"/>
          <p:cNvPicPr>
            <a:picLocks noChangeAspect="1"/>
          </p:cNvPicPr>
          <p:nvPr/>
        </p:nvPicPr>
        <p:blipFill>
          <a:blip r:embed="rId3"/>
          <a:stretch>
            <a:fillRect/>
          </a:stretch>
        </p:blipFill>
        <p:spPr>
          <a:xfrm>
            <a:off x="8323960" y="5910184"/>
            <a:ext cx="2950720" cy="182896"/>
          </a:xfrm>
          <a:prstGeom prst="rect">
            <a:avLst/>
          </a:prstGeom>
        </p:spPr>
      </p:pic>
    </p:spTree>
    <p:extLst>
      <p:ext uri="{BB962C8B-B14F-4D97-AF65-F5344CB8AC3E}">
        <p14:creationId xmlns:p14="http://schemas.microsoft.com/office/powerpoint/2010/main" val="38912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0"/>
            <a:ext cx="1081106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ru-RU" sz="2400" b="1" dirty="0">
                <a:solidFill>
                  <a:srgbClr val="0070C0"/>
                </a:solidFill>
              </a:rPr>
              <a:t>1 </a:t>
            </a:r>
            <a:r>
              <a:rPr lang="ru-RU" sz="2400" b="1" dirty="0" err="1">
                <a:solidFill>
                  <a:srgbClr val="0070C0"/>
                </a:solidFill>
              </a:rPr>
              <a:t>Квази</a:t>
            </a:r>
            <a:r>
              <a:rPr lang="ru-RU" sz="2400" b="1" dirty="0">
                <a:solidFill>
                  <a:srgbClr val="0070C0"/>
                </a:solidFill>
              </a:rPr>
              <a:t>-эксперимент на примере психолого-педагогического исследования</a:t>
            </a:r>
          </a:p>
        </p:txBody>
      </p:sp>
      <p:sp>
        <p:nvSpPr>
          <p:cNvPr id="3" name="TextBox 2"/>
          <p:cNvSpPr txBox="1"/>
          <p:nvPr/>
        </p:nvSpPr>
        <p:spPr>
          <a:xfrm>
            <a:off x="609600" y="643467"/>
            <a:ext cx="11152094" cy="563231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ru-RU" sz="2400" b="1" dirty="0" smtClean="0">
                <a:solidFill>
                  <a:srgbClr val="8F4D11"/>
                </a:solidFill>
              </a:rPr>
              <a:t>Проводя исследования, ученые в целях открытой проверки гипотез и обеспечения </a:t>
            </a:r>
            <a:r>
              <a:rPr lang="ru-RU" sz="2400" b="1" dirty="0" err="1" smtClean="0">
                <a:solidFill>
                  <a:srgbClr val="8F4D11"/>
                </a:solidFill>
              </a:rPr>
              <a:t>валидности</a:t>
            </a:r>
            <a:r>
              <a:rPr lang="ru-RU" sz="2400" b="1" dirty="0" smtClean="0">
                <a:solidFill>
                  <a:srgbClr val="8F4D11"/>
                </a:solidFill>
              </a:rPr>
              <a:t> результатов тщательно описывают теоретические конструкты (свойства личности, состояния и пр.), которые изучаются в исследовании. Теоретические конструкты представляют собой так называемые операционные определения переменных величин. Эти операционные определения обеспечиваются методами, чаще всего тестами, способными измерить переменные.</a:t>
            </a:r>
          </a:p>
          <a:p>
            <a:pPr indent="457200"/>
            <a:r>
              <a:rPr lang="ru-RU" sz="2400" b="1" dirty="0" smtClean="0">
                <a:solidFill>
                  <a:srgbClr val="8F4D11"/>
                </a:solidFill>
              </a:rPr>
              <a:t>Главной контролируемой формой исследования является эксперимент, в котором можно манипулировать одной или более независимыми переменными.</a:t>
            </a:r>
          </a:p>
          <a:p>
            <a:pPr indent="457200"/>
            <a:r>
              <a:rPr lang="ru-RU" sz="2400" b="1" dirty="0" smtClean="0">
                <a:solidFill>
                  <a:srgbClr val="8F4D11"/>
                </a:solidFill>
              </a:rPr>
              <a:t>Каждое исследование подчинено решению ряда важных задач. Если эти задачи не удается поставить под контроль, возникает необходимость использования альтернативного плана. </a:t>
            </a:r>
            <a:r>
              <a:rPr lang="ru-RU" sz="2400" b="1" dirty="0" err="1" smtClean="0">
                <a:solidFill>
                  <a:srgbClr val="8F4D11"/>
                </a:solidFill>
              </a:rPr>
              <a:t>Квазиэксперименты</a:t>
            </a:r>
            <a:r>
              <a:rPr lang="ru-RU" sz="2400" b="1" dirty="0" smtClean="0">
                <a:solidFill>
                  <a:srgbClr val="8F4D11"/>
                </a:solidFill>
              </a:rPr>
              <a:t> не столь управляемы, как подлинные, но они широко применяются в полевых исследованиях, где условия далеки от идеальных. Кроме того, в противовес эксперименту можно использовать </a:t>
            </a:r>
            <a:r>
              <a:rPr lang="ru-RU" sz="2400" b="1" dirty="0" err="1" smtClean="0">
                <a:solidFill>
                  <a:srgbClr val="8F4D11"/>
                </a:solidFill>
              </a:rPr>
              <a:t>неэкспериментальные</a:t>
            </a:r>
            <a:r>
              <a:rPr lang="ru-RU" sz="2400" b="1" dirty="0" smtClean="0">
                <a:solidFill>
                  <a:srgbClr val="8F4D11"/>
                </a:solidFill>
              </a:rPr>
              <a:t> методы.</a:t>
            </a:r>
          </a:p>
        </p:txBody>
      </p:sp>
    </p:spTree>
    <p:extLst>
      <p:ext uri="{BB962C8B-B14F-4D97-AF65-F5344CB8AC3E}">
        <p14:creationId xmlns:p14="http://schemas.microsoft.com/office/powerpoint/2010/main" val="153844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249" y="0"/>
            <a:ext cx="11472445"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179C0"/>
                </a:solidFill>
              </a:rPr>
              <a:t>1 Quasi-experiment on the example of psychological and pedagogical research</a:t>
            </a:r>
          </a:p>
        </p:txBody>
      </p:sp>
      <p:sp>
        <p:nvSpPr>
          <p:cNvPr id="3" name="TextBox 2"/>
          <p:cNvSpPr txBox="1"/>
          <p:nvPr/>
        </p:nvSpPr>
        <p:spPr>
          <a:xfrm>
            <a:off x="609600" y="942232"/>
            <a:ext cx="11152094" cy="45243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In conducting research, scientists, in order to openly test hypotheses and ensure the validity of the results, carefully describe the theoretical constructs (personality traits, states, etc.) that are studied in the study. Theoretical constructs are so-called operational definitions of variables. These operational definitions are provided by methods, most often tests, that can measure variables.</a:t>
            </a:r>
          </a:p>
          <a:p>
            <a:pPr indent="457200"/>
            <a:r>
              <a:rPr lang="en-US" sz="2400" b="1" dirty="0" smtClean="0">
                <a:solidFill>
                  <a:srgbClr val="8F4D11"/>
                </a:solidFill>
              </a:rPr>
              <a:t>The </a:t>
            </a:r>
            <a:r>
              <a:rPr lang="en-US" sz="2400" b="1" dirty="0">
                <a:solidFill>
                  <a:srgbClr val="8F4D11"/>
                </a:solidFill>
              </a:rPr>
              <a:t>main controlled form of research is an experiment in which one or more independent variables can be manipulated.</a:t>
            </a:r>
          </a:p>
          <a:p>
            <a:pPr indent="457200"/>
            <a:r>
              <a:rPr lang="en-US" sz="2400" b="1" dirty="0">
                <a:solidFill>
                  <a:srgbClr val="8F4D11"/>
                </a:solidFill>
              </a:rPr>
              <a:t>Each study is subject to the solution of a number of important problems. If these tasks cannot be brought under control, it becomes necessary to use an alternative plan. Quasi experiments are not as controllable as genuine ones, but they are widely used in field research where conditions are far from ideal. In addition, non-experimental methods can be used as opposed to experiment.</a:t>
            </a:r>
            <a:endParaRPr lang="ru-RU" sz="2400" b="1" dirty="0" smtClean="0">
              <a:solidFill>
                <a:srgbClr val="8F4D11"/>
              </a:solidFill>
            </a:endParaRPr>
          </a:p>
        </p:txBody>
      </p:sp>
    </p:spTree>
    <p:extLst>
      <p:ext uri="{BB962C8B-B14F-4D97-AF65-F5344CB8AC3E}">
        <p14:creationId xmlns:p14="http://schemas.microsoft.com/office/powerpoint/2010/main" val="147662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txDef>
      <a:spPr>
        <a:noFill/>
        <a:ln>
          <a:noFill/>
        </a:ln>
      </a:spPr>
      <a:bodyPr wrap="square" rtlCol="0">
        <a:spAutoFit/>
      </a:bodyPr>
      <a:lstStyle>
        <a:defPPr algn="ctr">
          <a:defRPr sz="3200" b="1" smtClean="0">
            <a:solidFill>
              <a:schemeClr val="accent3">
                <a:lumMod val="75000"/>
              </a:schemeClr>
            </a:solidFill>
          </a:defRPr>
        </a:defPPr>
      </a:lstStyle>
      <a:style>
        <a:lnRef idx="2">
          <a:schemeClr val="accent3"/>
        </a:lnRef>
        <a:fillRef idx="1">
          <a:schemeClr val="lt1"/>
        </a:fillRef>
        <a:effectRef idx="0">
          <a:schemeClr val="accent3"/>
        </a:effectRef>
        <a:fontRef idx="minor">
          <a:schemeClr val="dk1"/>
        </a:fontRef>
      </a:style>
    </a:txDef>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1_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txDef>
      <a:spPr>
        <a:noFill/>
        <a:ln>
          <a:noFill/>
        </a:ln>
      </a:spPr>
      <a:bodyPr wrap="square" rtlCol="0">
        <a:spAutoFit/>
      </a:bodyPr>
      <a:lstStyle>
        <a:defPPr algn="ctr">
          <a:defRPr sz="3200" b="1" smtClean="0">
            <a:solidFill>
              <a:schemeClr val="accent3">
                <a:lumMod val="75000"/>
              </a:schemeClr>
            </a:solidFill>
          </a:defRPr>
        </a:defPPr>
      </a:lstStyle>
      <a:style>
        <a:lnRef idx="2">
          <a:schemeClr val="accent3"/>
        </a:lnRef>
        <a:fillRef idx="1">
          <a:schemeClr val="lt1"/>
        </a:fillRef>
        <a:effectRef idx="0">
          <a:schemeClr val="accent3"/>
        </a:effectRef>
        <a:fontRef idx="minor">
          <a:schemeClr val="dk1"/>
        </a:fontRef>
      </a:style>
    </a:txDef>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3.xml><?xml version="1.0" encoding="utf-8"?>
<a:theme xmlns:a="http://schemas.openxmlformats.org/drawingml/2006/main" name="2_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txDef>
      <a:spPr>
        <a:noFill/>
        <a:ln>
          <a:noFill/>
        </a:ln>
      </a:spPr>
      <a:bodyPr wrap="square" rtlCol="0">
        <a:spAutoFit/>
      </a:bodyPr>
      <a:lstStyle>
        <a:defPPr algn="ctr">
          <a:defRPr sz="3200" b="1" smtClean="0">
            <a:solidFill>
              <a:schemeClr val="accent3">
                <a:lumMod val="75000"/>
              </a:schemeClr>
            </a:solidFill>
          </a:defRPr>
        </a:defPPr>
      </a:lstStyle>
      <a:style>
        <a:lnRef idx="2">
          <a:schemeClr val="accent3"/>
        </a:lnRef>
        <a:fillRef idx="1">
          <a:schemeClr val="lt1"/>
        </a:fillRef>
        <a:effectRef idx="0">
          <a:schemeClr val="accent3"/>
        </a:effectRef>
        <a:fontRef idx="minor">
          <a:schemeClr val="dk1"/>
        </a:fontRef>
      </a:style>
    </a:txDef>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35C513-90C3-4FE4-93C3-C369004F6917}"/>
</file>

<file path=customXml/itemProps2.xml><?xml version="1.0" encoding="utf-8"?>
<ds:datastoreItem xmlns:ds="http://schemas.openxmlformats.org/officeDocument/2006/customXml" ds:itemID="{EA2E0C8D-C2DD-493E-B4EB-947C37539E80}"/>
</file>

<file path=customXml/itemProps3.xml><?xml version="1.0" encoding="utf-8"?>
<ds:datastoreItem xmlns:ds="http://schemas.openxmlformats.org/officeDocument/2006/customXml" ds:itemID="{98F07687-0E4E-4175-AB17-8BD7FE37B5B6}"/>
</file>

<file path=docProps/app.xml><?xml version="1.0" encoding="utf-8"?>
<Properties xmlns="http://schemas.openxmlformats.org/officeDocument/2006/extended-properties" xmlns:vt="http://schemas.openxmlformats.org/officeDocument/2006/docPropsVTypes">
  <TotalTime>1639</TotalTime>
  <Words>8325</Words>
  <Application>Microsoft Office PowerPoint</Application>
  <PresentationFormat>Произвольный</PresentationFormat>
  <Paragraphs>328</Paragraphs>
  <Slides>69</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69</vt:i4>
      </vt:variant>
    </vt:vector>
  </HeadingPairs>
  <TitlesOfParts>
    <vt:vector size="72" baseType="lpstr">
      <vt:lpstr>Натуральные материалы</vt:lpstr>
      <vt:lpstr>1_Натуральные материалы</vt:lpstr>
      <vt:lpstr>2_Натуральные материалы</vt:lpstr>
      <vt:lpstr>Презентация PowerPoint</vt:lpstr>
      <vt:lpstr>Презентация PowerPoint</vt:lpstr>
      <vt:lpstr>Презентация PowerPoint</vt:lpstr>
      <vt:lpstr>Тема 4 Общие проблемы исследования с участием людей</vt:lpstr>
      <vt:lpstr>Topic 4. The author is associate professor A.A. Lytko                   Common Challenges in Human Research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  «Качественные и количественные методы исследования»</dc:title>
  <dc:creator>Пользователь Windows</dc:creator>
  <cp:lastModifiedBy>PC</cp:lastModifiedBy>
  <cp:revision>105</cp:revision>
  <dcterms:created xsi:type="dcterms:W3CDTF">2021-02-07T19:20:44Z</dcterms:created>
  <dcterms:modified xsi:type="dcterms:W3CDTF">2021-12-19T13:29:02Z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