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56"/>
  </p:notesMasterIdLst>
  <p:sldIdLst>
    <p:sldId id="1083" r:id="rId2"/>
    <p:sldId id="1100" r:id="rId3"/>
    <p:sldId id="1082" r:id="rId4"/>
    <p:sldId id="1101" r:id="rId5"/>
    <p:sldId id="1084" r:id="rId6"/>
    <p:sldId id="1102" r:id="rId7"/>
    <p:sldId id="1098" r:id="rId8"/>
    <p:sldId id="1103" r:id="rId9"/>
    <p:sldId id="256" r:id="rId10"/>
    <p:sldId id="1104" r:id="rId11"/>
    <p:sldId id="1077" r:id="rId12"/>
    <p:sldId id="1105" r:id="rId13"/>
    <p:sldId id="1075" r:id="rId14"/>
    <p:sldId id="1106" r:id="rId15"/>
    <p:sldId id="1078" r:id="rId16"/>
    <p:sldId id="1107" r:id="rId17"/>
    <p:sldId id="1079" r:id="rId18"/>
    <p:sldId id="1108" r:id="rId19"/>
    <p:sldId id="1109" r:id="rId20"/>
    <p:sldId id="1110" r:id="rId21"/>
    <p:sldId id="1080" r:id="rId22"/>
    <p:sldId id="1111" r:id="rId23"/>
    <p:sldId id="1081" r:id="rId24"/>
    <p:sldId id="1112" r:id="rId25"/>
    <p:sldId id="1086" r:id="rId26"/>
    <p:sldId id="1113" r:id="rId27"/>
    <p:sldId id="1087" r:id="rId28"/>
    <p:sldId id="1114" r:id="rId29"/>
    <p:sldId id="1088" r:id="rId30"/>
    <p:sldId id="1115" r:id="rId31"/>
    <p:sldId id="1117" r:id="rId32"/>
    <p:sldId id="1118" r:id="rId33"/>
    <p:sldId id="1089" r:id="rId34"/>
    <p:sldId id="1116" r:id="rId35"/>
    <p:sldId id="1090" r:id="rId36"/>
    <p:sldId id="1119" r:id="rId37"/>
    <p:sldId id="1091" r:id="rId38"/>
    <p:sldId id="1120" r:id="rId39"/>
    <p:sldId id="1092" r:id="rId40"/>
    <p:sldId id="1121" r:id="rId41"/>
    <p:sldId id="1128" r:id="rId42"/>
    <p:sldId id="1129" r:id="rId43"/>
    <p:sldId id="1093" r:id="rId44"/>
    <p:sldId id="1122" r:id="rId45"/>
    <p:sldId id="1094" r:id="rId46"/>
    <p:sldId id="1123" r:id="rId47"/>
    <p:sldId id="1096" r:id="rId48"/>
    <p:sldId id="1124" r:id="rId49"/>
    <p:sldId id="1095" r:id="rId50"/>
    <p:sldId id="1125" r:id="rId51"/>
    <p:sldId id="1097" r:id="rId52"/>
    <p:sldId id="1126" r:id="rId53"/>
    <p:sldId id="1099" r:id="rId54"/>
    <p:sldId id="1127"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userDrawn="1">
          <p15:clr>
            <a:srgbClr val="A4A3A4"/>
          </p15:clr>
        </p15:guide>
        <p15:guide id="4" pos="3831">
          <p15:clr>
            <a:srgbClr val="A4A3A4"/>
          </p15:clr>
        </p15:guide>
        <p15:guide id="5" pos="3840">
          <p15:clr>
            <a:srgbClr val="A4A3A4"/>
          </p15:clr>
        </p15:guide>
        <p15:guide id="6" pos="3837">
          <p15:clr>
            <a:srgbClr val="A4A3A4"/>
          </p15:clr>
        </p15:guide>
        <p15:guide id="7" orient="horz" pos="2170">
          <p15:clr>
            <a:srgbClr val="A4A3A4"/>
          </p15:clr>
        </p15:guide>
        <p15:guide id="8" pos="3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C0"/>
    <a:srgbClr val="8F4D11"/>
    <a:srgbClr val="EABE78"/>
    <a:srgbClr val="006600"/>
    <a:srgbClr val="D9B247"/>
    <a:srgbClr val="CC0000"/>
    <a:srgbClr val="3333FF"/>
    <a:srgbClr val="66CCFF"/>
    <a:srgbClr val="4A206A"/>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88790" autoAdjust="0"/>
  </p:normalViewPr>
  <p:slideViewPr>
    <p:cSldViewPr snapToGrid="0">
      <p:cViewPr varScale="1">
        <p:scale>
          <a:sx n="66" d="100"/>
          <a:sy n="66" d="100"/>
        </p:scale>
        <p:origin x="84" y="498"/>
      </p:cViewPr>
      <p:guideLst>
        <p:guide pos="3863"/>
        <p:guide orient="horz" pos="2160"/>
        <p:guide pos="3831"/>
        <p:guide pos="3840"/>
        <p:guide pos="3837"/>
        <p:guide orient="horz" pos="2170"/>
        <p:guide pos="3848"/>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8B7BC-16D7-4B3C-B01D-00C164507536}" type="datetimeFigureOut">
              <a:rPr lang="ru-RU" smtClean="0"/>
              <a:t>30.03.2021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B1192-F8FD-4089-9937-AB6D7D8E514E}" type="slidenum">
              <a:rPr lang="ru-RU" smtClean="0"/>
              <a:t>‹#›</a:t>
            </a:fld>
            <a:endParaRPr lang="ru-RU"/>
          </a:p>
        </p:txBody>
      </p:sp>
    </p:spTree>
    <p:extLst>
      <p:ext uri="{BB962C8B-B14F-4D97-AF65-F5344CB8AC3E}">
        <p14:creationId xmlns:p14="http://schemas.microsoft.com/office/powerpoint/2010/main" val="47637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pPr/>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6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27743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8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72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89137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1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2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0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0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23101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8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7353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A51FA9-DB5D-4A14-9744-90907B3CCE09}"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1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72506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7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30047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pPr/>
              <a:t>30.03.2021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pPr/>
              <a:t>‹#›</a:t>
            </a:fld>
            <a:endParaRPr lang="ru-RU"/>
          </a:p>
        </p:txBody>
      </p:sp>
    </p:spTree>
    <p:extLst>
      <p:ext uri="{BB962C8B-B14F-4D97-AF65-F5344CB8AC3E}">
        <p14:creationId xmlns:p14="http://schemas.microsoft.com/office/powerpoint/2010/main" val="212098117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rugosvet.ru/enc/gumanitarnye_nauki/filosofiya/Popper%20Karl%20Ramund.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470517" y="519179"/>
            <a:ext cx="11203619" cy="1975445"/>
          </a:xfrm>
        </p:spPr>
        <p:txBody>
          <a:bodyPr>
            <a:noAutofit/>
          </a:bodyPr>
          <a:lstStyle/>
          <a:p>
            <a:r>
              <a:rPr lang="ru-RU" sz="2700" b="1" dirty="0">
                <a:solidFill>
                  <a:schemeClr val="accent3">
                    <a:lumMod val="50000"/>
                  </a:schemeClr>
                </a:solidFill>
              </a:rPr>
              <a:t>      Наш </a:t>
            </a:r>
            <a:r>
              <a:rPr lang="ru-RU" sz="2700" b="1" dirty="0" smtClean="0">
                <a:solidFill>
                  <a:schemeClr val="accent3">
                    <a:lumMod val="50000"/>
                  </a:schemeClr>
                </a:solidFill>
              </a:rPr>
              <a:t>курс</a:t>
            </a:r>
            <a:br>
              <a:rPr lang="ru-RU" sz="2700" b="1" dirty="0" smtClean="0">
                <a:solidFill>
                  <a:schemeClr val="accent3">
                    <a:lumMod val="50000"/>
                  </a:schemeClr>
                </a:solidFill>
              </a:rPr>
            </a:br>
            <a:r>
              <a:rPr lang="ru-RU" sz="2700" b="1" dirty="0" smtClean="0">
                <a:solidFill>
                  <a:schemeClr val="accent3">
                    <a:lumMod val="50000"/>
                  </a:schemeClr>
                </a:solidFill>
              </a:rPr>
              <a:t> </a:t>
            </a:r>
            <a:r>
              <a:rPr lang="ru-RU" sz="2700" b="1" dirty="0">
                <a:solidFill>
                  <a:schemeClr val="accent3">
                    <a:lumMod val="50000"/>
                  </a:schemeClr>
                </a:solidFill>
              </a:rPr>
              <a:t>«Качественные и количественные методы исследования»</a:t>
            </a:r>
            <a:br>
              <a:rPr lang="ru-RU" sz="2700" b="1" dirty="0">
                <a:solidFill>
                  <a:schemeClr val="accent3">
                    <a:lumMod val="50000"/>
                  </a:schemeClr>
                </a:solidFill>
              </a:rPr>
            </a:br>
            <a:r>
              <a:rPr lang="ru-RU" sz="2700" b="1" dirty="0">
                <a:solidFill>
                  <a:schemeClr val="accent3">
                    <a:lumMod val="50000"/>
                  </a:schemeClr>
                </a:solidFill>
              </a:rPr>
              <a:t>предназначен </a:t>
            </a:r>
            <a:r>
              <a:rPr lang="ru-RU" sz="2700" b="1" dirty="0" smtClean="0">
                <a:solidFill>
                  <a:schemeClr val="accent3">
                    <a:lumMod val="50000"/>
                  </a:schemeClr>
                </a:solidFill>
              </a:rPr>
              <a:t>для подготовки </a:t>
            </a:r>
            <a:br>
              <a:rPr lang="ru-RU" sz="2700" b="1" dirty="0" smtClean="0">
                <a:solidFill>
                  <a:schemeClr val="accent3">
                    <a:lumMod val="50000"/>
                  </a:schemeClr>
                </a:solidFill>
              </a:rPr>
            </a:br>
            <a:r>
              <a:rPr lang="ru-RU" sz="2700" b="1" dirty="0" smtClean="0">
                <a:solidFill>
                  <a:schemeClr val="accent3">
                    <a:lumMod val="50000"/>
                  </a:schemeClr>
                </a:solidFill>
              </a:rPr>
              <a:t>к </a:t>
            </a:r>
            <a:r>
              <a:rPr lang="ru-RU" sz="2700" b="1" dirty="0">
                <a:solidFill>
                  <a:schemeClr val="accent3">
                    <a:lumMod val="50000"/>
                  </a:schemeClr>
                </a:solidFill>
              </a:rPr>
              <a:t>написанию магистерской диссертации</a:t>
            </a:r>
          </a:p>
        </p:txBody>
      </p:sp>
      <p:sp>
        <p:nvSpPr>
          <p:cNvPr id="3" name="TextBox 2"/>
          <p:cNvSpPr txBox="1"/>
          <p:nvPr/>
        </p:nvSpPr>
        <p:spPr>
          <a:xfrm>
            <a:off x="4403527" y="2605432"/>
            <a:ext cx="7043407" cy="37856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Задача методики заключается не только в том, чтобы научиться измерять, но и в том, чтобы видеть, мыслить, связывать. Абсурд может найти свое выражение как в словесной, так и в цифровой форме. Однако знание логики является надежной гарантией от некритического принятия словесного абсурда, а знание статистики представляет собой лучшую защиту от абсурда цифрового.</a:t>
            </a:r>
          </a:p>
          <a:p>
            <a:pPr indent="457200" algn="r"/>
            <a:r>
              <a:rPr lang="ru-RU" sz="2400" b="1" dirty="0" smtClean="0">
                <a:solidFill>
                  <a:srgbClr val="B53A31">
                    <a:lumMod val="75000"/>
                  </a:srgbClr>
                </a:solidFill>
              </a:rPr>
              <a:t>Л. С. Выготский</a:t>
            </a:r>
            <a:endParaRPr lang="ru-RU" sz="2400" dirty="0" smtClean="0">
              <a:solidFill>
                <a:srgbClr val="B53A31">
                  <a:lumMod val="75000"/>
                </a:srgbClr>
              </a:solidFill>
            </a:endParaRPr>
          </a:p>
        </p:txBody>
      </p:sp>
    </p:spTree>
    <p:extLst>
      <p:ext uri="{BB962C8B-B14F-4D97-AF65-F5344CB8AC3E}">
        <p14:creationId xmlns:p14="http://schemas.microsoft.com/office/powerpoint/2010/main" val="2774490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5108578" cy="461665"/>
          </a:xfrm>
          <a:prstGeom prst="rect">
            <a:avLst/>
          </a:prstGeom>
        </p:spPr>
        <p:txBody>
          <a:bodyPr wrap="none">
            <a:spAutoFit/>
          </a:bodyPr>
          <a:lstStyle/>
          <a:p>
            <a:r>
              <a:rPr lang="ru-RU" sz="2400" b="1" dirty="0" smtClean="0">
                <a:solidFill>
                  <a:srgbClr val="0179C0"/>
                </a:solidFill>
              </a:rPr>
              <a:t>1 </a:t>
            </a:r>
            <a:r>
              <a:rPr lang="en-US" sz="2400" b="1" dirty="0" smtClean="0">
                <a:solidFill>
                  <a:srgbClr val="0179C0"/>
                </a:solidFill>
              </a:rPr>
              <a:t>Introduction to the psychology class</a:t>
            </a:r>
            <a:endParaRPr lang="ru-RU" sz="2400" dirty="0">
              <a:solidFill>
                <a:srgbClr val="0179C0"/>
              </a:solidFill>
            </a:endParaRPr>
          </a:p>
        </p:txBody>
      </p:sp>
      <p:sp>
        <p:nvSpPr>
          <p:cNvPr id="3" name="TextBox 2"/>
          <p:cNvSpPr txBox="1"/>
          <p:nvPr/>
        </p:nvSpPr>
        <p:spPr>
          <a:xfrm>
            <a:off x="828388" y="1142390"/>
            <a:ext cx="10750858" cy="44935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600" b="1" dirty="0">
                <a:solidFill>
                  <a:srgbClr val="B53A31">
                    <a:lumMod val="75000"/>
                  </a:srgbClr>
                </a:solidFill>
              </a:rPr>
              <a:t>If you read something like this at the beginning of the text: "The Chinese psychologist Kang Chang found that ...", and the results of this psychological research are further described, then this means that the scientist had to take the following steps in his work</a:t>
            </a:r>
            <a:r>
              <a:rPr lang="en-US" sz="2600" b="1" dirty="0" smtClean="0">
                <a:solidFill>
                  <a:srgbClr val="B53A31">
                    <a:lumMod val="75000"/>
                  </a:srgbClr>
                </a:solidFill>
              </a:rPr>
              <a:t>:</a:t>
            </a:r>
            <a:endParaRPr lang="ru-RU" sz="2600" b="1" dirty="0" smtClean="0">
              <a:solidFill>
                <a:srgbClr val="B53A31">
                  <a:lumMod val="75000"/>
                </a:srgbClr>
              </a:solidFill>
            </a:endParaRPr>
          </a:p>
          <a:p>
            <a:pPr marL="457200" indent="-457200" algn="just">
              <a:buFont typeface="Wingdings" panose="05000000000000000000" pitchFamily="2" charset="2"/>
              <a:buChar char="Ø"/>
            </a:pPr>
            <a:r>
              <a:rPr lang="en-US" sz="2600" b="1" dirty="0" smtClean="0">
                <a:solidFill>
                  <a:srgbClr val="B53A31">
                    <a:lumMod val="75000"/>
                  </a:srgbClr>
                </a:solidFill>
              </a:rPr>
              <a:t>study </a:t>
            </a:r>
            <a:r>
              <a:rPr lang="en-US" sz="2600" b="1" dirty="0">
                <a:solidFill>
                  <a:srgbClr val="B53A31">
                    <a:lumMod val="75000"/>
                  </a:srgbClr>
                </a:solidFill>
              </a:rPr>
              <a:t>the weaknesses of the existing </a:t>
            </a:r>
            <a:r>
              <a:rPr lang="en-US" sz="2600" b="1" i="1" dirty="0">
                <a:solidFill>
                  <a:srgbClr val="B53A31">
                    <a:lumMod val="75000"/>
                  </a:srgbClr>
                </a:solidFill>
                <a:effectLst>
                  <a:outerShdw blurRad="38100" dist="38100" dir="2700000" algn="tl">
                    <a:srgbClr val="000000">
                      <a:alpha val="43137"/>
                    </a:srgbClr>
                  </a:outerShdw>
                </a:effectLst>
              </a:rPr>
              <a:t>theory</a:t>
            </a:r>
            <a:r>
              <a:rPr lang="en-US" sz="2600" b="1" dirty="0">
                <a:solidFill>
                  <a:srgbClr val="B53A31">
                    <a:lumMod val="75000"/>
                  </a:srgbClr>
                </a:solidFill>
              </a:rPr>
              <a:t> and / or the possibilities of its development or confirmation</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a:solidFill>
                  <a:srgbClr val="B53A31">
                    <a:lumMod val="75000"/>
                  </a:srgbClr>
                </a:solidFill>
              </a:rPr>
              <a:t>formulate a specific </a:t>
            </a:r>
            <a:r>
              <a:rPr lang="en-US" sz="2600" b="1" i="1" dirty="0">
                <a:solidFill>
                  <a:srgbClr val="B53A31">
                    <a:lumMod val="75000"/>
                  </a:srgbClr>
                </a:solidFill>
                <a:effectLst>
                  <a:outerShdw blurRad="38100" dist="38100" dir="2700000" algn="tl">
                    <a:srgbClr val="000000">
                      <a:alpha val="43137"/>
                    </a:srgbClr>
                  </a:outerShdw>
                </a:effectLst>
              </a:rPr>
              <a:t>hypothesis</a:t>
            </a:r>
            <a:r>
              <a:rPr lang="en-US" sz="2600" b="1" dirty="0">
                <a:solidFill>
                  <a:srgbClr val="B53A31">
                    <a:lumMod val="75000"/>
                  </a:srgbClr>
                </a:solidFill>
              </a:rPr>
              <a:t> for the study or achievement of a new</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a:solidFill>
                  <a:srgbClr val="B53A31">
                    <a:lumMod val="75000"/>
                  </a:srgbClr>
                </a:solidFill>
              </a:rPr>
              <a:t>develop a sound </a:t>
            </a:r>
            <a:r>
              <a:rPr lang="en-US" sz="2600" b="1" i="1" dirty="0">
                <a:solidFill>
                  <a:srgbClr val="B53A31">
                    <a:lumMod val="75000"/>
                  </a:srgbClr>
                </a:solidFill>
                <a:effectLst>
                  <a:outerShdw blurRad="38100" dist="38100" dir="2700000" algn="tl">
                    <a:srgbClr val="000000">
                      <a:alpha val="43137"/>
                    </a:srgbClr>
                  </a:outerShdw>
                </a:effectLst>
              </a:rPr>
              <a:t>plan</a:t>
            </a:r>
            <a:r>
              <a:rPr lang="en-US" sz="2600" b="1" dirty="0">
                <a:solidFill>
                  <a:srgbClr val="B53A31">
                    <a:lumMod val="75000"/>
                  </a:srgbClr>
                </a:solidFill>
              </a:rPr>
              <a:t> for testing a hypothesis or implementing goals</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a:solidFill>
                  <a:srgbClr val="B53A31">
                    <a:lumMod val="75000"/>
                  </a:srgbClr>
                </a:solidFill>
              </a:rPr>
              <a:t>purchase or manufacture all the necessary </a:t>
            </a:r>
            <a:r>
              <a:rPr lang="en-US" sz="2600" b="1" i="1" dirty="0">
                <a:solidFill>
                  <a:srgbClr val="B53A31">
                    <a:lumMod val="75000"/>
                  </a:srgbClr>
                </a:solidFill>
                <a:effectLst>
                  <a:outerShdw blurRad="38100" dist="38100" dir="2700000" algn="tl">
                    <a:srgbClr val="000000">
                      <a:alpha val="43137"/>
                    </a:srgbClr>
                  </a:outerShdw>
                </a:effectLst>
              </a:rPr>
              <a:t>materials</a:t>
            </a:r>
            <a:r>
              <a:rPr lang="ru-RU" sz="2600" b="1" dirty="0" smtClean="0">
                <a:solidFill>
                  <a:srgbClr val="B53A31">
                    <a:lumMod val="75000"/>
                  </a:srgbClr>
                </a:solidFill>
              </a:rPr>
              <a:t>;</a:t>
            </a:r>
          </a:p>
          <a:p>
            <a:pPr marL="342900" indent="-342900" algn="just">
              <a:buFont typeface="Wingdings" panose="05000000000000000000" pitchFamily="2" charset="2"/>
              <a:buChar char="Ø"/>
            </a:pPr>
            <a:r>
              <a:rPr lang="ru-RU" sz="2600" b="1" dirty="0">
                <a:solidFill>
                  <a:srgbClr val="B53A31">
                    <a:lumMod val="75000"/>
                  </a:srgbClr>
                </a:solidFill>
              </a:rPr>
              <a:t> </a:t>
            </a:r>
            <a:r>
              <a:rPr lang="en-US" sz="2600" b="1" dirty="0">
                <a:solidFill>
                  <a:srgbClr val="B53A31">
                    <a:lumMod val="75000"/>
                  </a:srgbClr>
                </a:solidFill>
              </a:rPr>
              <a:t>prepare experimenters, interviewers, evaluators and </a:t>
            </a:r>
            <a:r>
              <a:rPr lang="en-US" sz="2600" b="1" i="1" dirty="0">
                <a:solidFill>
                  <a:srgbClr val="B53A31">
                    <a:lumMod val="75000"/>
                  </a:srgbClr>
                </a:solidFill>
                <a:effectLst>
                  <a:outerShdw blurRad="38100" dist="38100" dir="2700000" algn="tl">
                    <a:srgbClr val="000000">
                      <a:alpha val="43137"/>
                    </a:srgbClr>
                  </a:outerShdw>
                </a:effectLst>
              </a:rPr>
              <a:t>observers</a:t>
            </a:r>
            <a:r>
              <a:rPr lang="en-US" sz="2600" b="1" dirty="0">
                <a:solidFill>
                  <a:srgbClr val="B53A31">
                    <a:lumMod val="75000"/>
                  </a:srgbClr>
                </a:solidFill>
              </a:rPr>
              <a:t>, if necessary</a:t>
            </a:r>
            <a:r>
              <a:rPr lang="ru-RU" sz="2600" b="1" dirty="0" smtClean="0">
                <a:solidFill>
                  <a:srgbClr val="B53A31">
                    <a:lumMod val="75000"/>
                  </a:srgbClr>
                </a:solidFill>
              </a:rPr>
              <a:t>;</a:t>
            </a:r>
          </a:p>
        </p:txBody>
      </p:sp>
    </p:spTree>
    <p:extLst>
      <p:ext uri="{BB962C8B-B14F-4D97-AF65-F5344CB8AC3E}">
        <p14:creationId xmlns:p14="http://schemas.microsoft.com/office/powerpoint/2010/main" val="370223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0"/>
            <a:ext cx="2630848" cy="400110"/>
          </a:xfrm>
          <a:prstGeom prst="rect">
            <a:avLst/>
          </a:prstGeom>
        </p:spPr>
        <p:txBody>
          <a:bodyPr wrap="none">
            <a:spAutoFit/>
          </a:bodyPr>
          <a:lstStyle/>
          <a:p>
            <a:pPr lvl="0"/>
            <a:r>
              <a:rPr lang="ru-RU" sz="2000" b="1" dirty="0" smtClean="0">
                <a:solidFill>
                  <a:srgbClr val="0179C0"/>
                </a:solidFill>
              </a:rPr>
              <a:t>Как работает ученый</a:t>
            </a:r>
            <a:endParaRPr lang="ru-RU" sz="2000" dirty="0">
              <a:solidFill>
                <a:srgbClr val="0179C0"/>
              </a:solidFill>
            </a:endParaRPr>
          </a:p>
        </p:txBody>
      </p:sp>
      <p:sp>
        <p:nvSpPr>
          <p:cNvPr id="3" name="TextBox 2"/>
          <p:cNvSpPr txBox="1"/>
          <p:nvPr/>
        </p:nvSpPr>
        <p:spPr>
          <a:xfrm>
            <a:off x="899056" y="751078"/>
            <a:ext cx="10750858"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Wingdings" panose="05000000000000000000" pitchFamily="2" charset="2"/>
              <a:buChar char="Ø"/>
            </a:pPr>
            <a:r>
              <a:rPr lang="ru-RU" sz="2400" b="1" dirty="0" smtClean="0">
                <a:solidFill>
                  <a:srgbClr val="B53A31">
                    <a:lumMod val="75000"/>
                  </a:srgbClr>
                </a:solidFill>
              </a:rPr>
              <a:t>составить </a:t>
            </a:r>
            <a:r>
              <a:rPr lang="ru-RU" sz="2400" b="1" i="1" dirty="0">
                <a:solidFill>
                  <a:srgbClr val="B53A31">
                    <a:lumMod val="75000"/>
                  </a:srgbClr>
                </a:solidFill>
                <a:effectLst>
                  <a:outerShdw blurRad="38100" dist="38100" dir="2700000" algn="tl">
                    <a:srgbClr val="000000">
                      <a:alpha val="43137"/>
                    </a:srgbClr>
                  </a:outerShdw>
                </a:effectLst>
              </a:rPr>
              <a:t>выборку</a:t>
            </a:r>
            <a:r>
              <a:rPr lang="ru-RU" sz="2400" b="1" dirty="0">
                <a:solidFill>
                  <a:srgbClr val="B53A31">
                    <a:lumMod val="75000"/>
                  </a:srgbClr>
                </a:solidFill>
              </a:rPr>
              <a:t> людей – участников исследования;</a:t>
            </a:r>
          </a:p>
          <a:p>
            <a:pPr marL="342900" indent="-342900" algn="just">
              <a:buFont typeface="Wingdings" panose="05000000000000000000" pitchFamily="2" charset="2"/>
              <a:buChar char="Ø"/>
            </a:pPr>
            <a:r>
              <a:rPr lang="ru-RU" sz="2400" b="1" dirty="0" smtClean="0">
                <a:solidFill>
                  <a:srgbClr val="B53A31">
                    <a:lumMod val="75000"/>
                  </a:srgbClr>
                </a:solidFill>
              </a:rPr>
              <a:t>осуществить </a:t>
            </a:r>
            <a:r>
              <a:rPr lang="ru-RU" sz="2400" b="1" i="1" dirty="0" smtClean="0">
                <a:solidFill>
                  <a:srgbClr val="B53A31">
                    <a:lumMod val="75000"/>
                  </a:srgbClr>
                </a:solidFill>
                <a:effectLst>
                  <a:outerShdw blurRad="38100" dist="38100" dir="2700000" algn="tl">
                    <a:srgbClr val="000000">
                      <a:alpha val="43137"/>
                    </a:srgbClr>
                  </a:outerShdw>
                </a:effectLst>
              </a:rPr>
              <a:t>процедуры</a:t>
            </a:r>
            <a:r>
              <a:rPr lang="ru-RU" sz="2400" b="1" dirty="0" smtClean="0">
                <a:solidFill>
                  <a:srgbClr val="B53A31">
                    <a:lumMod val="75000"/>
                  </a:srgbClr>
                </a:solidFill>
              </a:rPr>
              <a:t> исследования;</a:t>
            </a:r>
          </a:p>
          <a:p>
            <a:pPr marL="342900" indent="-342900" algn="just">
              <a:buFont typeface="Wingdings" panose="05000000000000000000" pitchFamily="2" charset="2"/>
              <a:buChar char="Ø"/>
            </a:pPr>
            <a:r>
              <a:rPr lang="ru-RU" sz="2400" b="1" dirty="0">
                <a:solidFill>
                  <a:srgbClr val="B53A31">
                    <a:lumMod val="75000"/>
                  </a:srgbClr>
                </a:solidFill>
              </a:rPr>
              <a:t>с</a:t>
            </a:r>
            <a:r>
              <a:rPr lang="ru-RU" sz="2400" b="1" dirty="0" smtClean="0">
                <a:solidFill>
                  <a:srgbClr val="B53A31">
                    <a:lumMod val="75000"/>
                  </a:srgbClr>
                </a:solidFill>
              </a:rPr>
              <a:t>опоставить и проанализировать </a:t>
            </a:r>
            <a:r>
              <a:rPr lang="ru-RU" sz="2400" b="1" dirty="0" smtClean="0">
                <a:solidFill>
                  <a:srgbClr val="B53A31">
                    <a:lumMod val="75000"/>
                  </a:srgbClr>
                </a:solidFill>
                <a:effectLst>
                  <a:outerShdw blurRad="38100" dist="38100" dir="2700000" algn="tl">
                    <a:srgbClr val="000000">
                      <a:alpha val="43137"/>
                    </a:srgbClr>
                  </a:outerShdw>
                </a:effectLst>
              </a:rPr>
              <a:t>результаты;</a:t>
            </a:r>
          </a:p>
          <a:p>
            <a:pPr marL="342900" indent="-342900" algn="just">
              <a:buFont typeface="Wingdings" panose="05000000000000000000" pitchFamily="2" charset="2"/>
              <a:buChar char="Ø"/>
            </a:pPr>
            <a:r>
              <a:rPr lang="ru-RU" sz="2400" b="1" dirty="0" smtClean="0">
                <a:solidFill>
                  <a:srgbClr val="B53A31">
                    <a:lumMod val="75000"/>
                  </a:srgbClr>
                </a:solidFill>
              </a:rPr>
              <a:t>тщательно обдумать </a:t>
            </a:r>
            <a:r>
              <a:rPr lang="ru-RU" sz="2400" b="1" i="1" dirty="0" smtClean="0">
                <a:solidFill>
                  <a:srgbClr val="B53A31">
                    <a:lumMod val="75000"/>
                  </a:srgbClr>
                </a:solidFill>
                <a:effectLst>
                  <a:outerShdw blurRad="38100" dist="38100" dir="2700000" algn="tl">
                    <a:srgbClr val="000000">
                      <a:alpha val="43137"/>
                    </a:srgbClr>
                  </a:outerShdw>
                </a:effectLst>
              </a:rPr>
              <a:t>следствия полученных результатов </a:t>
            </a:r>
            <a:r>
              <a:rPr lang="ru-RU" sz="2400" b="1" dirty="0" smtClean="0">
                <a:solidFill>
                  <a:srgbClr val="B53A31">
                    <a:lumMod val="75000"/>
                  </a:srgbClr>
                </a:solidFill>
              </a:rPr>
              <a:t>с точки зрения первоначальных гипотез или целей;</a:t>
            </a:r>
          </a:p>
          <a:p>
            <a:pPr marL="342900" indent="-342900" algn="just">
              <a:buFont typeface="Wingdings" panose="05000000000000000000" pitchFamily="2" charset="2"/>
              <a:buChar char="Ø"/>
            </a:pPr>
            <a:r>
              <a:rPr lang="ru-RU" sz="2400" b="1" dirty="0">
                <a:solidFill>
                  <a:srgbClr val="B53A31">
                    <a:lumMod val="75000"/>
                  </a:srgbClr>
                </a:solidFill>
              </a:rPr>
              <a:t> </a:t>
            </a:r>
            <a:r>
              <a:rPr lang="ru-RU" sz="2400" b="1" dirty="0" smtClean="0">
                <a:solidFill>
                  <a:srgbClr val="B53A31">
                    <a:lumMod val="75000"/>
                  </a:srgbClr>
                </a:solidFill>
              </a:rPr>
              <a:t>написать подробный </a:t>
            </a:r>
            <a:r>
              <a:rPr lang="ru-RU" sz="2400" b="1" i="1" dirty="0" smtClean="0">
                <a:solidFill>
                  <a:srgbClr val="B53A31">
                    <a:lumMod val="75000"/>
                  </a:srgbClr>
                </a:solidFill>
                <a:effectLst>
                  <a:outerShdw blurRad="38100" dist="38100" dir="2700000" algn="tl">
                    <a:srgbClr val="000000">
                      <a:alpha val="43137"/>
                    </a:srgbClr>
                  </a:outerShdw>
                </a:effectLst>
              </a:rPr>
              <a:t>отчет</a:t>
            </a:r>
            <a:r>
              <a:rPr lang="ru-RU" sz="2400" b="1" dirty="0" smtClean="0">
                <a:solidFill>
                  <a:srgbClr val="B53A31">
                    <a:lumMod val="75000"/>
                  </a:srgbClr>
                </a:solidFill>
              </a:rPr>
              <a:t>;</a:t>
            </a:r>
          </a:p>
          <a:p>
            <a:pPr marL="342900" indent="-342900" algn="just">
              <a:buFont typeface="Wingdings" panose="05000000000000000000" pitchFamily="2" charset="2"/>
              <a:buChar char="Ø"/>
            </a:pPr>
            <a:r>
              <a:rPr lang="ru-RU" sz="2400" b="1" dirty="0">
                <a:solidFill>
                  <a:srgbClr val="B53A31">
                    <a:lumMod val="75000"/>
                  </a:srgbClr>
                </a:solidFill>
              </a:rPr>
              <a:t> </a:t>
            </a:r>
            <a:r>
              <a:rPr lang="ru-RU" sz="2400" b="1" dirty="0" smtClean="0">
                <a:solidFill>
                  <a:srgbClr val="B53A31">
                    <a:lumMod val="75000"/>
                  </a:srgbClr>
                </a:solidFill>
              </a:rPr>
              <a:t>представить этот отчет в виде </a:t>
            </a:r>
            <a:r>
              <a:rPr lang="ru-RU" sz="2400" b="1" i="1" dirty="0" smtClean="0">
                <a:solidFill>
                  <a:srgbClr val="B53A31">
                    <a:lumMod val="75000"/>
                  </a:srgbClr>
                </a:solidFill>
                <a:effectLst>
                  <a:outerShdw blurRad="38100" dist="38100" dir="2700000" algn="tl">
                    <a:srgbClr val="000000">
                      <a:alpha val="43137"/>
                    </a:srgbClr>
                  </a:outerShdw>
                </a:effectLst>
              </a:rPr>
              <a:t>статьи</a:t>
            </a:r>
            <a:r>
              <a:rPr lang="ru-RU" sz="2400" b="1" dirty="0" smtClean="0">
                <a:solidFill>
                  <a:srgbClr val="B53A31">
                    <a:lumMod val="75000"/>
                  </a:srgbClr>
                </a:solidFill>
              </a:rPr>
              <a:t> в один или несколько научных журналов; </a:t>
            </a:r>
          </a:p>
          <a:p>
            <a:pPr marL="342900" indent="-342900" algn="just">
              <a:buFont typeface="Wingdings" panose="05000000000000000000" pitchFamily="2" charset="2"/>
              <a:buChar char="Ø"/>
            </a:pPr>
            <a:r>
              <a:rPr lang="ru-RU" sz="2400" b="1" dirty="0" smtClean="0">
                <a:solidFill>
                  <a:srgbClr val="B53A31">
                    <a:lumMod val="75000"/>
                  </a:srgbClr>
                </a:solidFill>
              </a:rPr>
              <a:t>добиться допуска труда к </a:t>
            </a:r>
            <a:r>
              <a:rPr lang="ru-RU" sz="2400" b="1" i="1" dirty="0" smtClean="0">
                <a:solidFill>
                  <a:srgbClr val="B53A31">
                    <a:lumMod val="75000"/>
                  </a:srgbClr>
                </a:solidFill>
                <a:effectLst>
                  <a:outerShdw blurRad="38100" dist="38100" dir="2700000" algn="tl">
                    <a:srgbClr val="000000">
                      <a:alpha val="43137"/>
                    </a:srgbClr>
                  </a:outerShdw>
                </a:effectLst>
              </a:rPr>
              <a:t>публикации</a:t>
            </a:r>
            <a:r>
              <a:rPr lang="ru-RU" sz="2400" b="1" dirty="0" smtClean="0">
                <a:solidFill>
                  <a:srgbClr val="B53A31">
                    <a:lumMod val="75000"/>
                  </a:srgbClr>
                </a:solidFill>
              </a:rPr>
              <a:t>.</a:t>
            </a:r>
          </a:p>
        </p:txBody>
      </p:sp>
      <p:sp>
        <p:nvSpPr>
          <p:cNvPr id="5" name="TextBox 4"/>
          <p:cNvSpPr txBox="1"/>
          <p:nvPr/>
        </p:nvSpPr>
        <p:spPr>
          <a:xfrm>
            <a:off x="2346115" y="4057155"/>
            <a:ext cx="9303799" cy="22467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000" b="1" dirty="0" smtClean="0">
                <a:solidFill>
                  <a:srgbClr val="B53A31">
                    <a:lumMod val="75000"/>
                  </a:srgbClr>
                </a:solidFill>
              </a:rPr>
              <a:t>Процесс этот долгий и трудный. </a:t>
            </a:r>
          </a:p>
          <a:p>
            <a:pPr indent="457200"/>
            <a:r>
              <a:rPr lang="ru-RU" sz="2000" b="1" dirty="0" smtClean="0">
                <a:solidFill>
                  <a:srgbClr val="B53A31">
                    <a:lumMod val="75000"/>
                  </a:srgbClr>
                </a:solidFill>
              </a:rPr>
              <a:t>Каждому магистранту приходится пройти какие-то из этих этапов, чтобы получить представление о том, как создается научно-психологическое знание.</a:t>
            </a:r>
          </a:p>
          <a:p>
            <a:pPr indent="457200"/>
            <a:r>
              <a:rPr lang="ru-RU" sz="2000" b="1" dirty="0">
                <a:solidFill>
                  <a:srgbClr val="B53A31">
                    <a:lumMod val="75000"/>
                  </a:srgbClr>
                </a:solidFill>
              </a:rPr>
              <a:t> </a:t>
            </a:r>
            <a:r>
              <a:rPr lang="ru-RU" sz="2000" b="1" dirty="0" smtClean="0">
                <a:solidFill>
                  <a:srgbClr val="B53A31">
                    <a:lumMod val="75000"/>
                  </a:srgbClr>
                </a:solidFill>
              </a:rPr>
              <a:t>Многим будущим психологам курс методов исследования кажется             не просто трудным, а неинтересным.</a:t>
            </a:r>
          </a:p>
          <a:p>
            <a:pPr indent="457200"/>
            <a:r>
              <a:rPr lang="ru-RU" sz="2000" b="1" dirty="0" smtClean="0">
                <a:solidFill>
                  <a:srgbClr val="B53A31">
                    <a:lumMod val="75000"/>
                  </a:srgbClr>
                </a:solidFill>
              </a:rPr>
              <a:t>Между тем результаты, о которых читаешь в книгах по психологии, невозможны без чьего труда в исследовании.</a:t>
            </a:r>
          </a:p>
        </p:txBody>
      </p:sp>
    </p:spTree>
    <p:extLst>
      <p:ext uri="{BB962C8B-B14F-4D97-AF65-F5344CB8AC3E}">
        <p14:creationId xmlns:p14="http://schemas.microsoft.com/office/powerpoint/2010/main" val="119357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0"/>
            <a:ext cx="3057504" cy="461665"/>
          </a:xfrm>
          <a:prstGeom prst="rect">
            <a:avLst/>
          </a:prstGeom>
        </p:spPr>
        <p:txBody>
          <a:bodyPr wrap="none">
            <a:spAutoFit/>
          </a:bodyPr>
          <a:lstStyle/>
          <a:p>
            <a:r>
              <a:rPr lang="en-US" sz="2400" b="1" dirty="0">
                <a:solidFill>
                  <a:srgbClr val="0179C0"/>
                </a:solidFill>
              </a:rPr>
              <a:t>How a scientist works</a:t>
            </a:r>
            <a:endParaRPr lang="ru-RU" sz="2400" dirty="0">
              <a:solidFill>
                <a:srgbClr val="0179C0"/>
              </a:solidFill>
            </a:endParaRPr>
          </a:p>
        </p:txBody>
      </p:sp>
      <p:sp>
        <p:nvSpPr>
          <p:cNvPr id="3" name="TextBox 2"/>
          <p:cNvSpPr txBox="1"/>
          <p:nvPr/>
        </p:nvSpPr>
        <p:spPr>
          <a:xfrm>
            <a:off x="659213" y="363836"/>
            <a:ext cx="10990702" cy="36933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Wingdings" panose="05000000000000000000" pitchFamily="2" charset="2"/>
              <a:buChar char="Ø"/>
            </a:pPr>
            <a:r>
              <a:rPr lang="en-US" sz="2600" b="1" dirty="0">
                <a:solidFill>
                  <a:srgbClr val="B53A31">
                    <a:lumMod val="75000"/>
                  </a:srgbClr>
                </a:solidFill>
              </a:rPr>
              <a:t>create a sample of people </a:t>
            </a:r>
            <a:r>
              <a:rPr lang="en-US" sz="2600" b="1" i="1" dirty="0">
                <a:solidFill>
                  <a:srgbClr val="B53A31">
                    <a:lumMod val="75000"/>
                  </a:srgbClr>
                </a:solidFill>
                <a:effectLst>
                  <a:outerShdw blurRad="38100" dist="38100" dir="2700000" algn="tl">
                    <a:srgbClr val="000000">
                      <a:alpha val="43137"/>
                    </a:srgbClr>
                  </a:outerShdw>
                </a:effectLst>
              </a:rPr>
              <a:t>participating</a:t>
            </a:r>
            <a:r>
              <a:rPr lang="en-US" sz="2600" b="1" dirty="0">
                <a:solidFill>
                  <a:srgbClr val="B53A31">
                    <a:lumMod val="75000"/>
                  </a:srgbClr>
                </a:solidFill>
              </a:rPr>
              <a:t> in the study</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smtClean="0">
                <a:solidFill>
                  <a:srgbClr val="B53A31">
                    <a:lumMod val="75000"/>
                  </a:srgbClr>
                </a:solidFill>
              </a:rPr>
              <a:t>implement </a:t>
            </a:r>
            <a:r>
              <a:rPr lang="en-US" sz="2600" b="1" dirty="0">
                <a:solidFill>
                  <a:srgbClr val="B53A31">
                    <a:lumMod val="75000"/>
                  </a:srgbClr>
                </a:solidFill>
              </a:rPr>
              <a:t>research </a:t>
            </a:r>
            <a:r>
              <a:rPr lang="en-US" sz="2600" b="1" i="1" dirty="0">
                <a:solidFill>
                  <a:srgbClr val="B53A31">
                    <a:lumMod val="75000"/>
                  </a:srgbClr>
                </a:solidFill>
                <a:effectLst>
                  <a:outerShdw blurRad="38100" dist="38100" dir="2700000" algn="tl">
                    <a:srgbClr val="000000">
                      <a:alpha val="43137"/>
                    </a:srgbClr>
                  </a:outerShdw>
                </a:effectLst>
              </a:rPr>
              <a:t>procedures</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smtClean="0">
                <a:solidFill>
                  <a:srgbClr val="B53A31">
                    <a:lumMod val="75000"/>
                  </a:srgbClr>
                </a:solidFill>
              </a:rPr>
              <a:t>compare </a:t>
            </a:r>
            <a:r>
              <a:rPr lang="en-US" sz="2600" b="1" dirty="0">
                <a:solidFill>
                  <a:srgbClr val="B53A31">
                    <a:lumMod val="75000"/>
                  </a:srgbClr>
                </a:solidFill>
              </a:rPr>
              <a:t>and analyze </a:t>
            </a:r>
            <a:r>
              <a:rPr lang="en-US" sz="2600" b="1" i="1" dirty="0">
                <a:solidFill>
                  <a:srgbClr val="B53A31">
                    <a:lumMod val="75000"/>
                  </a:srgbClr>
                </a:solidFill>
                <a:effectLst>
                  <a:outerShdw blurRad="38100" dist="38100" dir="2700000" algn="tl">
                    <a:srgbClr val="000000">
                      <a:alpha val="43137"/>
                    </a:srgbClr>
                  </a:outerShdw>
                </a:effectLst>
              </a:rPr>
              <a:t>the results</a:t>
            </a:r>
            <a:r>
              <a:rPr lang="en-US" sz="2600" b="1" dirty="0" smtClean="0">
                <a:solidFill>
                  <a:srgbClr val="B53A31">
                    <a:lumMod val="75000"/>
                  </a:srgbClr>
                </a:solidFill>
              </a:rPr>
              <a:t>;</a:t>
            </a:r>
            <a:r>
              <a:rPr lang="ru-RU" sz="2600" b="1" dirty="0" smtClean="0">
                <a:solidFill>
                  <a:srgbClr val="B53A31">
                    <a:lumMod val="75000"/>
                  </a:srgbClr>
                </a:solidFill>
              </a:rPr>
              <a:t> </a:t>
            </a:r>
          </a:p>
          <a:p>
            <a:pPr marL="342900" indent="-342900" algn="just">
              <a:buFont typeface="Wingdings" panose="05000000000000000000" pitchFamily="2" charset="2"/>
              <a:buChar char="Ø"/>
            </a:pPr>
            <a:r>
              <a:rPr lang="en-US" sz="2600" b="1" dirty="0" smtClean="0">
                <a:solidFill>
                  <a:srgbClr val="B53A31">
                    <a:lumMod val="75000"/>
                  </a:srgbClr>
                </a:solidFill>
              </a:rPr>
              <a:t>carefully </a:t>
            </a:r>
            <a:r>
              <a:rPr lang="en-US" sz="2600" b="1" dirty="0">
                <a:solidFill>
                  <a:srgbClr val="B53A31">
                    <a:lumMod val="75000"/>
                  </a:srgbClr>
                </a:solidFill>
              </a:rPr>
              <a:t>consider </a:t>
            </a:r>
            <a:r>
              <a:rPr lang="en-US" sz="2600" b="1" i="1" dirty="0">
                <a:solidFill>
                  <a:srgbClr val="B53A31">
                    <a:lumMod val="75000"/>
                  </a:srgbClr>
                </a:solidFill>
                <a:effectLst>
                  <a:outerShdw blurRad="38100" dist="38100" dir="2700000" algn="tl">
                    <a:srgbClr val="000000">
                      <a:alpha val="43137"/>
                    </a:srgbClr>
                  </a:outerShdw>
                </a:effectLst>
              </a:rPr>
              <a:t>the implications of the results </a:t>
            </a:r>
            <a:r>
              <a:rPr lang="en-US" sz="2600" b="1" dirty="0">
                <a:solidFill>
                  <a:srgbClr val="B53A31">
                    <a:lumMod val="75000"/>
                  </a:srgbClr>
                </a:solidFill>
              </a:rPr>
              <a:t>obtained in terms of initial hypotheses or goals</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smtClean="0">
                <a:solidFill>
                  <a:srgbClr val="B53A31">
                    <a:lumMod val="75000"/>
                  </a:srgbClr>
                </a:solidFill>
              </a:rPr>
              <a:t>write </a:t>
            </a:r>
            <a:r>
              <a:rPr lang="en-US" sz="2600" b="1" dirty="0">
                <a:solidFill>
                  <a:srgbClr val="B53A31">
                    <a:lumMod val="75000"/>
                  </a:srgbClr>
                </a:solidFill>
              </a:rPr>
              <a:t>a detailed </a:t>
            </a:r>
            <a:r>
              <a:rPr lang="en-US" sz="2600" b="1" i="1" dirty="0">
                <a:solidFill>
                  <a:srgbClr val="B53A31">
                    <a:lumMod val="75000"/>
                  </a:srgbClr>
                </a:solidFill>
                <a:effectLst>
                  <a:outerShdw blurRad="38100" dist="38100" dir="2700000" algn="tl">
                    <a:srgbClr val="000000">
                      <a:alpha val="43137"/>
                    </a:srgbClr>
                  </a:outerShdw>
                </a:effectLst>
              </a:rPr>
              <a:t>report</a:t>
            </a:r>
            <a:r>
              <a:rPr lang="en-US" sz="2600" b="1" dirty="0" smtClean="0">
                <a:solidFill>
                  <a:srgbClr val="B53A31">
                    <a:lumMod val="75000"/>
                  </a:srgbClr>
                </a:solidFill>
              </a:rPr>
              <a:t>;</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smtClean="0">
                <a:solidFill>
                  <a:srgbClr val="B53A31">
                    <a:lumMod val="75000"/>
                  </a:srgbClr>
                </a:solidFill>
              </a:rPr>
              <a:t>submit </a:t>
            </a:r>
            <a:r>
              <a:rPr lang="en-US" sz="2600" b="1" dirty="0">
                <a:solidFill>
                  <a:srgbClr val="B53A31">
                    <a:lumMod val="75000"/>
                  </a:srgbClr>
                </a:solidFill>
              </a:rPr>
              <a:t>this report in the form </a:t>
            </a:r>
            <a:r>
              <a:rPr lang="en-US" sz="2600" b="1" i="1" dirty="0">
                <a:solidFill>
                  <a:srgbClr val="B53A31">
                    <a:lumMod val="75000"/>
                  </a:srgbClr>
                </a:solidFill>
                <a:effectLst>
                  <a:outerShdw blurRad="38100" dist="38100" dir="2700000" algn="tl">
                    <a:srgbClr val="000000">
                      <a:alpha val="43137"/>
                    </a:srgbClr>
                  </a:outerShdw>
                </a:effectLst>
              </a:rPr>
              <a:t>of an article </a:t>
            </a:r>
            <a:r>
              <a:rPr lang="en-US" sz="2600" b="1" dirty="0">
                <a:solidFill>
                  <a:srgbClr val="B53A31">
                    <a:lumMod val="75000"/>
                  </a:srgbClr>
                </a:solidFill>
              </a:rPr>
              <a:t>to one or more scientific journals; </a:t>
            </a:r>
            <a:endParaRPr lang="ru-RU" sz="2600" b="1" dirty="0" smtClean="0">
              <a:solidFill>
                <a:srgbClr val="B53A31">
                  <a:lumMod val="75000"/>
                </a:srgbClr>
              </a:solidFill>
            </a:endParaRPr>
          </a:p>
          <a:p>
            <a:pPr marL="342900" indent="-342900" algn="just">
              <a:buFont typeface="Wingdings" panose="05000000000000000000" pitchFamily="2" charset="2"/>
              <a:buChar char="Ø"/>
            </a:pPr>
            <a:r>
              <a:rPr lang="en-US" sz="2600" b="1" dirty="0" smtClean="0">
                <a:solidFill>
                  <a:srgbClr val="B53A31">
                    <a:lumMod val="75000"/>
                  </a:srgbClr>
                </a:solidFill>
              </a:rPr>
              <a:t>obtain </a:t>
            </a:r>
            <a:r>
              <a:rPr lang="en-US" sz="2600" b="1" dirty="0">
                <a:solidFill>
                  <a:srgbClr val="B53A31">
                    <a:lumMod val="75000"/>
                  </a:srgbClr>
                </a:solidFill>
              </a:rPr>
              <a:t>admission of the work </a:t>
            </a:r>
            <a:r>
              <a:rPr lang="en-US" sz="2600" b="1" i="1" dirty="0">
                <a:solidFill>
                  <a:srgbClr val="B53A31">
                    <a:lumMod val="75000"/>
                  </a:srgbClr>
                </a:solidFill>
                <a:effectLst>
                  <a:outerShdw blurRad="38100" dist="38100" dir="2700000" algn="tl">
                    <a:srgbClr val="000000">
                      <a:alpha val="43137"/>
                    </a:srgbClr>
                  </a:outerShdw>
                </a:effectLst>
              </a:rPr>
              <a:t>to publication</a:t>
            </a:r>
            <a:r>
              <a:rPr lang="en-US" sz="2600" b="1" dirty="0">
                <a:solidFill>
                  <a:srgbClr val="B53A31">
                    <a:lumMod val="75000"/>
                  </a:srgbClr>
                </a:solidFill>
              </a:rPr>
              <a:t>.</a:t>
            </a:r>
            <a:endParaRPr lang="ru-RU" sz="2600" b="1" dirty="0" smtClean="0">
              <a:solidFill>
                <a:srgbClr val="B53A31">
                  <a:lumMod val="75000"/>
                </a:srgbClr>
              </a:solidFill>
            </a:endParaRPr>
          </a:p>
        </p:txBody>
      </p:sp>
      <p:sp>
        <p:nvSpPr>
          <p:cNvPr id="5" name="TextBox 4"/>
          <p:cNvSpPr txBox="1"/>
          <p:nvPr/>
        </p:nvSpPr>
        <p:spPr>
          <a:xfrm>
            <a:off x="2203555" y="3892263"/>
            <a:ext cx="9446360" cy="24622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200" b="1" dirty="0">
                <a:solidFill>
                  <a:srgbClr val="B53A31">
                    <a:lumMod val="75000"/>
                  </a:srgbClr>
                </a:solidFill>
              </a:rPr>
              <a:t>This process is long and difficult</a:t>
            </a:r>
            <a:r>
              <a:rPr lang="en-US" sz="2200" b="1" dirty="0" smtClean="0">
                <a:solidFill>
                  <a:srgbClr val="B53A31">
                    <a:lumMod val="75000"/>
                  </a:srgbClr>
                </a:solidFill>
              </a:rPr>
              <a:t>.</a:t>
            </a:r>
            <a:r>
              <a:rPr lang="ru-RU" sz="2200" b="1" dirty="0" smtClean="0">
                <a:solidFill>
                  <a:srgbClr val="B53A31">
                    <a:lumMod val="75000"/>
                  </a:srgbClr>
                </a:solidFill>
              </a:rPr>
              <a:t> </a:t>
            </a:r>
          </a:p>
          <a:p>
            <a:pPr indent="457200"/>
            <a:r>
              <a:rPr lang="en-US" sz="2200" b="1" dirty="0" smtClean="0">
                <a:solidFill>
                  <a:srgbClr val="B53A31">
                    <a:lumMod val="75000"/>
                  </a:srgbClr>
                </a:solidFill>
              </a:rPr>
              <a:t>Each </a:t>
            </a:r>
            <a:r>
              <a:rPr lang="en-US" sz="2200" b="1" dirty="0">
                <a:solidFill>
                  <a:srgbClr val="B53A31">
                    <a:lumMod val="75000"/>
                  </a:srgbClr>
                </a:solidFill>
              </a:rPr>
              <a:t>master's student has to go through some of these stages to get an idea of how scientific and psychological knowledge is created</a:t>
            </a:r>
            <a:r>
              <a:rPr lang="en-US" sz="2200" b="1" dirty="0" smtClean="0">
                <a:solidFill>
                  <a:srgbClr val="B53A31">
                    <a:lumMod val="75000"/>
                  </a:srgbClr>
                </a:solidFill>
              </a:rPr>
              <a:t>.</a:t>
            </a:r>
            <a:endParaRPr lang="ru-RU" sz="2200" b="1" dirty="0" smtClean="0">
              <a:solidFill>
                <a:srgbClr val="B53A31">
                  <a:lumMod val="75000"/>
                </a:srgbClr>
              </a:solidFill>
            </a:endParaRPr>
          </a:p>
          <a:p>
            <a:pPr indent="457200"/>
            <a:r>
              <a:rPr lang="en-US" sz="2200" b="1" dirty="0" smtClean="0">
                <a:solidFill>
                  <a:srgbClr val="B53A31">
                    <a:lumMod val="75000"/>
                  </a:srgbClr>
                </a:solidFill>
              </a:rPr>
              <a:t>For </a:t>
            </a:r>
            <a:r>
              <a:rPr lang="en-US" sz="2200" b="1" dirty="0">
                <a:solidFill>
                  <a:srgbClr val="B53A31">
                    <a:lumMod val="75000"/>
                  </a:srgbClr>
                </a:solidFill>
              </a:rPr>
              <a:t>many future psychologists, the course of research methods seems not just difficult, but uninteresting</a:t>
            </a:r>
            <a:r>
              <a:rPr lang="en-US" sz="2200" b="1" dirty="0" smtClean="0">
                <a:solidFill>
                  <a:srgbClr val="B53A31">
                    <a:lumMod val="75000"/>
                  </a:srgbClr>
                </a:solidFill>
              </a:rPr>
              <a:t>.</a:t>
            </a:r>
            <a:endParaRPr lang="ru-RU" sz="2200" b="1" dirty="0" smtClean="0">
              <a:solidFill>
                <a:srgbClr val="B53A31">
                  <a:lumMod val="75000"/>
                </a:srgbClr>
              </a:solidFill>
            </a:endParaRPr>
          </a:p>
          <a:p>
            <a:pPr indent="457200"/>
            <a:r>
              <a:rPr lang="en-US" sz="2200" b="1" dirty="0" smtClean="0">
                <a:solidFill>
                  <a:srgbClr val="B53A31">
                    <a:lumMod val="75000"/>
                  </a:srgbClr>
                </a:solidFill>
              </a:rPr>
              <a:t>Meanwhile</a:t>
            </a:r>
            <a:r>
              <a:rPr lang="en-US" sz="2200" b="1" dirty="0">
                <a:solidFill>
                  <a:srgbClr val="B53A31">
                    <a:lumMod val="75000"/>
                  </a:srgbClr>
                </a:solidFill>
              </a:rPr>
              <a:t>, the results that you read about in books on psychology are impossible without someone's work in the study.</a:t>
            </a:r>
            <a:endParaRPr lang="ru-RU" sz="2200" b="1" dirty="0" smtClean="0">
              <a:solidFill>
                <a:srgbClr val="B53A31">
                  <a:lumMod val="75000"/>
                </a:srgbClr>
              </a:solidFill>
            </a:endParaRPr>
          </a:p>
        </p:txBody>
      </p:sp>
    </p:spTree>
    <p:extLst>
      <p:ext uri="{BB962C8B-B14F-4D97-AF65-F5344CB8AC3E}">
        <p14:creationId xmlns:p14="http://schemas.microsoft.com/office/powerpoint/2010/main" val="335416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628190" cy="400110"/>
          </a:xfrm>
          <a:prstGeom prst="rect">
            <a:avLst/>
          </a:prstGeom>
        </p:spPr>
        <p:txBody>
          <a:bodyPr wrap="none">
            <a:spAutoFit/>
          </a:bodyPr>
          <a:lstStyle/>
          <a:p>
            <a:r>
              <a:rPr lang="ru-RU" sz="2000" b="1" dirty="0" smtClean="0">
                <a:solidFill>
                  <a:srgbClr val="0179C0"/>
                </a:solidFill>
              </a:rPr>
              <a:t>Что значит «заниматься психологией»</a:t>
            </a:r>
            <a:endParaRPr lang="ru-RU" sz="2000" dirty="0">
              <a:solidFill>
                <a:srgbClr val="0179C0"/>
              </a:solidFill>
            </a:endParaRPr>
          </a:p>
        </p:txBody>
      </p:sp>
      <p:sp>
        <p:nvSpPr>
          <p:cNvPr id="3" name="TextBox 2"/>
          <p:cNvSpPr txBox="1"/>
          <p:nvPr/>
        </p:nvSpPr>
        <p:spPr>
          <a:xfrm>
            <a:off x="2167402" y="630557"/>
            <a:ext cx="9303798" cy="34778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200" b="1" dirty="0" smtClean="0">
                <a:solidFill>
                  <a:schemeClr val="accent3">
                    <a:lumMod val="75000"/>
                  </a:schemeClr>
                </a:solidFill>
              </a:rPr>
              <a:t>Достоинство курса методов исследования состоит в том, что именно в это время, собственно и </a:t>
            </a:r>
            <a:r>
              <a:rPr lang="ru-RU" sz="2200" b="1" i="1" dirty="0" smtClean="0">
                <a:solidFill>
                  <a:schemeClr val="accent3">
                    <a:lumMod val="75000"/>
                  </a:schemeClr>
                </a:solidFill>
              </a:rPr>
              <a:t>занимаешься</a:t>
            </a:r>
            <a:r>
              <a:rPr lang="ru-RU" sz="2200" b="1" dirty="0" smtClean="0">
                <a:solidFill>
                  <a:schemeClr val="accent3">
                    <a:lumMod val="75000"/>
                  </a:schemeClr>
                </a:solidFill>
              </a:rPr>
              <a:t> психологией, а не просто читаешь о ней. Заниматься же психологией всегда интересно и увлекательно, даже если написание отчета и потребует затраты времени и сил. Именно это дает возможность проверить некоторое предположение, получить определенный результат, который либо утвердит в мысли о правомочности допущенного предположения, либо покажет, что необходимо более детальное научное исследование для проверки идеи, первоначально казавшейся простой, или что сама эта идея туманна, а то и вовсе лишена смысла.</a:t>
            </a:r>
            <a:endParaRPr lang="ru-RU" sz="2200" b="1" dirty="0" smtClean="0">
              <a:solidFill>
                <a:srgbClr val="B53A31">
                  <a:lumMod val="75000"/>
                </a:srgbClr>
              </a:solidFill>
            </a:endParaRPr>
          </a:p>
        </p:txBody>
      </p:sp>
      <p:sp>
        <p:nvSpPr>
          <p:cNvPr id="5" name="TextBox 4"/>
          <p:cNvSpPr txBox="1"/>
          <p:nvPr/>
        </p:nvSpPr>
        <p:spPr>
          <a:xfrm>
            <a:off x="740804" y="4108432"/>
            <a:ext cx="8483095" cy="21236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200" b="1" dirty="0" smtClean="0">
                <a:solidFill>
                  <a:schemeClr val="accent3">
                    <a:lumMod val="75000"/>
                  </a:schemeClr>
                </a:solidFill>
              </a:rPr>
              <a:t>Чтобы добиться  серьезного отношения читателей                    к сообщению о результатах проведенных исследований, требуется свободное владение научно-исследовательским инструментарием. Основная цель исследования состоит в сборе </a:t>
            </a:r>
            <a:r>
              <a:rPr lang="ru-RU" sz="2200" b="1" i="1" dirty="0" smtClean="0">
                <a:solidFill>
                  <a:schemeClr val="accent3">
                    <a:lumMod val="75000"/>
                  </a:schemeClr>
                </a:solidFill>
              </a:rPr>
              <a:t>эмпирических данных</a:t>
            </a:r>
            <a:r>
              <a:rPr lang="ru-RU" sz="2200" b="1" dirty="0" smtClean="0">
                <a:solidFill>
                  <a:schemeClr val="accent3">
                    <a:lumMod val="75000"/>
                  </a:schemeClr>
                </a:solidFill>
              </a:rPr>
              <a:t>, подтверждающих либо отвергающих теоретическую идею.</a:t>
            </a:r>
          </a:p>
        </p:txBody>
      </p:sp>
    </p:spTree>
    <p:extLst>
      <p:ext uri="{BB962C8B-B14F-4D97-AF65-F5344CB8AC3E}">
        <p14:creationId xmlns:p14="http://schemas.microsoft.com/office/powerpoint/2010/main" val="168318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6161880" cy="461665"/>
          </a:xfrm>
          <a:prstGeom prst="rect">
            <a:avLst/>
          </a:prstGeom>
        </p:spPr>
        <p:txBody>
          <a:bodyPr wrap="none">
            <a:spAutoFit/>
          </a:bodyPr>
          <a:lstStyle/>
          <a:p>
            <a:r>
              <a:rPr lang="en-US" sz="2400" b="1" dirty="0">
                <a:solidFill>
                  <a:srgbClr val="0179C0"/>
                </a:solidFill>
              </a:rPr>
              <a:t>What does it mean to "engage in psychology»</a:t>
            </a:r>
            <a:endParaRPr lang="ru-RU" sz="2400" dirty="0">
              <a:solidFill>
                <a:srgbClr val="0179C0"/>
              </a:solidFill>
            </a:endParaRPr>
          </a:p>
        </p:txBody>
      </p:sp>
      <p:sp>
        <p:nvSpPr>
          <p:cNvPr id="3" name="TextBox 2"/>
          <p:cNvSpPr txBox="1"/>
          <p:nvPr/>
        </p:nvSpPr>
        <p:spPr>
          <a:xfrm>
            <a:off x="2182393" y="630557"/>
            <a:ext cx="9303798" cy="35548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500" b="1" dirty="0">
                <a:solidFill>
                  <a:srgbClr val="B53A31">
                    <a:lumMod val="75000"/>
                  </a:srgbClr>
                </a:solidFill>
              </a:rPr>
              <a:t>The advantage of the course of research methods is that it is at this time that you actually study psychology, and not just read about it. Doing psychology is always interesting and exciting, even if writing a report will require time and effort. This is what makes it possible to test a certain assumption, to obtain a certain result that will either confirm the validity of the assumption, or show that a more detailed scientific study is necessary to test an idea that initially seemed simple, or that this idea itself is vague, or even completely meaningless.</a:t>
            </a:r>
            <a:endParaRPr lang="ru-RU" sz="2500" b="1" dirty="0" smtClean="0">
              <a:solidFill>
                <a:srgbClr val="B53A31">
                  <a:lumMod val="75000"/>
                </a:srgbClr>
              </a:solidFill>
            </a:endParaRPr>
          </a:p>
        </p:txBody>
      </p:sp>
      <p:sp>
        <p:nvSpPr>
          <p:cNvPr id="5" name="TextBox 4"/>
          <p:cNvSpPr txBox="1"/>
          <p:nvPr/>
        </p:nvSpPr>
        <p:spPr>
          <a:xfrm>
            <a:off x="875715" y="4368490"/>
            <a:ext cx="8483095" cy="16312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500" b="1" dirty="0">
                <a:solidFill>
                  <a:srgbClr val="B53A31">
                    <a:lumMod val="75000"/>
                  </a:srgbClr>
                </a:solidFill>
              </a:rPr>
              <a:t>To achieve a serious attitude of readers to the report on the results of research, you need a fluent knowledge of research tools. The main purpose of the study is to collect empirical data that confirm or reject a theoretical idea.</a:t>
            </a:r>
            <a:endParaRPr lang="ru-RU" sz="2500" b="1" dirty="0" smtClean="0">
              <a:solidFill>
                <a:srgbClr val="B53A31">
                  <a:lumMod val="75000"/>
                </a:srgbClr>
              </a:solidFill>
            </a:endParaRPr>
          </a:p>
        </p:txBody>
      </p:sp>
    </p:spTree>
    <p:extLst>
      <p:ext uri="{BB962C8B-B14F-4D97-AF65-F5344CB8AC3E}">
        <p14:creationId xmlns:p14="http://schemas.microsoft.com/office/powerpoint/2010/main" val="263862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8090676" cy="400110"/>
          </a:xfrm>
          <a:prstGeom prst="rect">
            <a:avLst/>
          </a:prstGeom>
        </p:spPr>
        <p:txBody>
          <a:bodyPr wrap="none">
            <a:spAutoFit/>
          </a:bodyPr>
          <a:lstStyle/>
          <a:p>
            <a:r>
              <a:rPr lang="ru-RU" sz="2000" b="1" dirty="0" smtClean="0">
                <a:solidFill>
                  <a:srgbClr val="0179C0"/>
                </a:solidFill>
              </a:rPr>
              <a:t>Приведем пример одного исследования о честности (по М. </a:t>
            </a:r>
            <a:r>
              <a:rPr lang="ru-RU" sz="2000" b="1" dirty="0" err="1" smtClean="0">
                <a:solidFill>
                  <a:srgbClr val="0179C0"/>
                </a:solidFill>
              </a:rPr>
              <a:t>Айзенку</a:t>
            </a:r>
            <a:r>
              <a:rPr lang="ru-RU" sz="2000" b="1" dirty="0" smtClean="0">
                <a:solidFill>
                  <a:srgbClr val="0179C0"/>
                </a:solidFill>
              </a:rPr>
              <a:t>)</a:t>
            </a:r>
            <a:endParaRPr lang="ru-RU" sz="2000" dirty="0">
              <a:solidFill>
                <a:srgbClr val="0179C0"/>
              </a:solidFill>
            </a:endParaRPr>
          </a:p>
        </p:txBody>
      </p:sp>
      <p:sp>
        <p:nvSpPr>
          <p:cNvPr id="3" name="TextBox 2"/>
          <p:cNvSpPr txBox="1"/>
          <p:nvPr/>
        </p:nvSpPr>
        <p:spPr>
          <a:xfrm>
            <a:off x="923278" y="537904"/>
            <a:ext cx="10750858"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В 8-и городах Англии были оставлены на видном место 10 бумажников,     в каждом из которых находилось 30 фунтов стерлингов и сведения о владельце. Число лиц, возвративших либо оставивших себе бумажники, было следующим:</a:t>
            </a:r>
          </a:p>
        </p:txBody>
      </p:sp>
      <p:graphicFrame>
        <p:nvGraphicFramePr>
          <p:cNvPr id="7" name="Таблица 6"/>
          <p:cNvGraphicFramePr>
            <a:graphicFrameLocks noGrp="1"/>
          </p:cNvGraphicFramePr>
          <p:nvPr>
            <p:extLst>
              <p:ext uri="{D42A27DB-BD31-4B8C-83A1-F6EECF244321}">
                <p14:modId xmlns:p14="http://schemas.microsoft.com/office/powerpoint/2010/main" val="1517015194"/>
              </p:ext>
            </p:extLst>
          </p:nvPr>
        </p:nvGraphicFramePr>
        <p:xfrm>
          <a:off x="1850500" y="2198025"/>
          <a:ext cx="8896413" cy="1955800"/>
        </p:xfrm>
        <a:graphic>
          <a:graphicData uri="http://schemas.openxmlformats.org/drawingml/2006/table">
            <a:tbl>
              <a:tblPr firstRow="1" bandRow="1">
                <a:tableStyleId>{5C22544A-7EE6-4342-B048-85BDC9FD1C3A}</a:tableStyleId>
              </a:tblPr>
              <a:tblGrid>
                <a:gridCol w="1554580"/>
                <a:gridCol w="1429304"/>
                <a:gridCol w="1080116"/>
                <a:gridCol w="775318"/>
                <a:gridCol w="1722267"/>
                <a:gridCol w="1384917"/>
                <a:gridCol w="949911"/>
              </a:tblGrid>
              <a:tr h="370840">
                <a:tc>
                  <a:txBody>
                    <a:bodyPr/>
                    <a:lstStyle/>
                    <a:p>
                      <a:pPr algn="ctr"/>
                      <a:r>
                        <a:rPr lang="ru-RU" dirty="0" smtClean="0"/>
                        <a:t>Город</a:t>
                      </a:r>
                      <a:endParaRPr lang="ru-RU" dirty="0"/>
                    </a:p>
                  </a:txBody>
                  <a:tcPr/>
                </a:tc>
                <a:tc>
                  <a:txBody>
                    <a:bodyPr/>
                    <a:lstStyle/>
                    <a:p>
                      <a:pPr algn="ctr"/>
                      <a:r>
                        <a:rPr lang="ru-RU" dirty="0" smtClean="0"/>
                        <a:t>Возвратили</a:t>
                      </a:r>
                      <a:endParaRPr lang="ru-RU" dirty="0"/>
                    </a:p>
                  </a:txBody>
                  <a:tcPr/>
                </a:tc>
                <a:tc>
                  <a:txBody>
                    <a:bodyPr/>
                    <a:lstStyle/>
                    <a:p>
                      <a:pPr algn="ctr"/>
                      <a:r>
                        <a:rPr lang="ru-RU" dirty="0" smtClean="0"/>
                        <a:t>Нет</a:t>
                      </a:r>
                      <a:endParaRPr lang="ru-RU" dirty="0"/>
                    </a:p>
                  </a:txBody>
                  <a:tcPr/>
                </a:tc>
                <a:tc rowSpan="5">
                  <a:txBody>
                    <a:bodyPr/>
                    <a:lstStyle/>
                    <a:p>
                      <a:pPr algn="ctr"/>
                      <a:endParaRPr lang="ru-RU" dirty="0"/>
                    </a:p>
                  </a:txBody>
                  <a:tcPr/>
                </a:tc>
                <a:tc>
                  <a:txBody>
                    <a:bodyPr/>
                    <a:lstStyle/>
                    <a:p>
                      <a:pPr algn="ctr"/>
                      <a:r>
                        <a:rPr lang="ru-RU" dirty="0" smtClean="0"/>
                        <a:t>Город</a:t>
                      </a:r>
                      <a:endParaRPr lang="ru-RU" dirty="0"/>
                    </a:p>
                  </a:txBody>
                  <a:tcPr/>
                </a:tc>
                <a:tc>
                  <a:txBody>
                    <a:bodyPr/>
                    <a:lstStyle/>
                    <a:p>
                      <a:pPr algn="ctr"/>
                      <a:r>
                        <a:rPr lang="ru-RU" dirty="0" smtClean="0"/>
                        <a:t>Возвратили</a:t>
                      </a:r>
                      <a:endParaRPr lang="ru-RU" dirty="0"/>
                    </a:p>
                  </a:txBody>
                  <a:tcPr/>
                </a:tc>
                <a:tc>
                  <a:txBody>
                    <a:bodyPr/>
                    <a:lstStyle/>
                    <a:p>
                      <a:pPr algn="ctr"/>
                      <a:r>
                        <a:rPr lang="ru-RU" dirty="0" smtClean="0"/>
                        <a:t>Нет</a:t>
                      </a:r>
                      <a:endParaRPr lang="ru-RU" dirty="0"/>
                    </a:p>
                  </a:txBody>
                  <a:tcPr/>
                </a:tc>
              </a:tr>
              <a:tr h="370840">
                <a:tc>
                  <a:txBody>
                    <a:bodyPr/>
                    <a:lstStyle/>
                    <a:p>
                      <a:r>
                        <a:rPr lang="ru-RU" sz="2000" dirty="0" smtClean="0"/>
                        <a:t>Глазго</a:t>
                      </a:r>
                      <a:endParaRPr lang="ru-RU" sz="2000" dirty="0"/>
                    </a:p>
                  </a:txBody>
                  <a:tcPr/>
                </a:tc>
                <a:tc>
                  <a:txBody>
                    <a:bodyPr/>
                    <a:lstStyle/>
                    <a:p>
                      <a:pPr algn="ctr"/>
                      <a:r>
                        <a:rPr lang="ru-RU" sz="2000" dirty="0" smtClean="0"/>
                        <a:t>8</a:t>
                      </a:r>
                      <a:endParaRPr lang="ru-RU" sz="2000" dirty="0"/>
                    </a:p>
                  </a:txBody>
                  <a:tcPr/>
                </a:tc>
                <a:tc>
                  <a:txBody>
                    <a:bodyPr/>
                    <a:lstStyle/>
                    <a:p>
                      <a:pPr algn="ctr"/>
                      <a:r>
                        <a:rPr lang="ru-RU" sz="2000" dirty="0" smtClean="0"/>
                        <a:t>2</a:t>
                      </a:r>
                      <a:endParaRPr lang="ru-RU" sz="2000" dirty="0"/>
                    </a:p>
                  </a:txBody>
                  <a:tcPr/>
                </a:tc>
                <a:tc vMerge="1">
                  <a:txBody>
                    <a:bodyPr/>
                    <a:lstStyle/>
                    <a:p>
                      <a:endParaRPr lang="ru-RU" dirty="0"/>
                    </a:p>
                  </a:txBody>
                  <a:tcPr/>
                </a:tc>
                <a:tc>
                  <a:txBody>
                    <a:bodyPr/>
                    <a:lstStyle/>
                    <a:p>
                      <a:r>
                        <a:rPr lang="ru-RU" sz="2000" dirty="0" err="1" smtClean="0"/>
                        <a:t>Понтефракт</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r>
              <a:tr h="370840">
                <a:tc>
                  <a:txBody>
                    <a:bodyPr/>
                    <a:lstStyle/>
                    <a:p>
                      <a:r>
                        <a:rPr lang="ru-RU" sz="2000" dirty="0" err="1" smtClean="0"/>
                        <a:t>Лимингтон</a:t>
                      </a:r>
                      <a:endParaRPr lang="ru-RU" sz="2000" dirty="0"/>
                    </a:p>
                  </a:txBody>
                  <a:tcPr/>
                </a:tc>
                <a:tc>
                  <a:txBody>
                    <a:bodyPr/>
                    <a:lstStyle/>
                    <a:p>
                      <a:pPr algn="ctr"/>
                      <a:r>
                        <a:rPr lang="ru-RU" sz="2000" dirty="0" smtClean="0"/>
                        <a:t>8</a:t>
                      </a:r>
                      <a:endParaRPr lang="ru-RU" sz="2000" dirty="0"/>
                    </a:p>
                  </a:txBody>
                  <a:tcPr/>
                </a:tc>
                <a:tc>
                  <a:txBody>
                    <a:bodyPr/>
                    <a:lstStyle/>
                    <a:p>
                      <a:pPr algn="ctr"/>
                      <a:r>
                        <a:rPr lang="ru-RU" sz="2000" dirty="0" smtClean="0"/>
                        <a:t>2</a:t>
                      </a:r>
                      <a:endParaRPr lang="ru-RU" sz="2000" dirty="0"/>
                    </a:p>
                  </a:txBody>
                  <a:tcPr/>
                </a:tc>
                <a:tc vMerge="1">
                  <a:txBody>
                    <a:bodyPr/>
                    <a:lstStyle/>
                    <a:p>
                      <a:endParaRPr lang="ru-RU" dirty="0"/>
                    </a:p>
                  </a:txBody>
                  <a:tcPr/>
                </a:tc>
                <a:tc>
                  <a:txBody>
                    <a:bodyPr/>
                    <a:lstStyle/>
                    <a:p>
                      <a:r>
                        <a:rPr lang="ru-RU" sz="2000" dirty="0" smtClean="0"/>
                        <a:t>Ливерпуль</a:t>
                      </a:r>
                      <a:endParaRPr lang="ru-RU" sz="2000" dirty="0"/>
                    </a:p>
                  </a:txBody>
                  <a:tcPr/>
                </a:tc>
                <a:tc>
                  <a:txBody>
                    <a:bodyPr/>
                    <a:lstStyle/>
                    <a:p>
                      <a:pPr algn="ctr"/>
                      <a:r>
                        <a:rPr lang="ru-RU" sz="2000" dirty="0" smtClean="0"/>
                        <a:t>6</a:t>
                      </a:r>
                      <a:endParaRPr lang="ru-RU" sz="2000" dirty="0"/>
                    </a:p>
                  </a:txBody>
                  <a:tcPr/>
                </a:tc>
                <a:tc>
                  <a:txBody>
                    <a:bodyPr/>
                    <a:lstStyle/>
                    <a:p>
                      <a:pPr algn="ctr"/>
                      <a:r>
                        <a:rPr lang="ru-RU" sz="2000" dirty="0" smtClean="0"/>
                        <a:t>4</a:t>
                      </a:r>
                      <a:endParaRPr lang="ru-RU" sz="2000" dirty="0"/>
                    </a:p>
                  </a:txBody>
                  <a:tcPr/>
                </a:tc>
              </a:tr>
              <a:tr h="370840">
                <a:tc>
                  <a:txBody>
                    <a:bodyPr/>
                    <a:lstStyle/>
                    <a:p>
                      <a:r>
                        <a:rPr lang="ru-RU" sz="2000" dirty="0" err="1" smtClean="0"/>
                        <a:t>Бейзилдон</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c vMerge="1">
                  <a:txBody>
                    <a:bodyPr/>
                    <a:lstStyle/>
                    <a:p>
                      <a:endParaRPr lang="ru-RU" dirty="0"/>
                    </a:p>
                  </a:txBody>
                  <a:tcPr/>
                </a:tc>
                <a:tc>
                  <a:txBody>
                    <a:bodyPr/>
                    <a:lstStyle/>
                    <a:p>
                      <a:r>
                        <a:rPr lang="ru-RU" sz="2000" dirty="0" err="1" smtClean="0"/>
                        <a:t>Экстер</a:t>
                      </a:r>
                      <a:endParaRPr lang="ru-RU" sz="2000" dirty="0"/>
                    </a:p>
                  </a:txBody>
                  <a:tcPr/>
                </a:tc>
                <a:tc>
                  <a:txBody>
                    <a:bodyPr/>
                    <a:lstStyle/>
                    <a:p>
                      <a:pPr algn="ctr"/>
                      <a:r>
                        <a:rPr lang="ru-RU" sz="2000" dirty="0" smtClean="0"/>
                        <a:t>5</a:t>
                      </a:r>
                      <a:endParaRPr lang="ru-RU" sz="2000" dirty="0"/>
                    </a:p>
                  </a:txBody>
                  <a:tcPr/>
                </a:tc>
                <a:tc>
                  <a:txBody>
                    <a:bodyPr/>
                    <a:lstStyle/>
                    <a:p>
                      <a:pPr algn="ctr"/>
                      <a:r>
                        <a:rPr lang="ru-RU" sz="2000" dirty="0" smtClean="0"/>
                        <a:t>5</a:t>
                      </a:r>
                      <a:endParaRPr lang="ru-RU" sz="2000" dirty="0"/>
                    </a:p>
                  </a:txBody>
                  <a:tcPr/>
                </a:tc>
              </a:tr>
              <a:tr h="370840">
                <a:tc>
                  <a:txBody>
                    <a:bodyPr/>
                    <a:lstStyle/>
                    <a:p>
                      <a:r>
                        <a:rPr lang="ru-RU" sz="2000" dirty="0" smtClean="0"/>
                        <a:t>Лондон</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c vMerge="1">
                  <a:txBody>
                    <a:bodyPr/>
                    <a:lstStyle/>
                    <a:p>
                      <a:endParaRPr lang="ru-RU" dirty="0"/>
                    </a:p>
                  </a:txBody>
                  <a:tcPr/>
                </a:tc>
                <a:tc>
                  <a:txBody>
                    <a:bodyPr/>
                    <a:lstStyle/>
                    <a:p>
                      <a:r>
                        <a:rPr lang="ru-RU" sz="2000" dirty="0" smtClean="0"/>
                        <a:t>Кардифф</a:t>
                      </a:r>
                    </a:p>
                  </a:txBody>
                  <a:tcPr/>
                </a:tc>
                <a:tc>
                  <a:txBody>
                    <a:bodyPr/>
                    <a:lstStyle/>
                    <a:p>
                      <a:pPr algn="ctr"/>
                      <a:r>
                        <a:rPr lang="ru-RU" sz="2000" dirty="0" smtClean="0"/>
                        <a:t>4</a:t>
                      </a:r>
                      <a:endParaRPr lang="ru-RU" sz="2000" dirty="0"/>
                    </a:p>
                  </a:txBody>
                  <a:tcPr/>
                </a:tc>
                <a:tc>
                  <a:txBody>
                    <a:bodyPr/>
                    <a:lstStyle/>
                    <a:p>
                      <a:pPr algn="ctr"/>
                      <a:r>
                        <a:rPr lang="ru-RU" sz="2000" dirty="0" smtClean="0"/>
                        <a:t>6</a:t>
                      </a:r>
                      <a:endParaRPr lang="ru-RU" sz="2000" dirty="0"/>
                    </a:p>
                  </a:txBody>
                  <a:tcPr/>
                </a:tc>
              </a:tr>
            </a:tbl>
          </a:graphicData>
        </a:graphic>
      </p:graphicFrame>
      <p:sp>
        <p:nvSpPr>
          <p:cNvPr id="8" name="TextBox 7"/>
          <p:cNvSpPr txBox="1"/>
          <p:nvPr/>
        </p:nvSpPr>
        <p:spPr>
          <a:xfrm>
            <a:off x="852257" y="4279038"/>
            <a:ext cx="10697592"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fontAlgn="t"/>
            <a:r>
              <a:rPr lang="ru-RU" sz="2400" b="1" dirty="0" smtClean="0">
                <a:solidFill>
                  <a:schemeClr val="accent3">
                    <a:lumMod val="75000"/>
                  </a:schemeClr>
                </a:solidFill>
              </a:rPr>
              <a:t>В газетах появилось сообщение: «Жители Глазго и </a:t>
            </a:r>
            <a:r>
              <a:rPr lang="ru-RU" sz="2400" b="1" dirty="0" err="1" smtClean="0">
                <a:solidFill>
                  <a:schemeClr val="accent3">
                    <a:lumMod val="75000"/>
                  </a:schemeClr>
                </a:solidFill>
              </a:rPr>
              <a:t>Лимингтона</a:t>
            </a:r>
            <a:r>
              <a:rPr lang="ru-RU" sz="2400" b="1" dirty="0" smtClean="0">
                <a:solidFill>
                  <a:schemeClr val="accent3">
                    <a:lumMod val="75000"/>
                  </a:schemeClr>
                </a:solidFill>
              </a:rPr>
              <a:t> проявили себя как самые честные граждане Англии: они возвратили 8 бумажников из 10». Автор же научной статьи Джек </a:t>
            </a:r>
            <a:r>
              <a:rPr lang="ru-RU" sz="2400" b="1" dirty="0" err="1" smtClean="0">
                <a:solidFill>
                  <a:schemeClr val="accent3">
                    <a:lumMod val="75000"/>
                  </a:schemeClr>
                </a:solidFill>
              </a:rPr>
              <a:t>Кроссли</a:t>
            </a:r>
            <a:r>
              <a:rPr lang="ru-RU" sz="2400" b="1" dirty="0" smtClean="0">
                <a:solidFill>
                  <a:schemeClr val="accent3">
                    <a:lumMod val="75000"/>
                  </a:schemeClr>
                </a:solidFill>
              </a:rPr>
              <a:t> (</a:t>
            </a:r>
            <a:r>
              <a:rPr lang="en-US" sz="2400" b="1" dirty="0" smtClean="0">
                <a:solidFill>
                  <a:schemeClr val="accent3">
                    <a:lumMod val="75000"/>
                  </a:schemeClr>
                </a:solidFill>
              </a:rPr>
              <a:t>Crossley</a:t>
            </a:r>
            <a:r>
              <a:rPr lang="ru-RU" sz="2400" b="1" dirty="0" smtClean="0">
                <a:solidFill>
                  <a:schemeClr val="accent3">
                    <a:lumMod val="75000"/>
                  </a:schemeClr>
                </a:solidFill>
              </a:rPr>
              <a:t>, 1996) написал: «Средние города все же несколько честнее крупных», указывая на то, что суммарный возврат составил соответственно 27 и 25 бумажников.</a:t>
            </a:r>
          </a:p>
        </p:txBody>
      </p:sp>
    </p:spTree>
    <p:extLst>
      <p:ext uri="{BB962C8B-B14F-4D97-AF65-F5344CB8AC3E}">
        <p14:creationId xmlns:p14="http://schemas.microsoft.com/office/powerpoint/2010/main" val="350150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9475351" cy="461665"/>
          </a:xfrm>
          <a:prstGeom prst="rect">
            <a:avLst/>
          </a:prstGeom>
        </p:spPr>
        <p:txBody>
          <a:bodyPr wrap="none">
            <a:spAutoFit/>
          </a:bodyPr>
          <a:lstStyle/>
          <a:p>
            <a:r>
              <a:rPr lang="en-US" sz="2400" b="1" dirty="0">
                <a:solidFill>
                  <a:srgbClr val="0179C0"/>
                </a:solidFill>
              </a:rPr>
              <a:t>Here is an example of one study on honesty (according to M. Eysenck)</a:t>
            </a:r>
            <a:endParaRPr lang="ru-RU" sz="2400" dirty="0">
              <a:solidFill>
                <a:srgbClr val="0179C0"/>
              </a:solidFill>
            </a:endParaRPr>
          </a:p>
        </p:txBody>
      </p:sp>
      <p:sp>
        <p:nvSpPr>
          <p:cNvPr id="3" name="TextBox 2"/>
          <p:cNvSpPr txBox="1"/>
          <p:nvPr/>
        </p:nvSpPr>
        <p:spPr>
          <a:xfrm>
            <a:off x="657385" y="593524"/>
            <a:ext cx="1075085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In 8 cities of England, 10 wallets were left in a prominent place, each of which contained 30 pounds sterling and information about the owner. The number of people who returned or kept their wallets was as follows:</a:t>
            </a:r>
            <a:endParaRPr lang="ru-RU" sz="2400" b="1" dirty="0" smtClean="0">
              <a:solidFill>
                <a:srgbClr val="B53A31">
                  <a:lumMod val="75000"/>
                </a:srgb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622265512"/>
              </p:ext>
            </p:extLst>
          </p:nvPr>
        </p:nvGraphicFramePr>
        <p:xfrm>
          <a:off x="1850500" y="2198025"/>
          <a:ext cx="8896413" cy="1955800"/>
        </p:xfrm>
        <a:graphic>
          <a:graphicData uri="http://schemas.openxmlformats.org/drawingml/2006/table">
            <a:tbl>
              <a:tblPr firstRow="1" bandRow="1">
                <a:tableStyleId>{5C22544A-7EE6-4342-B048-85BDC9FD1C3A}</a:tableStyleId>
              </a:tblPr>
              <a:tblGrid>
                <a:gridCol w="1554580"/>
                <a:gridCol w="1429304"/>
                <a:gridCol w="1080116"/>
                <a:gridCol w="775318"/>
                <a:gridCol w="1722267"/>
                <a:gridCol w="1384917"/>
                <a:gridCol w="949911"/>
              </a:tblGrid>
              <a:tr h="370840">
                <a:tc>
                  <a:txBody>
                    <a:bodyPr/>
                    <a:lstStyle/>
                    <a:p>
                      <a:pPr algn="ctr"/>
                      <a:r>
                        <a:rPr lang="en-US" dirty="0" smtClean="0"/>
                        <a:t>City</a:t>
                      </a:r>
                      <a:endParaRPr lang="ru-RU" dirty="0"/>
                    </a:p>
                  </a:txBody>
                  <a:tcPr/>
                </a:tc>
                <a:tc>
                  <a:txBody>
                    <a:bodyPr/>
                    <a:lstStyle/>
                    <a:p>
                      <a:pPr algn="ctr"/>
                      <a:r>
                        <a:rPr lang="en-US" dirty="0" smtClean="0"/>
                        <a:t>Returned</a:t>
                      </a:r>
                      <a:endParaRPr lang="ru-RU" dirty="0"/>
                    </a:p>
                  </a:txBody>
                  <a:tcPr/>
                </a:tc>
                <a:tc>
                  <a:txBody>
                    <a:bodyPr/>
                    <a:lstStyle/>
                    <a:p>
                      <a:pPr algn="ctr"/>
                      <a:r>
                        <a:rPr lang="en-US" dirty="0" smtClean="0"/>
                        <a:t>No</a:t>
                      </a:r>
                      <a:endParaRPr lang="ru-RU" dirty="0"/>
                    </a:p>
                  </a:txBody>
                  <a:tcPr/>
                </a:tc>
                <a:tc rowSpan="5">
                  <a:txBody>
                    <a:bodyPr/>
                    <a:lstStyle/>
                    <a:p>
                      <a:pPr algn="ctr"/>
                      <a:endParaRPr lang="ru-RU" dirty="0"/>
                    </a:p>
                  </a:txBody>
                  <a:tcPr/>
                </a:tc>
                <a:tc>
                  <a:txBody>
                    <a:bodyPr/>
                    <a:lstStyle/>
                    <a:p>
                      <a:pPr algn="ctr"/>
                      <a:r>
                        <a:rPr lang="en-US" dirty="0" smtClean="0"/>
                        <a:t>City</a:t>
                      </a:r>
                      <a:endParaRPr lang="ru-RU" dirty="0"/>
                    </a:p>
                  </a:txBody>
                  <a:tcPr/>
                </a:tc>
                <a:tc>
                  <a:txBody>
                    <a:bodyPr/>
                    <a:lstStyle/>
                    <a:p>
                      <a:pPr algn="ctr"/>
                      <a:r>
                        <a:rPr lang="en-US" dirty="0" smtClean="0"/>
                        <a:t>Returned</a:t>
                      </a:r>
                      <a:endParaRPr lang="ru-RU" dirty="0"/>
                    </a:p>
                  </a:txBody>
                  <a:tcPr/>
                </a:tc>
                <a:tc>
                  <a:txBody>
                    <a:bodyPr/>
                    <a:lstStyle/>
                    <a:p>
                      <a:pPr algn="ctr"/>
                      <a:r>
                        <a:rPr lang="en-US" dirty="0" smtClean="0"/>
                        <a:t>No</a:t>
                      </a:r>
                      <a:endParaRPr lang="ru-RU" dirty="0"/>
                    </a:p>
                  </a:txBody>
                  <a:tcPr/>
                </a:tc>
              </a:tr>
              <a:tr h="370840">
                <a:tc>
                  <a:txBody>
                    <a:bodyPr/>
                    <a:lstStyle/>
                    <a:p>
                      <a:r>
                        <a:rPr lang="en-US" sz="2000" dirty="0" smtClean="0"/>
                        <a:t>Glasgow</a:t>
                      </a:r>
                      <a:endParaRPr lang="ru-RU" sz="2000" dirty="0"/>
                    </a:p>
                  </a:txBody>
                  <a:tcPr/>
                </a:tc>
                <a:tc>
                  <a:txBody>
                    <a:bodyPr/>
                    <a:lstStyle/>
                    <a:p>
                      <a:pPr algn="ctr"/>
                      <a:r>
                        <a:rPr lang="ru-RU" sz="2000" dirty="0" smtClean="0"/>
                        <a:t>8</a:t>
                      </a:r>
                      <a:endParaRPr lang="ru-RU" sz="2000" dirty="0"/>
                    </a:p>
                  </a:txBody>
                  <a:tcPr/>
                </a:tc>
                <a:tc>
                  <a:txBody>
                    <a:bodyPr/>
                    <a:lstStyle/>
                    <a:p>
                      <a:pPr algn="ctr"/>
                      <a:r>
                        <a:rPr lang="ru-RU" sz="2000" dirty="0" smtClean="0"/>
                        <a:t>2</a:t>
                      </a:r>
                      <a:endParaRPr lang="ru-RU" sz="2000" dirty="0"/>
                    </a:p>
                  </a:txBody>
                  <a:tcPr/>
                </a:tc>
                <a:tc vMerge="1">
                  <a:txBody>
                    <a:bodyPr/>
                    <a:lstStyle/>
                    <a:p>
                      <a:endParaRPr lang="ru-RU" dirty="0"/>
                    </a:p>
                  </a:txBody>
                  <a:tcPr/>
                </a:tc>
                <a:tc>
                  <a:txBody>
                    <a:bodyPr/>
                    <a:lstStyle/>
                    <a:p>
                      <a:r>
                        <a:rPr lang="en-US" sz="2000" dirty="0" err="1" smtClean="0"/>
                        <a:t>Pontefract</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r>
              <a:tr h="370840">
                <a:tc>
                  <a:txBody>
                    <a:bodyPr/>
                    <a:lstStyle/>
                    <a:p>
                      <a:r>
                        <a:rPr lang="en-US" sz="2000" dirty="0" err="1" smtClean="0"/>
                        <a:t>Leamington</a:t>
                      </a:r>
                      <a:r>
                        <a:rPr lang="en-US" sz="2000" dirty="0" smtClean="0"/>
                        <a:t> </a:t>
                      </a:r>
                      <a:endParaRPr lang="ru-RU" sz="2000" dirty="0"/>
                    </a:p>
                  </a:txBody>
                  <a:tcPr/>
                </a:tc>
                <a:tc>
                  <a:txBody>
                    <a:bodyPr/>
                    <a:lstStyle/>
                    <a:p>
                      <a:pPr algn="ctr"/>
                      <a:r>
                        <a:rPr lang="ru-RU" sz="2000" dirty="0" smtClean="0"/>
                        <a:t>8</a:t>
                      </a:r>
                      <a:endParaRPr lang="ru-RU" sz="2000" dirty="0"/>
                    </a:p>
                  </a:txBody>
                  <a:tcPr/>
                </a:tc>
                <a:tc>
                  <a:txBody>
                    <a:bodyPr/>
                    <a:lstStyle/>
                    <a:p>
                      <a:pPr algn="ctr"/>
                      <a:r>
                        <a:rPr lang="ru-RU" sz="2000" dirty="0" smtClean="0"/>
                        <a:t>2</a:t>
                      </a:r>
                      <a:endParaRPr lang="ru-RU" sz="2000" dirty="0"/>
                    </a:p>
                  </a:txBody>
                  <a:tcPr/>
                </a:tc>
                <a:tc vMerge="1">
                  <a:txBody>
                    <a:bodyPr/>
                    <a:lstStyle/>
                    <a:p>
                      <a:endParaRPr lang="ru-RU" dirty="0"/>
                    </a:p>
                  </a:txBody>
                  <a:tcPr/>
                </a:tc>
                <a:tc>
                  <a:txBody>
                    <a:bodyPr/>
                    <a:lstStyle/>
                    <a:p>
                      <a:r>
                        <a:rPr lang="en-US" sz="2000" dirty="0" smtClean="0"/>
                        <a:t>Liverpool</a:t>
                      </a:r>
                      <a:endParaRPr lang="ru-RU" sz="2000" dirty="0"/>
                    </a:p>
                  </a:txBody>
                  <a:tcPr/>
                </a:tc>
                <a:tc>
                  <a:txBody>
                    <a:bodyPr/>
                    <a:lstStyle/>
                    <a:p>
                      <a:pPr algn="ctr"/>
                      <a:r>
                        <a:rPr lang="ru-RU" sz="2000" dirty="0" smtClean="0"/>
                        <a:t>6</a:t>
                      </a:r>
                      <a:endParaRPr lang="ru-RU" sz="2000" dirty="0"/>
                    </a:p>
                  </a:txBody>
                  <a:tcPr/>
                </a:tc>
                <a:tc>
                  <a:txBody>
                    <a:bodyPr/>
                    <a:lstStyle/>
                    <a:p>
                      <a:pPr algn="ctr"/>
                      <a:r>
                        <a:rPr lang="ru-RU" sz="2000" dirty="0" smtClean="0"/>
                        <a:t>4</a:t>
                      </a:r>
                      <a:endParaRPr lang="ru-RU" sz="2000" dirty="0"/>
                    </a:p>
                  </a:txBody>
                  <a:tcPr/>
                </a:tc>
              </a:tr>
              <a:tr h="370840">
                <a:tc>
                  <a:txBody>
                    <a:bodyPr/>
                    <a:lstStyle/>
                    <a:p>
                      <a:r>
                        <a:rPr lang="en-US" sz="2000" dirty="0" err="1" smtClean="0"/>
                        <a:t>Basildon</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c vMerge="1">
                  <a:txBody>
                    <a:bodyPr/>
                    <a:lstStyle/>
                    <a:p>
                      <a:endParaRPr lang="ru-RU" dirty="0"/>
                    </a:p>
                  </a:txBody>
                  <a:tcPr/>
                </a:tc>
                <a:tc>
                  <a:txBody>
                    <a:bodyPr/>
                    <a:lstStyle/>
                    <a:p>
                      <a:r>
                        <a:rPr lang="ru-RU" sz="2000" dirty="0" err="1" smtClean="0"/>
                        <a:t>Экстер</a:t>
                      </a:r>
                      <a:endParaRPr lang="ru-RU" sz="2000" dirty="0"/>
                    </a:p>
                  </a:txBody>
                  <a:tcPr/>
                </a:tc>
                <a:tc>
                  <a:txBody>
                    <a:bodyPr/>
                    <a:lstStyle/>
                    <a:p>
                      <a:pPr algn="ctr"/>
                      <a:r>
                        <a:rPr lang="ru-RU" sz="2000" dirty="0" smtClean="0"/>
                        <a:t>5</a:t>
                      </a:r>
                      <a:endParaRPr lang="ru-RU" sz="2000" dirty="0"/>
                    </a:p>
                  </a:txBody>
                  <a:tcPr/>
                </a:tc>
                <a:tc>
                  <a:txBody>
                    <a:bodyPr/>
                    <a:lstStyle/>
                    <a:p>
                      <a:pPr algn="ctr"/>
                      <a:r>
                        <a:rPr lang="ru-RU" sz="2000" dirty="0" smtClean="0"/>
                        <a:t>5</a:t>
                      </a:r>
                      <a:endParaRPr lang="ru-RU" sz="2000" dirty="0"/>
                    </a:p>
                  </a:txBody>
                  <a:tcPr/>
                </a:tc>
              </a:tr>
              <a:tr h="370840">
                <a:tc>
                  <a:txBody>
                    <a:bodyPr/>
                    <a:lstStyle/>
                    <a:p>
                      <a:r>
                        <a:rPr lang="en-US" sz="2000" dirty="0" smtClean="0"/>
                        <a:t>London</a:t>
                      </a:r>
                      <a:endParaRPr lang="ru-RU" sz="2000" dirty="0"/>
                    </a:p>
                  </a:txBody>
                  <a:tcPr/>
                </a:tc>
                <a:tc>
                  <a:txBody>
                    <a:bodyPr/>
                    <a:lstStyle/>
                    <a:p>
                      <a:pPr algn="ctr"/>
                      <a:r>
                        <a:rPr lang="ru-RU" sz="2000" dirty="0" smtClean="0"/>
                        <a:t>7</a:t>
                      </a:r>
                      <a:endParaRPr lang="ru-RU" sz="2000" dirty="0"/>
                    </a:p>
                  </a:txBody>
                  <a:tcPr/>
                </a:tc>
                <a:tc>
                  <a:txBody>
                    <a:bodyPr/>
                    <a:lstStyle/>
                    <a:p>
                      <a:pPr algn="ctr"/>
                      <a:r>
                        <a:rPr lang="ru-RU" sz="2000" dirty="0" smtClean="0"/>
                        <a:t>3</a:t>
                      </a:r>
                      <a:endParaRPr lang="ru-RU" sz="2000" dirty="0"/>
                    </a:p>
                  </a:txBody>
                  <a:tcPr/>
                </a:tc>
                <a:tc vMerge="1">
                  <a:txBody>
                    <a:bodyPr/>
                    <a:lstStyle/>
                    <a:p>
                      <a:endParaRPr lang="ru-RU" dirty="0"/>
                    </a:p>
                  </a:txBody>
                  <a:tcPr/>
                </a:tc>
                <a:tc>
                  <a:txBody>
                    <a:bodyPr/>
                    <a:lstStyle/>
                    <a:p>
                      <a:r>
                        <a:rPr lang="en-US" sz="2000" dirty="0" smtClean="0"/>
                        <a:t>Cardiff</a:t>
                      </a:r>
                      <a:endParaRPr lang="ru-RU" sz="2000" dirty="0" smtClean="0"/>
                    </a:p>
                  </a:txBody>
                  <a:tcPr/>
                </a:tc>
                <a:tc>
                  <a:txBody>
                    <a:bodyPr/>
                    <a:lstStyle/>
                    <a:p>
                      <a:pPr algn="ctr"/>
                      <a:r>
                        <a:rPr lang="ru-RU" sz="2000" dirty="0" smtClean="0"/>
                        <a:t>4</a:t>
                      </a:r>
                      <a:endParaRPr lang="ru-RU" sz="2000" dirty="0"/>
                    </a:p>
                  </a:txBody>
                  <a:tcPr/>
                </a:tc>
                <a:tc>
                  <a:txBody>
                    <a:bodyPr/>
                    <a:lstStyle/>
                    <a:p>
                      <a:pPr algn="ctr"/>
                      <a:r>
                        <a:rPr lang="ru-RU" sz="2000" dirty="0" smtClean="0"/>
                        <a:t>6</a:t>
                      </a:r>
                      <a:endParaRPr lang="ru-RU" sz="2000" dirty="0"/>
                    </a:p>
                  </a:txBody>
                  <a:tcPr/>
                </a:tc>
              </a:tr>
            </a:tbl>
          </a:graphicData>
        </a:graphic>
      </p:graphicFrame>
      <p:sp>
        <p:nvSpPr>
          <p:cNvPr id="8" name="TextBox 7"/>
          <p:cNvSpPr txBox="1"/>
          <p:nvPr/>
        </p:nvSpPr>
        <p:spPr>
          <a:xfrm>
            <a:off x="852257" y="4279038"/>
            <a:ext cx="10697592"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fontAlgn="t"/>
            <a:r>
              <a:rPr lang="en-US" sz="2400" b="1" dirty="0">
                <a:solidFill>
                  <a:srgbClr val="B53A31">
                    <a:lumMod val="75000"/>
                  </a:srgbClr>
                </a:solidFill>
              </a:rPr>
              <a:t>The newspapers reported: "The people of Glasgow and </a:t>
            </a:r>
            <a:r>
              <a:rPr lang="en-US" sz="2400" b="1" dirty="0" err="1">
                <a:solidFill>
                  <a:srgbClr val="B53A31">
                    <a:lumMod val="75000"/>
                  </a:srgbClr>
                </a:solidFill>
              </a:rPr>
              <a:t>Leamington</a:t>
            </a:r>
            <a:r>
              <a:rPr lang="en-US" sz="2400" b="1" dirty="0">
                <a:solidFill>
                  <a:srgbClr val="B53A31">
                    <a:lumMod val="75000"/>
                  </a:srgbClr>
                </a:solidFill>
              </a:rPr>
              <a:t> have shown themselves to be the most honest citizens in England: they returned 8 wallets out of 10. " The author of the same scientific article Jack Crossley (Crossley, 1996) wrote: "Medium-sized cities are still somewhat more honest than large ones," indicating that the total return was 27 and 25 wallets, respectively.</a:t>
            </a:r>
            <a:endParaRPr lang="ru-RU" sz="2400" b="1" dirty="0" smtClean="0">
              <a:solidFill>
                <a:srgbClr val="B53A31">
                  <a:lumMod val="75000"/>
                </a:srgbClr>
              </a:solidFill>
            </a:endParaRPr>
          </a:p>
        </p:txBody>
      </p:sp>
    </p:spTree>
    <p:extLst>
      <p:ext uri="{BB962C8B-B14F-4D97-AF65-F5344CB8AC3E}">
        <p14:creationId xmlns:p14="http://schemas.microsoft.com/office/powerpoint/2010/main" val="398204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6391493" cy="400110"/>
          </a:xfrm>
          <a:prstGeom prst="rect">
            <a:avLst/>
          </a:prstGeom>
        </p:spPr>
        <p:txBody>
          <a:bodyPr wrap="none">
            <a:spAutoFit/>
          </a:bodyPr>
          <a:lstStyle/>
          <a:p>
            <a:pPr lvl="0"/>
            <a:r>
              <a:rPr lang="ru-RU" sz="2000" b="1" dirty="0" smtClean="0">
                <a:solidFill>
                  <a:srgbClr val="0179C0"/>
                </a:solidFill>
              </a:rPr>
              <a:t>Продолжим пример </a:t>
            </a:r>
            <a:r>
              <a:rPr lang="ru-RU" sz="2000" b="1" dirty="0">
                <a:solidFill>
                  <a:srgbClr val="0179C0"/>
                </a:solidFill>
              </a:rPr>
              <a:t>одного исследования о честности</a:t>
            </a:r>
            <a:endParaRPr lang="ru-RU" sz="2000" dirty="0">
              <a:solidFill>
                <a:srgbClr val="0179C0"/>
              </a:solidFill>
            </a:endParaRPr>
          </a:p>
        </p:txBody>
      </p:sp>
      <p:sp>
        <p:nvSpPr>
          <p:cNvPr id="3" name="TextBox 2"/>
          <p:cNvSpPr txBox="1"/>
          <p:nvPr/>
        </p:nvSpPr>
        <p:spPr>
          <a:xfrm>
            <a:off x="2334827" y="875256"/>
            <a:ext cx="9303798"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000" b="1" dirty="0" smtClean="0">
                <a:solidFill>
                  <a:srgbClr val="B53A31">
                    <a:lumMod val="75000"/>
                  </a:srgbClr>
                </a:solidFill>
              </a:rPr>
              <a:t>Если оценивать итоги изучения честности, то какие могут возникнуть вопросы о способах проведения эксперимента, ставящие под серьезное сомнение валидность результатов?</a:t>
            </a:r>
          </a:p>
        </p:txBody>
      </p:sp>
      <p:sp>
        <p:nvSpPr>
          <p:cNvPr id="5" name="TextBox 4"/>
          <p:cNvSpPr txBox="1"/>
          <p:nvPr/>
        </p:nvSpPr>
        <p:spPr>
          <a:xfrm>
            <a:off x="829580" y="1890919"/>
            <a:ext cx="9193309"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AutoNum type="arabicParenR"/>
            </a:pPr>
            <a:r>
              <a:rPr lang="ru-RU" sz="2400" b="1" dirty="0" smtClean="0">
                <a:solidFill>
                  <a:srgbClr val="B53A31">
                    <a:lumMod val="75000"/>
                  </a:srgbClr>
                </a:solidFill>
              </a:rPr>
              <a:t>Автор данного исследования выходит далеко за рамки выявленных фактов;</a:t>
            </a:r>
          </a:p>
          <a:p>
            <a:pPr marL="457200" indent="-457200">
              <a:buAutoNum type="arabicParenR"/>
            </a:pPr>
            <a:r>
              <a:rPr lang="ru-RU" sz="2400" b="1" dirty="0">
                <a:solidFill>
                  <a:srgbClr val="B53A31">
                    <a:lumMod val="75000"/>
                  </a:srgbClr>
                </a:solidFill>
              </a:rPr>
              <a:t>в</a:t>
            </a:r>
            <a:r>
              <a:rPr lang="ru-RU" sz="2400" b="1" dirty="0" smtClean="0">
                <a:solidFill>
                  <a:srgbClr val="B53A31">
                    <a:lumMod val="75000"/>
                  </a:srgbClr>
                </a:solidFill>
              </a:rPr>
              <a:t>ыборка из 10-и единиц вряд ли может обеспечить доверие к утверждениям о честности населения каждого города в целом;</a:t>
            </a:r>
          </a:p>
          <a:p>
            <a:pPr marL="457200" indent="-457200">
              <a:buAutoNum type="arabicParenR"/>
            </a:pPr>
            <a:r>
              <a:rPr lang="ru-RU" sz="2400" b="1" dirty="0">
                <a:solidFill>
                  <a:srgbClr val="B53A31">
                    <a:lumMod val="75000"/>
                  </a:srgbClr>
                </a:solidFill>
              </a:rPr>
              <a:t>к</a:t>
            </a:r>
            <a:r>
              <a:rPr lang="ru-RU" sz="2400" b="1" dirty="0" smtClean="0">
                <a:solidFill>
                  <a:srgbClr val="B53A31">
                    <a:lumMod val="75000"/>
                  </a:srgbClr>
                </a:solidFill>
              </a:rPr>
              <a:t>роме того, эквивалентны ли выборки каждого десятка людей друг другу?</a:t>
            </a:r>
          </a:p>
          <a:p>
            <a:pPr marL="457200" indent="-457200">
              <a:buAutoNum type="arabicParenR"/>
            </a:pPr>
            <a:r>
              <a:rPr lang="ru-RU" sz="2400" b="1" dirty="0">
                <a:solidFill>
                  <a:srgbClr val="B53A31">
                    <a:lumMod val="75000"/>
                  </a:srgbClr>
                </a:solidFill>
              </a:rPr>
              <a:t>б</a:t>
            </a:r>
            <a:r>
              <a:rPr lang="ru-RU" sz="2400" b="1" dirty="0" smtClean="0">
                <a:solidFill>
                  <a:srgbClr val="B53A31">
                    <a:lumMod val="75000"/>
                  </a:srgbClr>
                </a:solidFill>
              </a:rPr>
              <a:t>ыли ли оставлены бумажники в совершенно одинаковой обстановке, например, в одно и то же время суток и т.д.</a:t>
            </a:r>
          </a:p>
        </p:txBody>
      </p:sp>
      <p:sp>
        <p:nvSpPr>
          <p:cNvPr id="4" name="TextBox 3"/>
          <p:cNvSpPr txBox="1"/>
          <p:nvPr/>
        </p:nvSpPr>
        <p:spPr>
          <a:xfrm>
            <a:off x="2334827" y="5095783"/>
            <a:ext cx="9001958"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000" b="1" dirty="0" smtClean="0">
                <a:solidFill>
                  <a:schemeClr val="accent3">
                    <a:lumMod val="75000"/>
                  </a:schemeClr>
                </a:solidFill>
              </a:rPr>
              <a:t>Все это вызывает сомнение в том, что собранные доказательства подтверждают исходную теорию о географических различиях в честности.</a:t>
            </a:r>
          </a:p>
        </p:txBody>
      </p:sp>
    </p:spTree>
    <p:extLst>
      <p:ext uri="{BB962C8B-B14F-4D97-AF65-F5344CB8AC3E}">
        <p14:creationId xmlns:p14="http://schemas.microsoft.com/office/powerpoint/2010/main" val="378588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7889339" cy="461665"/>
          </a:xfrm>
          <a:prstGeom prst="rect">
            <a:avLst/>
          </a:prstGeom>
        </p:spPr>
        <p:txBody>
          <a:bodyPr wrap="none">
            <a:spAutoFit/>
          </a:bodyPr>
          <a:lstStyle/>
          <a:p>
            <a:r>
              <a:rPr lang="en-US" sz="2400" b="1" dirty="0">
                <a:solidFill>
                  <a:srgbClr val="0179C0"/>
                </a:solidFill>
              </a:rPr>
              <a:t>Let's continue with an example of one study about honesty</a:t>
            </a:r>
            <a:endParaRPr lang="ru-RU" sz="2400" dirty="0">
              <a:solidFill>
                <a:srgbClr val="0179C0"/>
              </a:solidFill>
            </a:endParaRPr>
          </a:p>
        </p:txBody>
      </p:sp>
      <p:sp>
        <p:nvSpPr>
          <p:cNvPr id="3" name="TextBox 2"/>
          <p:cNvSpPr txBox="1"/>
          <p:nvPr/>
        </p:nvSpPr>
        <p:spPr>
          <a:xfrm>
            <a:off x="2334827" y="666874"/>
            <a:ext cx="930379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If we evaluate the results of the integrity study, what questions can arise about the methods of conducting the experiment that seriously question the validity of the results?</a:t>
            </a:r>
            <a:endParaRPr lang="ru-RU" sz="2400" b="1" dirty="0" smtClean="0">
              <a:solidFill>
                <a:srgbClr val="B53A31">
                  <a:lumMod val="75000"/>
                </a:srgbClr>
              </a:solidFill>
            </a:endParaRPr>
          </a:p>
        </p:txBody>
      </p:sp>
      <p:sp>
        <p:nvSpPr>
          <p:cNvPr id="5" name="TextBox 4"/>
          <p:cNvSpPr txBox="1"/>
          <p:nvPr/>
        </p:nvSpPr>
        <p:spPr>
          <a:xfrm>
            <a:off x="829580" y="1890919"/>
            <a:ext cx="9193309" cy="32932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Tx/>
              <a:buAutoNum type="arabicParenR"/>
            </a:pPr>
            <a:r>
              <a:rPr lang="en-US" sz="2600" b="1" dirty="0">
                <a:solidFill>
                  <a:srgbClr val="B53A31">
                    <a:lumMod val="75000"/>
                  </a:srgbClr>
                </a:solidFill>
              </a:rPr>
              <a:t>The author of this study goes far beyond the revealed facts</a:t>
            </a:r>
            <a:r>
              <a:rPr lang="ru-RU" sz="2600" b="1" dirty="0" smtClean="0">
                <a:solidFill>
                  <a:srgbClr val="B53A31">
                    <a:lumMod val="75000"/>
                  </a:srgbClr>
                </a:solidFill>
              </a:rPr>
              <a:t>;</a:t>
            </a:r>
          </a:p>
          <a:p>
            <a:pPr marL="457200" indent="-457200">
              <a:buFontTx/>
              <a:buAutoNum type="arabicParenR"/>
            </a:pPr>
            <a:r>
              <a:rPr lang="en-US" sz="2600" b="1" dirty="0">
                <a:solidFill>
                  <a:srgbClr val="B53A31">
                    <a:lumMod val="75000"/>
                  </a:srgbClr>
                </a:solidFill>
              </a:rPr>
              <a:t>a sample of 10 units is unlikely to provide confidence in the statements about the integrity of the population of each city as a whole</a:t>
            </a:r>
            <a:r>
              <a:rPr lang="ru-RU" sz="2600" b="1" dirty="0" smtClean="0">
                <a:solidFill>
                  <a:srgbClr val="B53A31">
                    <a:lumMod val="75000"/>
                  </a:srgbClr>
                </a:solidFill>
              </a:rPr>
              <a:t>;</a:t>
            </a:r>
          </a:p>
          <a:p>
            <a:pPr marL="457200" indent="-457200">
              <a:buFontTx/>
              <a:buAutoNum type="arabicParenR"/>
            </a:pPr>
            <a:r>
              <a:rPr lang="en-US" sz="2600" b="1" dirty="0">
                <a:solidFill>
                  <a:srgbClr val="B53A31">
                    <a:lumMod val="75000"/>
                  </a:srgbClr>
                </a:solidFill>
              </a:rPr>
              <a:t>also, are the samples of every ten people equivalent to each other</a:t>
            </a:r>
            <a:r>
              <a:rPr lang="en-US" sz="2600" b="1" dirty="0" smtClean="0">
                <a:solidFill>
                  <a:srgbClr val="B53A31">
                    <a:lumMod val="75000"/>
                  </a:srgbClr>
                </a:solidFill>
              </a:rPr>
              <a:t>?</a:t>
            </a:r>
            <a:endParaRPr lang="ru-RU" sz="2600" b="1" dirty="0" smtClean="0">
              <a:solidFill>
                <a:srgbClr val="B53A31">
                  <a:lumMod val="75000"/>
                </a:srgbClr>
              </a:solidFill>
            </a:endParaRPr>
          </a:p>
          <a:p>
            <a:pPr marL="457200" indent="-457200">
              <a:buFontTx/>
              <a:buAutoNum type="arabicParenR"/>
            </a:pPr>
            <a:r>
              <a:rPr lang="en-US" sz="2600" b="1" dirty="0">
                <a:solidFill>
                  <a:srgbClr val="B53A31">
                    <a:lumMod val="75000"/>
                  </a:srgbClr>
                </a:solidFill>
              </a:rPr>
              <a:t>were the wallets left in exactly the same environment, for example, at the same time of day, etc.</a:t>
            </a:r>
            <a:endParaRPr lang="ru-RU" sz="2600" b="1" dirty="0" smtClean="0">
              <a:solidFill>
                <a:srgbClr val="B53A31">
                  <a:lumMod val="75000"/>
                </a:srgbClr>
              </a:solidFill>
            </a:endParaRPr>
          </a:p>
        </p:txBody>
      </p:sp>
      <p:sp>
        <p:nvSpPr>
          <p:cNvPr id="4" name="TextBox 3"/>
          <p:cNvSpPr txBox="1"/>
          <p:nvPr/>
        </p:nvSpPr>
        <p:spPr>
          <a:xfrm>
            <a:off x="2636667" y="5184128"/>
            <a:ext cx="900195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B53A31">
                    <a:lumMod val="75000"/>
                  </a:srgbClr>
                </a:solidFill>
              </a:rPr>
              <a:t>All of this raises doubts about whether the evidence gathered supports the original theory of geographical differences in honesty.</a:t>
            </a:r>
            <a:endParaRPr lang="ru-RU" sz="2400" b="1" dirty="0" smtClean="0">
              <a:solidFill>
                <a:srgbClr val="B53A31">
                  <a:lumMod val="75000"/>
                </a:srgbClr>
              </a:solidFill>
            </a:endParaRPr>
          </a:p>
        </p:txBody>
      </p:sp>
    </p:spTree>
    <p:extLst>
      <p:ext uri="{BB962C8B-B14F-4D97-AF65-F5344CB8AC3E}">
        <p14:creationId xmlns:p14="http://schemas.microsoft.com/office/powerpoint/2010/main" val="272208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49277" y="1152471"/>
            <a:ext cx="9563837" cy="5016758"/>
          </a:xfrm>
          <a:prstGeom prst="rect">
            <a:avLst/>
          </a:prstGeom>
        </p:spPr>
        <p:txBody>
          <a:bodyPr wrap="none">
            <a:spAutoFit/>
          </a:bodyPr>
          <a:lstStyle/>
          <a:p>
            <a:pPr algn="ctr"/>
            <a:r>
              <a:rPr lang="ru-RU" sz="3200" b="1" dirty="0" smtClean="0">
                <a:solidFill>
                  <a:prstClr val="black"/>
                </a:solidFill>
              </a:rPr>
              <a:t>Напомним наш план</a:t>
            </a:r>
            <a:endParaRPr lang="ru-RU" sz="28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ru-RU" sz="3200" b="1" dirty="0" smtClean="0">
                <a:solidFill>
                  <a:srgbClr val="B53A31">
                    <a:lumMod val="50000"/>
                  </a:srgbClr>
                </a:solidFill>
                <a:effectLst>
                  <a:outerShdw blurRad="38100" dist="38100" dir="2700000" algn="tl">
                    <a:srgbClr val="000000">
                      <a:alpha val="43137"/>
                    </a:srgbClr>
                  </a:outerShdw>
                </a:effectLst>
              </a:rPr>
              <a:t>План лекции</a:t>
            </a:r>
          </a:p>
          <a:p>
            <a:r>
              <a:rPr lang="ru-RU" sz="2800" b="1" dirty="0">
                <a:solidFill>
                  <a:srgbClr val="B53A31">
                    <a:lumMod val="50000"/>
                  </a:srgbClr>
                </a:solidFill>
                <a:effectLst>
                  <a:outerShdw blurRad="38100" dist="38100" dir="2700000" algn="tl">
                    <a:srgbClr val="000000">
                      <a:alpha val="43137"/>
                    </a:srgbClr>
                  </a:outerShdw>
                </a:effectLst>
              </a:rPr>
              <a:t>1 Представление о занятии </a:t>
            </a:r>
            <a:r>
              <a:rPr lang="ru-RU" sz="2800" b="1" dirty="0" smtClean="0">
                <a:solidFill>
                  <a:srgbClr val="B53A31">
                    <a:lumMod val="50000"/>
                  </a:srgbClr>
                </a:solidFill>
                <a:effectLst>
                  <a:outerShdw blurRad="38100" dist="38100" dir="2700000" algn="tl">
                    <a:srgbClr val="000000">
                      <a:alpha val="43137"/>
                    </a:srgbClr>
                  </a:outerShdw>
                </a:effectLst>
              </a:rPr>
              <a:t>психологией</a:t>
            </a:r>
          </a:p>
          <a:p>
            <a:r>
              <a:rPr lang="ru-RU" sz="2800" b="1" dirty="0">
                <a:solidFill>
                  <a:srgbClr val="0179C0"/>
                </a:solidFill>
                <a:effectLst>
                  <a:outerShdw blurRad="38100" dist="38100" dir="2700000" algn="tl">
                    <a:srgbClr val="000000">
                      <a:alpha val="43137"/>
                    </a:srgbClr>
                  </a:outerShdw>
                </a:effectLst>
              </a:rPr>
              <a:t>2 </a:t>
            </a:r>
            <a:r>
              <a:rPr lang="ru-RU" sz="2800" b="1" dirty="0" smtClean="0">
                <a:solidFill>
                  <a:srgbClr val="0179C0"/>
                </a:solidFill>
                <a:effectLst>
                  <a:outerShdw blurRad="38100" dist="38100" dir="2700000" algn="tl">
                    <a:srgbClr val="000000">
                      <a:alpha val="43137"/>
                    </a:srgbClr>
                  </a:outerShdw>
                </a:effectLst>
              </a:rPr>
              <a:t>Парадигмы </a:t>
            </a:r>
            <a:r>
              <a:rPr lang="ru-RU" sz="2800" b="1" dirty="0">
                <a:solidFill>
                  <a:srgbClr val="0179C0"/>
                </a:solidFill>
                <a:effectLst>
                  <a:outerShdw blurRad="38100" dist="38100" dir="2700000" algn="tl">
                    <a:srgbClr val="000000">
                      <a:alpha val="43137"/>
                    </a:srgbClr>
                  </a:outerShdw>
                </a:effectLst>
              </a:rPr>
              <a:t>в психологии</a:t>
            </a:r>
          </a:p>
          <a:p>
            <a:r>
              <a:rPr lang="ru-RU" sz="2800" b="1" dirty="0" smtClean="0">
                <a:solidFill>
                  <a:srgbClr val="B53A31">
                    <a:lumMod val="50000"/>
                  </a:srgbClr>
                </a:solidFill>
                <a:effectLst>
                  <a:outerShdw blurRad="38100" dist="38100" dir="2700000" algn="tl">
                    <a:srgbClr val="000000">
                      <a:alpha val="43137"/>
                    </a:srgbClr>
                  </a:outerShdw>
                </a:effectLst>
              </a:rPr>
              <a:t>3 </a:t>
            </a:r>
            <a:r>
              <a:rPr lang="ru-RU" sz="2800" b="1" dirty="0">
                <a:solidFill>
                  <a:srgbClr val="B53A31">
                    <a:lumMod val="50000"/>
                  </a:srgbClr>
                </a:solidFill>
                <a:effectLst>
                  <a:outerShdw blurRad="38100" dist="38100" dir="2700000" algn="tl">
                    <a:srgbClr val="000000">
                      <a:alpha val="43137"/>
                    </a:srgbClr>
                  </a:outerShdw>
                </a:effectLst>
              </a:rPr>
              <a:t>Наука и процесс проверки гипотез</a:t>
            </a:r>
          </a:p>
          <a:p>
            <a:r>
              <a:rPr lang="ru-RU" sz="2800" b="1" dirty="0">
                <a:solidFill>
                  <a:srgbClr val="B53A31">
                    <a:lumMod val="50000"/>
                  </a:srgbClr>
                </a:solidFill>
                <a:effectLst>
                  <a:outerShdw blurRad="38100" dist="38100" dir="2700000" algn="tl">
                    <a:srgbClr val="000000">
                      <a:alpha val="43137"/>
                    </a:srgbClr>
                  </a:outerShdw>
                </a:effectLst>
              </a:rPr>
              <a:t>4 Сопоставительный обзор возможностей </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и </a:t>
            </a:r>
            <a:r>
              <a:rPr lang="ru-RU" sz="2800" b="1" dirty="0">
                <a:solidFill>
                  <a:srgbClr val="B53A31">
                    <a:lumMod val="50000"/>
                  </a:srgbClr>
                </a:solidFill>
                <a:effectLst>
                  <a:outerShdw blurRad="38100" dist="38100" dir="2700000" algn="tl">
                    <a:srgbClr val="000000">
                      <a:alpha val="43137"/>
                    </a:srgbClr>
                  </a:outerShdw>
                </a:effectLst>
              </a:rPr>
              <a:t>ограничений качественных и количественных методов </a:t>
            </a:r>
          </a:p>
          <a:p>
            <a:pPr algn="r"/>
            <a:r>
              <a:rPr lang="ru-RU" sz="2800" dirty="0" smtClean="0">
                <a:solidFill>
                  <a:srgbClr val="0179C0"/>
                </a:solidFill>
              </a:rPr>
              <a:t> </a:t>
            </a:r>
          </a:p>
          <a:p>
            <a:pPr algn="r"/>
            <a:r>
              <a:rPr lang="ru-RU" sz="2800" dirty="0" smtClean="0">
                <a:solidFill>
                  <a:srgbClr val="0179C0"/>
                </a:solidFill>
              </a:rPr>
              <a:t>Теперь поразмышляем </a:t>
            </a:r>
            <a:r>
              <a:rPr lang="ru-RU" sz="2800" dirty="0">
                <a:solidFill>
                  <a:srgbClr val="0179C0"/>
                </a:solidFill>
              </a:rPr>
              <a:t>над вопросом</a:t>
            </a:r>
            <a:endParaRPr lang="ru-RU" sz="2800" dirty="0" smtClean="0">
              <a:solidFill>
                <a:srgbClr val="FF0000"/>
              </a:solidFill>
            </a:endParaRPr>
          </a:p>
          <a:p>
            <a:pPr algn="r"/>
            <a:r>
              <a:rPr lang="ru-RU" sz="2800" b="1" dirty="0" smtClean="0">
                <a:solidFill>
                  <a:srgbClr val="0179C0"/>
                </a:solidFill>
                <a:effectLst>
                  <a:outerShdw blurRad="38100" dist="38100" dir="2700000" algn="tl">
                    <a:srgbClr val="000000">
                      <a:alpha val="43137"/>
                    </a:srgbClr>
                  </a:outerShdw>
                </a:effectLst>
              </a:rPr>
              <a:t>2</a:t>
            </a:r>
            <a:r>
              <a:rPr lang="ru-RU" sz="2800" dirty="0" smtClean="0">
                <a:solidFill>
                  <a:srgbClr val="0179C0"/>
                </a:solidFill>
              </a:rPr>
              <a:t> </a:t>
            </a:r>
            <a:r>
              <a:rPr lang="ru-RU" sz="2800" b="1" dirty="0">
                <a:solidFill>
                  <a:srgbClr val="0179C0"/>
                </a:solidFill>
                <a:effectLst>
                  <a:outerShdw blurRad="38100" dist="38100" dir="2700000" algn="tl">
                    <a:srgbClr val="000000">
                      <a:alpha val="43137"/>
                    </a:srgbClr>
                  </a:outerShdw>
                </a:effectLst>
              </a:rPr>
              <a:t>Парадигмы в психологии</a:t>
            </a:r>
            <a:r>
              <a:rPr lang="ru-RU" sz="2800" dirty="0" smtClean="0">
                <a:solidFill>
                  <a:srgbClr val="FF0000"/>
                </a:solidFill>
              </a:rPr>
              <a:t> </a:t>
            </a:r>
            <a:endParaRPr lang="ru-RU" sz="2800" dirty="0">
              <a:solidFill>
                <a:srgbClr val="FF0000"/>
              </a:solidFill>
            </a:endParaRPr>
          </a:p>
        </p:txBody>
      </p:sp>
    </p:spTree>
    <p:extLst>
      <p:ext uri="{BB962C8B-B14F-4D97-AF65-F5344CB8AC3E}">
        <p14:creationId xmlns:p14="http://schemas.microsoft.com/office/powerpoint/2010/main" val="127801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452761" y="481549"/>
            <a:ext cx="11248008" cy="1375159"/>
          </a:xfrm>
        </p:spPr>
        <p:txBody>
          <a:bodyPr>
            <a:noAutofit/>
          </a:bodyPr>
          <a:lstStyle/>
          <a:p>
            <a:r>
              <a:rPr lang="en-US" sz="2800" b="1" dirty="0">
                <a:solidFill>
                  <a:schemeClr val="accent3">
                    <a:lumMod val="50000"/>
                  </a:schemeClr>
                </a:solidFill>
              </a:rPr>
              <a:t>Our course "Qualitative and Quantitative Research </a:t>
            </a:r>
            <a:r>
              <a:rPr lang="en-US" sz="2800" b="1" dirty="0" smtClean="0">
                <a:solidFill>
                  <a:schemeClr val="accent3">
                    <a:lumMod val="50000"/>
                  </a:schemeClr>
                </a:solidFill>
              </a:rPr>
              <a:t>Methods</a:t>
            </a:r>
            <a:r>
              <a:rPr lang="ru-RU" sz="2800" b="1" smtClean="0">
                <a:solidFill>
                  <a:schemeClr val="accent3">
                    <a:lumMod val="50000"/>
                  </a:schemeClr>
                </a:solidFill>
              </a:rPr>
              <a:t>»</a:t>
            </a:r>
            <a:r>
              <a:rPr lang="ru-RU" sz="2800" b="1" dirty="0" smtClean="0">
                <a:solidFill>
                  <a:schemeClr val="accent3">
                    <a:lumMod val="50000"/>
                  </a:schemeClr>
                </a:solidFill>
              </a:rPr>
              <a:t/>
            </a:r>
            <a:br>
              <a:rPr lang="ru-RU" sz="2800" b="1" dirty="0" smtClean="0">
                <a:solidFill>
                  <a:schemeClr val="accent3">
                    <a:lumMod val="50000"/>
                  </a:schemeClr>
                </a:solidFill>
              </a:rPr>
            </a:br>
            <a:r>
              <a:rPr lang="en-US" sz="2800" b="1" dirty="0" smtClean="0">
                <a:solidFill>
                  <a:schemeClr val="accent3">
                    <a:lumMod val="50000"/>
                  </a:schemeClr>
                </a:solidFill>
              </a:rPr>
              <a:t>created for</a:t>
            </a:r>
            <a:r>
              <a:rPr lang="ru-RU" sz="2800" b="1" dirty="0" smtClean="0">
                <a:solidFill>
                  <a:schemeClr val="accent3">
                    <a:lumMod val="50000"/>
                  </a:schemeClr>
                </a:solidFill>
              </a:rPr>
              <a:t> </a:t>
            </a:r>
            <a:r>
              <a:rPr lang="en-US" sz="2800" b="1" dirty="0" smtClean="0">
                <a:solidFill>
                  <a:schemeClr val="accent3">
                    <a:lumMod val="50000"/>
                  </a:schemeClr>
                </a:solidFill>
              </a:rPr>
              <a:t>preparation </a:t>
            </a:r>
            <a:r>
              <a:rPr lang="ru-RU" sz="2800" b="1" dirty="0" smtClean="0">
                <a:solidFill>
                  <a:schemeClr val="accent3">
                    <a:lumMod val="50000"/>
                  </a:schemeClr>
                </a:solidFill>
              </a:rPr>
              <a:t/>
            </a:r>
            <a:br>
              <a:rPr lang="ru-RU" sz="2800" b="1" dirty="0" smtClean="0">
                <a:solidFill>
                  <a:schemeClr val="accent3">
                    <a:lumMod val="50000"/>
                  </a:schemeClr>
                </a:solidFill>
              </a:rPr>
            </a:br>
            <a:r>
              <a:rPr lang="en-US" sz="2800" b="1" dirty="0" smtClean="0">
                <a:solidFill>
                  <a:schemeClr val="accent3">
                    <a:lumMod val="50000"/>
                  </a:schemeClr>
                </a:solidFill>
              </a:rPr>
              <a:t>for </a:t>
            </a:r>
            <a:r>
              <a:rPr lang="en-US" sz="2800" b="1" dirty="0">
                <a:solidFill>
                  <a:schemeClr val="accent3">
                    <a:lumMod val="50000"/>
                  </a:schemeClr>
                </a:solidFill>
              </a:rPr>
              <a:t>writing a master's thesis</a:t>
            </a:r>
            <a:endParaRPr lang="ru-RU" sz="2800" b="1" dirty="0">
              <a:solidFill>
                <a:schemeClr val="accent3">
                  <a:lumMod val="50000"/>
                </a:schemeClr>
              </a:solidFill>
            </a:endParaRPr>
          </a:p>
        </p:txBody>
      </p:sp>
      <p:sp>
        <p:nvSpPr>
          <p:cNvPr id="3" name="TextBox 2"/>
          <p:cNvSpPr txBox="1"/>
          <p:nvPr/>
        </p:nvSpPr>
        <p:spPr>
          <a:xfrm>
            <a:off x="4367313" y="2226040"/>
            <a:ext cx="7043407" cy="26776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The task of the technique is not only to learn how to measure, but also to see, think, and connect. The absurd may find its expression both in words and in digital form. However, knowledge of logic is a reliable guarantee against uncritical acceptance of verbal absurdity, and knowledge of statistics is the best protection against digital absurdity</a:t>
            </a:r>
            <a:r>
              <a:rPr lang="en-US" sz="2400" b="1" dirty="0" smtClean="0">
                <a:solidFill>
                  <a:srgbClr val="B53A31">
                    <a:lumMod val="75000"/>
                  </a:srgbClr>
                </a:solidFill>
              </a:rPr>
              <a:t>.</a:t>
            </a:r>
            <a:endParaRPr lang="ru-RU" dirty="0" smtClean="0">
              <a:solidFill>
                <a:srgbClr val="B53A31">
                  <a:lumMod val="75000"/>
                </a:srgbClr>
              </a:solidFill>
            </a:endParaRPr>
          </a:p>
        </p:txBody>
      </p:sp>
      <p:sp>
        <p:nvSpPr>
          <p:cNvPr id="5" name="TextBox 4"/>
          <p:cNvSpPr txBox="1"/>
          <p:nvPr/>
        </p:nvSpPr>
        <p:spPr>
          <a:xfrm>
            <a:off x="3987384" y="5065798"/>
            <a:ext cx="742333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sz="2400" b="1" dirty="0">
                <a:solidFill>
                  <a:schemeClr val="accent3">
                    <a:lumMod val="75000"/>
                  </a:schemeClr>
                </a:solidFill>
              </a:rPr>
              <a:t>L. S. Vygotsky, </a:t>
            </a:r>
            <a:endParaRPr lang="ru-RU" sz="2400" b="1" dirty="0" smtClean="0">
              <a:solidFill>
                <a:schemeClr val="accent3">
                  <a:lumMod val="75000"/>
                </a:schemeClr>
              </a:solidFill>
            </a:endParaRPr>
          </a:p>
          <a:p>
            <a:pPr algn="r"/>
            <a:r>
              <a:rPr lang="en-US" sz="2400" b="1" dirty="0" smtClean="0">
                <a:solidFill>
                  <a:schemeClr val="accent3">
                    <a:lumMod val="75000"/>
                  </a:schemeClr>
                </a:solidFill>
              </a:rPr>
              <a:t>a </a:t>
            </a:r>
            <a:r>
              <a:rPr lang="en-US" sz="2400" b="1" dirty="0">
                <a:solidFill>
                  <a:schemeClr val="accent3">
                    <a:lumMod val="75000"/>
                  </a:schemeClr>
                </a:solidFill>
              </a:rPr>
              <a:t>world-renowned scientist and </a:t>
            </a:r>
            <a:r>
              <a:rPr lang="en-US" sz="2400" b="1" dirty="0" smtClean="0">
                <a:solidFill>
                  <a:schemeClr val="accent3">
                    <a:lumMod val="75000"/>
                  </a:schemeClr>
                </a:solidFill>
              </a:rPr>
              <a:t>psychologist</a:t>
            </a:r>
            <a:r>
              <a:rPr lang="ru-RU" sz="2400" b="1" dirty="0" smtClean="0">
                <a:solidFill>
                  <a:schemeClr val="accent3">
                    <a:lumMod val="75000"/>
                  </a:schemeClr>
                </a:solidFill>
              </a:rPr>
              <a:t>,</a:t>
            </a:r>
            <a:r>
              <a:rPr lang="en-US" sz="2400" b="1" dirty="0">
                <a:solidFill>
                  <a:schemeClr val="accent3">
                    <a:lumMod val="75000"/>
                  </a:schemeClr>
                </a:solidFill>
              </a:rPr>
              <a:t> </a:t>
            </a:r>
            <a:endParaRPr lang="ru-RU" sz="2400" b="1" dirty="0" smtClean="0">
              <a:solidFill>
                <a:schemeClr val="accent3">
                  <a:lumMod val="75000"/>
                </a:schemeClr>
              </a:solidFill>
            </a:endParaRPr>
          </a:p>
          <a:p>
            <a:pPr algn="r"/>
            <a:r>
              <a:rPr lang="en-US" sz="2400" b="1" dirty="0" smtClean="0">
                <a:solidFill>
                  <a:schemeClr val="accent3">
                    <a:lumMod val="75000"/>
                  </a:schemeClr>
                </a:solidFill>
              </a:rPr>
              <a:t>a </a:t>
            </a:r>
            <a:r>
              <a:rPr lang="en-US" sz="2400" b="1" dirty="0">
                <a:solidFill>
                  <a:schemeClr val="accent3">
                    <a:lumMod val="75000"/>
                  </a:schemeClr>
                </a:solidFill>
              </a:rPr>
              <a:t>native of our city of Gomel</a:t>
            </a:r>
            <a:r>
              <a:rPr lang="ru-RU" sz="2400" b="1" dirty="0" smtClean="0">
                <a:solidFill>
                  <a:schemeClr val="accent3">
                    <a:lumMod val="75000"/>
                  </a:schemeClr>
                </a:solidFill>
              </a:rPr>
              <a:t> </a:t>
            </a:r>
          </a:p>
        </p:txBody>
      </p:sp>
      <p:sp>
        <p:nvSpPr>
          <p:cNvPr id="7" name="TextBox 6"/>
          <p:cNvSpPr txBox="1"/>
          <p:nvPr/>
        </p:nvSpPr>
        <p:spPr>
          <a:xfrm>
            <a:off x="8844196" y="1856708"/>
            <a:ext cx="235345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a:solidFill>
                  <a:schemeClr val="accent3">
                    <a:lumMod val="75000"/>
                  </a:schemeClr>
                </a:solidFill>
              </a:rPr>
              <a:t>The epigraph</a:t>
            </a:r>
            <a:endParaRPr lang="ru-RU" b="1" dirty="0" smtClean="0">
              <a:solidFill>
                <a:schemeClr val="accent3">
                  <a:lumMod val="75000"/>
                </a:schemeClr>
              </a:solidFill>
            </a:endParaRPr>
          </a:p>
        </p:txBody>
      </p:sp>
      <p:sp>
        <p:nvSpPr>
          <p:cNvPr id="4" name="Прямоугольник 3"/>
          <p:cNvSpPr/>
          <p:nvPr/>
        </p:nvSpPr>
        <p:spPr>
          <a:xfrm>
            <a:off x="4672627" y="27015"/>
            <a:ext cx="7028142" cy="400110"/>
          </a:xfrm>
          <a:prstGeom prst="rect">
            <a:avLst/>
          </a:prstGeom>
        </p:spPr>
        <p:txBody>
          <a:bodyPr wrap="none">
            <a:spAutoFit/>
          </a:bodyPr>
          <a:lstStyle/>
          <a:p>
            <a:r>
              <a:rPr lang="en-US" sz="2000" b="1" dirty="0">
                <a:solidFill>
                  <a:srgbClr val="0070C0"/>
                </a:solidFill>
              </a:rPr>
              <a:t>Qualitative and quantitative methods of psychological research</a:t>
            </a:r>
            <a:endParaRPr lang="ru-RU" sz="2000" b="1" dirty="0">
              <a:solidFill>
                <a:srgbClr val="0070C0"/>
              </a:solidFill>
            </a:endParaRPr>
          </a:p>
        </p:txBody>
      </p:sp>
    </p:spTree>
    <p:extLst>
      <p:ext uri="{BB962C8B-B14F-4D97-AF65-F5344CB8AC3E}">
        <p14:creationId xmlns:p14="http://schemas.microsoft.com/office/powerpoint/2010/main" val="174252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6738" y="1152471"/>
            <a:ext cx="10568919" cy="5016758"/>
          </a:xfrm>
          <a:prstGeom prst="rect">
            <a:avLst/>
          </a:prstGeom>
        </p:spPr>
        <p:txBody>
          <a:bodyPr wrap="none">
            <a:spAutoFit/>
          </a:bodyPr>
          <a:lstStyle/>
          <a:p>
            <a:pPr algn="ctr"/>
            <a:r>
              <a:rPr lang="en-US" sz="3200" b="1" dirty="0">
                <a:solidFill>
                  <a:prstClr val="black"/>
                </a:solidFill>
              </a:rPr>
              <a:t>Recall our </a:t>
            </a:r>
            <a:r>
              <a:rPr lang="en-US" sz="3200" b="1" dirty="0" smtClean="0">
                <a:solidFill>
                  <a:prstClr val="black"/>
                </a:solidFill>
              </a:rPr>
              <a:t>plan</a:t>
            </a:r>
            <a:endParaRPr lang="ru-RU" sz="32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en-US" sz="3200" b="1" dirty="0" smtClean="0">
                <a:solidFill>
                  <a:srgbClr val="B53A31">
                    <a:lumMod val="50000"/>
                  </a:srgbClr>
                </a:solidFill>
                <a:effectLst>
                  <a:outerShdw blurRad="38100" dist="38100" dir="2700000" algn="tl">
                    <a:srgbClr val="000000">
                      <a:alpha val="43137"/>
                    </a:srgbClr>
                  </a:outerShdw>
                </a:effectLst>
              </a:rPr>
              <a:t>Plan of the lecture</a:t>
            </a:r>
            <a:endParaRPr lang="ru-RU" sz="3200" b="1" dirty="0" smtClean="0">
              <a:solidFill>
                <a:srgbClr val="B53A31">
                  <a:lumMod val="50000"/>
                </a:srgbClr>
              </a:solidFill>
              <a:effectLst>
                <a:outerShdw blurRad="38100" dist="38100" dir="2700000" algn="tl">
                  <a:srgbClr val="000000">
                    <a:alpha val="43137"/>
                  </a:srgbClr>
                </a:outerShdw>
              </a:effectLst>
            </a:endParaRPr>
          </a:p>
          <a:p>
            <a:pPr lvl="0"/>
            <a:r>
              <a:rPr lang="ru-RU" sz="2800" b="1" dirty="0" smtClean="0">
                <a:solidFill>
                  <a:srgbClr val="B53A31">
                    <a:lumMod val="50000"/>
                  </a:srgbClr>
                </a:solidFill>
                <a:effectLst>
                  <a:outerShdw blurRad="38100" dist="38100" dir="2700000" algn="tl">
                    <a:srgbClr val="000000">
                      <a:alpha val="43137"/>
                    </a:srgbClr>
                  </a:outerShdw>
                </a:effectLst>
              </a:rPr>
              <a:t>1 </a:t>
            </a:r>
            <a:r>
              <a:rPr lang="en-US" sz="2800" b="1" dirty="0" smtClean="0">
                <a:solidFill>
                  <a:srgbClr val="B53A31">
                    <a:lumMod val="50000"/>
                  </a:srgbClr>
                </a:solidFill>
                <a:effectLst>
                  <a:outerShdw blurRad="38100" dist="38100" dir="2700000" algn="tl">
                    <a:srgbClr val="000000">
                      <a:alpha val="43137"/>
                    </a:srgbClr>
                  </a:outerShdw>
                </a:effectLst>
              </a:rPr>
              <a:t>The </a:t>
            </a:r>
            <a:r>
              <a:rPr lang="en-US" sz="2800" b="1" dirty="0">
                <a:solidFill>
                  <a:srgbClr val="B53A31">
                    <a:lumMod val="50000"/>
                  </a:srgbClr>
                </a:solidFill>
                <a:effectLst>
                  <a:outerShdw blurRad="38100" dist="38100" dir="2700000" algn="tl">
                    <a:srgbClr val="000000">
                      <a:alpha val="43137"/>
                    </a:srgbClr>
                  </a:outerShdw>
                </a:effectLst>
              </a:rPr>
              <a:t>concept of doing psychology</a:t>
            </a:r>
            <a:endParaRPr lang="ru-RU" sz="2800" b="1" dirty="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0179C0"/>
                </a:solidFill>
                <a:effectLst>
                  <a:outerShdw blurRad="38100" dist="38100" dir="2700000" algn="tl">
                    <a:srgbClr val="000000">
                      <a:alpha val="43137"/>
                    </a:srgbClr>
                  </a:outerShdw>
                </a:effectLst>
              </a:rPr>
              <a:t>2 </a:t>
            </a:r>
            <a:r>
              <a:rPr lang="en-US" sz="2800" b="1" dirty="0" smtClean="0">
                <a:solidFill>
                  <a:srgbClr val="0179C0"/>
                </a:solidFill>
                <a:effectLst>
                  <a:outerShdw blurRad="38100" dist="38100" dir="2700000" algn="tl">
                    <a:srgbClr val="000000">
                      <a:alpha val="43137"/>
                    </a:srgbClr>
                  </a:outerShdw>
                </a:effectLst>
              </a:rPr>
              <a:t>Paradigms in psychology</a:t>
            </a:r>
            <a:endParaRPr lang="ru-RU" sz="2800" b="1" dirty="0" smtClean="0">
              <a:solidFill>
                <a:srgbClr val="0179C0"/>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3 </a:t>
            </a:r>
            <a:r>
              <a:rPr lang="en-US" sz="2800" b="1" dirty="0">
                <a:solidFill>
                  <a:srgbClr val="B53A31">
                    <a:lumMod val="50000"/>
                  </a:srgbClr>
                </a:solidFill>
                <a:effectLst>
                  <a:outerShdw blurRad="38100" dist="38100" dir="2700000" algn="tl">
                    <a:srgbClr val="000000">
                      <a:alpha val="43137"/>
                    </a:srgbClr>
                  </a:outerShdw>
                </a:effectLst>
              </a:rPr>
              <a:t>Science and the hypothesis testing </a:t>
            </a:r>
            <a:r>
              <a:rPr lang="en-US" sz="2800" b="1" dirty="0" smtClean="0">
                <a:solidFill>
                  <a:srgbClr val="B53A31">
                    <a:lumMod val="50000"/>
                  </a:srgbClr>
                </a:solidFill>
                <a:effectLst>
                  <a:outerShdw blurRad="38100" dist="38100" dir="2700000" algn="tl">
                    <a:srgbClr val="000000">
                      <a:alpha val="43137"/>
                    </a:srgbClr>
                  </a:outerShdw>
                </a:effectLst>
              </a:rPr>
              <a:t>process</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4 </a:t>
            </a:r>
            <a:r>
              <a:rPr lang="en-US" sz="2800" b="1" dirty="0" smtClean="0">
                <a:solidFill>
                  <a:srgbClr val="B53A31">
                    <a:lumMod val="50000"/>
                  </a:srgbClr>
                </a:solidFill>
                <a:effectLst>
                  <a:outerShdw blurRad="38100" dist="38100" dir="2700000" algn="tl">
                    <a:srgbClr val="000000">
                      <a:alpha val="43137"/>
                    </a:srgbClr>
                  </a:outerShdw>
                </a:effectLst>
              </a:rPr>
              <a:t>Comparative overview of the possibilities</a:t>
            </a:r>
            <a:r>
              <a:rPr lang="ru-RU" sz="2800" b="1" dirty="0" smtClean="0">
                <a:solidFill>
                  <a:srgbClr val="B53A31">
                    <a:lumMod val="50000"/>
                  </a:srgbClr>
                </a:solidFill>
                <a:effectLst>
                  <a:outerShdw blurRad="38100" dist="38100" dir="2700000" algn="tl">
                    <a:srgbClr val="000000">
                      <a:alpha val="43137"/>
                    </a:srgbClr>
                  </a:outerShdw>
                </a:effectLst>
              </a:rPr>
              <a:t> </a:t>
            </a:r>
          </a:p>
          <a:p>
            <a:r>
              <a:rPr lang="en-US" sz="2800" b="1" dirty="0">
                <a:solidFill>
                  <a:srgbClr val="B53A31">
                    <a:lumMod val="50000"/>
                  </a:srgbClr>
                </a:solidFill>
                <a:effectLst>
                  <a:outerShdw blurRad="38100" dist="38100" dir="2700000" algn="tl">
                    <a:srgbClr val="000000">
                      <a:alpha val="43137"/>
                    </a:srgbClr>
                  </a:outerShdw>
                </a:effectLst>
              </a:rPr>
              <a:t>and</a:t>
            </a:r>
            <a:r>
              <a:rPr lang="ru-RU" sz="2800" b="1" dirty="0" smtClean="0">
                <a:solidFill>
                  <a:srgbClr val="B53A31">
                    <a:lumMod val="50000"/>
                  </a:srgbClr>
                </a:solidFill>
                <a:effectLst>
                  <a:outerShdw blurRad="38100" dist="38100" dir="2700000" algn="tl">
                    <a:srgbClr val="000000">
                      <a:alpha val="43137"/>
                    </a:srgbClr>
                  </a:outerShdw>
                </a:effectLst>
              </a:rPr>
              <a:t> </a:t>
            </a:r>
            <a:r>
              <a:rPr lang="en-US" sz="2800" b="1" dirty="0">
                <a:solidFill>
                  <a:srgbClr val="B53A31">
                    <a:lumMod val="50000"/>
                  </a:srgbClr>
                </a:solidFill>
                <a:effectLst>
                  <a:outerShdw blurRad="38100" dist="38100" dir="2700000" algn="tl">
                    <a:srgbClr val="000000">
                      <a:alpha val="43137"/>
                    </a:srgbClr>
                  </a:outerShdw>
                </a:effectLst>
              </a:rPr>
              <a:t>limitations of qualitative and quantitative </a:t>
            </a:r>
            <a:r>
              <a:rPr lang="en-US" sz="2800" b="1" dirty="0" smtClean="0">
                <a:solidFill>
                  <a:srgbClr val="B53A31">
                    <a:lumMod val="50000"/>
                  </a:srgbClr>
                </a:solidFill>
                <a:effectLst>
                  <a:outerShdw blurRad="38100" dist="38100" dir="2700000" algn="tl">
                    <a:srgbClr val="000000">
                      <a:alpha val="43137"/>
                    </a:srgbClr>
                  </a:outerShdw>
                </a:effectLst>
              </a:rPr>
              <a:t>methods</a:t>
            </a:r>
            <a:r>
              <a:rPr lang="ru-RU" sz="2800" b="1" dirty="0" smtClean="0">
                <a:solidFill>
                  <a:srgbClr val="B53A31">
                    <a:lumMod val="50000"/>
                  </a:srgbClr>
                </a:solidFill>
                <a:effectLst>
                  <a:outerShdw blurRad="38100" dist="38100" dir="2700000" algn="tl">
                    <a:srgbClr val="000000">
                      <a:alpha val="43137"/>
                    </a:srgbClr>
                  </a:outerShdw>
                </a:effectLst>
              </a:rPr>
              <a:t> </a:t>
            </a:r>
          </a:p>
          <a:p>
            <a:pPr algn="r"/>
            <a:r>
              <a:rPr lang="ru-RU" sz="2800" dirty="0" smtClean="0">
                <a:solidFill>
                  <a:srgbClr val="0179C0"/>
                </a:solidFill>
              </a:rPr>
              <a:t> </a:t>
            </a:r>
          </a:p>
          <a:p>
            <a:pPr algn="r"/>
            <a:r>
              <a:rPr lang="en-US" sz="2800" dirty="0">
                <a:solidFill>
                  <a:srgbClr val="0179C0"/>
                </a:solidFill>
              </a:rPr>
              <a:t>Now let's reflect on the </a:t>
            </a:r>
            <a:r>
              <a:rPr lang="en-US" sz="2800" dirty="0" smtClean="0">
                <a:solidFill>
                  <a:srgbClr val="0179C0"/>
                </a:solidFill>
              </a:rPr>
              <a:t>question</a:t>
            </a:r>
            <a:endParaRPr lang="ru-RU" sz="2800" dirty="0" smtClean="0">
              <a:solidFill>
                <a:srgbClr val="0179C0"/>
              </a:solidFill>
            </a:endParaRPr>
          </a:p>
          <a:p>
            <a:pPr algn="r"/>
            <a:r>
              <a:rPr lang="en-US" sz="2800" b="1" dirty="0">
                <a:solidFill>
                  <a:srgbClr val="0179C0"/>
                </a:solidFill>
                <a:effectLst>
                  <a:outerShdw blurRad="38100" dist="38100" dir="2700000" algn="tl">
                    <a:srgbClr val="000000">
                      <a:alpha val="43137"/>
                    </a:srgbClr>
                  </a:outerShdw>
                </a:effectLst>
              </a:rPr>
              <a:t>2 Paradigms in </a:t>
            </a:r>
            <a:r>
              <a:rPr lang="en-US" sz="2800" b="1" dirty="0" smtClean="0">
                <a:solidFill>
                  <a:srgbClr val="0179C0"/>
                </a:solidFill>
                <a:effectLst>
                  <a:outerShdw blurRad="38100" dist="38100" dir="2700000" algn="tl">
                    <a:srgbClr val="000000">
                      <a:alpha val="43137"/>
                    </a:srgbClr>
                  </a:outerShdw>
                </a:effectLst>
              </a:rPr>
              <a:t>psychology</a:t>
            </a:r>
            <a:r>
              <a:rPr lang="ru-RU" sz="2800" b="1" dirty="0" smtClean="0">
                <a:solidFill>
                  <a:srgbClr val="0179C0"/>
                </a:solidFill>
                <a:effectLst>
                  <a:outerShdw blurRad="38100" dist="38100" dir="2700000" algn="tl">
                    <a:srgbClr val="000000">
                      <a:alpha val="43137"/>
                    </a:srgbClr>
                  </a:outerShdw>
                </a:effectLst>
              </a:rPr>
              <a:t>.</a:t>
            </a:r>
            <a:endParaRPr lang="en-US" sz="2800" b="1" dirty="0">
              <a:solidFill>
                <a:srgbClr val="0179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027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3305713" cy="400110"/>
          </a:xfrm>
          <a:prstGeom prst="rect">
            <a:avLst/>
          </a:prstGeom>
        </p:spPr>
        <p:txBody>
          <a:bodyPr wrap="none">
            <a:spAutoFit/>
          </a:bodyPr>
          <a:lstStyle/>
          <a:p>
            <a:r>
              <a:rPr lang="ru-RU" sz="2000" b="1" dirty="0" smtClean="0">
                <a:solidFill>
                  <a:srgbClr val="0179C0"/>
                </a:solidFill>
              </a:rPr>
              <a:t>2 Парадигмы в психологии</a:t>
            </a:r>
            <a:endParaRPr lang="ru-RU" sz="2000" dirty="0">
              <a:solidFill>
                <a:srgbClr val="0179C0"/>
              </a:solidFill>
            </a:endParaRPr>
          </a:p>
        </p:txBody>
      </p:sp>
      <p:sp>
        <p:nvSpPr>
          <p:cNvPr id="3" name="TextBox 2"/>
          <p:cNvSpPr txBox="1"/>
          <p:nvPr/>
        </p:nvSpPr>
        <p:spPr>
          <a:xfrm>
            <a:off x="2160650" y="711831"/>
            <a:ext cx="9303798" cy="52629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Полтора века психология отличается от философии или от интуитивного здравого смысла свои стремлением к подтверждению теории научными доказательствами. Ученые-психологи предприняли серьезную попытку следовать тому пути, который характерен для естественных наук. </a:t>
            </a:r>
          </a:p>
          <a:p>
            <a:pPr indent="457200" algn="just"/>
            <a:r>
              <a:rPr lang="ru-RU" sz="2400" b="1" dirty="0" smtClean="0">
                <a:solidFill>
                  <a:srgbClr val="B53A31">
                    <a:lumMod val="75000"/>
                  </a:srgbClr>
                </a:solidFill>
              </a:rPr>
              <a:t>Они выдвигали идеи (теории, гипотезы, умозрительные заключения) в интересующей их области и старались доказать их реальными, объективными результатами. </a:t>
            </a:r>
          </a:p>
          <a:p>
            <a:pPr indent="457200" algn="just"/>
            <a:r>
              <a:rPr lang="ru-RU" sz="2400" b="1" dirty="0" smtClean="0">
                <a:solidFill>
                  <a:srgbClr val="B53A31">
                    <a:lumMod val="75000"/>
                  </a:srgbClr>
                </a:solidFill>
              </a:rPr>
              <a:t>Оспаривается же валидность результатов не из-за «вредности» оппонентов, а потому, что весь ученый мир искренне заинтересован в познании того, чем реально является психическая и социальная жизнь людей, а также в том, чтобы не попасть в ловушку «кабинетного здравого смысла» и тем самым оказаться в плену психологической фантастики.</a:t>
            </a:r>
          </a:p>
        </p:txBody>
      </p:sp>
    </p:spTree>
    <p:extLst>
      <p:ext uri="{BB962C8B-B14F-4D97-AF65-F5344CB8AC3E}">
        <p14:creationId xmlns:p14="http://schemas.microsoft.com/office/powerpoint/2010/main" val="176290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258730" cy="523220"/>
          </a:xfrm>
          <a:prstGeom prst="rect">
            <a:avLst/>
          </a:prstGeom>
        </p:spPr>
        <p:txBody>
          <a:bodyPr wrap="none">
            <a:spAutoFit/>
          </a:bodyPr>
          <a:lstStyle/>
          <a:p>
            <a:pPr lvl="0"/>
            <a:r>
              <a:rPr lang="ru-RU" sz="2800" b="1" dirty="0">
                <a:solidFill>
                  <a:srgbClr val="0179C0"/>
                </a:solidFill>
                <a:effectLst>
                  <a:outerShdw blurRad="38100" dist="38100" dir="2700000" algn="tl">
                    <a:srgbClr val="000000">
                      <a:alpha val="43137"/>
                    </a:srgbClr>
                  </a:outerShdw>
                </a:effectLst>
              </a:rPr>
              <a:t>2 </a:t>
            </a:r>
            <a:r>
              <a:rPr lang="en-US" sz="2800" b="1" dirty="0">
                <a:solidFill>
                  <a:srgbClr val="0179C0"/>
                </a:solidFill>
                <a:effectLst>
                  <a:outerShdw blurRad="38100" dist="38100" dir="2700000" algn="tl">
                    <a:srgbClr val="000000">
                      <a:alpha val="43137"/>
                    </a:srgbClr>
                  </a:outerShdw>
                </a:effectLst>
              </a:rPr>
              <a:t>Paradigms in psychology</a:t>
            </a:r>
            <a:endParaRPr lang="ru-RU" sz="2800" b="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160650" y="570553"/>
            <a:ext cx="9303798" cy="56938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600" b="1" dirty="0">
                <a:solidFill>
                  <a:srgbClr val="B53A31">
                    <a:lumMod val="75000"/>
                  </a:srgbClr>
                </a:solidFill>
              </a:rPr>
              <a:t>For a century and a half, psychology differs from philosophy or from intuitive common sense in its desire to confirm a theory with scientific evidence. Scientists-psychologists have made a serious attempt to follow the path that is characteristic of the natural sciences</a:t>
            </a:r>
            <a:r>
              <a:rPr lang="en-US" sz="2600" b="1" dirty="0" smtClean="0">
                <a:solidFill>
                  <a:srgbClr val="B53A31">
                    <a:lumMod val="75000"/>
                  </a:srgbClr>
                </a:solidFill>
              </a:rPr>
              <a:t>.</a:t>
            </a:r>
            <a:endParaRPr lang="ru-RU" sz="2600" b="1" dirty="0" smtClean="0">
              <a:solidFill>
                <a:srgbClr val="B53A31">
                  <a:lumMod val="75000"/>
                </a:srgbClr>
              </a:solidFill>
            </a:endParaRPr>
          </a:p>
          <a:p>
            <a:pPr indent="457200" algn="just"/>
            <a:r>
              <a:rPr lang="en-US" sz="2600" b="1" dirty="0" smtClean="0">
                <a:solidFill>
                  <a:srgbClr val="B53A31">
                    <a:lumMod val="75000"/>
                  </a:srgbClr>
                </a:solidFill>
              </a:rPr>
              <a:t>They </a:t>
            </a:r>
            <a:r>
              <a:rPr lang="en-US" sz="2600" b="1" dirty="0">
                <a:solidFill>
                  <a:srgbClr val="B53A31">
                    <a:lumMod val="75000"/>
                  </a:srgbClr>
                </a:solidFill>
              </a:rPr>
              <a:t>put forward ideas (theories, hypotheses, speculative conclusions) in their field of interest and tried to prove them with real, objective results</a:t>
            </a:r>
            <a:r>
              <a:rPr lang="en-US" sz="2600" b="1" dirty="0" smtClean="0">
                <a:solidFill>
                  <a:srgbClr val="B53A31">
                    <a:lumMod val="75000"/>
                  </a:srgbClr>
                </a:solidFill>
              </a:rPr>
              <a:t>.</a:t>
            </a:r>
            <a:endParaRPr lang="ru-RU" sz="2600" b="1" dirty="0" smtClean="0">
              <a:solidFill>
                <a:srgbClr val="B53A31">
                  <a:lumMod val="75000"/>
                </a:srgbClr>
              </a:solidFill>
            </a:endParaRPr>
          </a:p>
          <a:p>
            <a:pPr indent="457200" algn="just"/>
            <a:r>
              <a:rPr lang="en-US" sz="2600" b="1" dirty="0" smtClean="0">
                <a:solidFill>
                  <a:srgbClr val="B53A31">
                    <a:lumMod val="75000"/>
                  </a:srgbClr>
                </a:solidFill>
              </a:rPr>
              <a:t>The </a:t>
            </a:r>
            <a:r>
              <a:rPr lang="en-US" sz="2600" b="1" dirty="0">
                <a:solidFill>
                  <a:srgbClr val="B53A31">
                    <a:lumMod val="75000"/>
                  </a:srgbClr>
                </a:solidFill>
              </a:rPr>
              <a:t>validity (i.e. fitness</a:t>
            </a:r>
            <a:r>
              <a:rPr lang="en-US" sz="2600" b="1" dirty="0" smtClean="0">
                <a:solidFill>
                  <a:srgbClr val="B53A31">
                    <a:lumMod val="75000"/>
                  </a:srgbClr>
                </a:solidFill>
              </a:rPr>
              <a:t>)</a:t>
            </a:r>
            <a:r>
              <a:rPr lang="ru-RU" sz="2600" b="1" dirty="0" smtClean="0">
                <a:solidFill>
                  <a:srgbClr val="B53A31">
                    <a:lumMod val="75000"/>
                  </a:srgbClr>
                </a:solidFill>
              </a:rPr>
              <a:t> </a:t>
            </a:r>
            <a:r>
              <a:rPr lang="en-US" sz="2600" b="1" dirty="0" smtClean="0">
                <a:solidFill>
                  <a:srgbClr val="B53A31">
                    <a:lumMod val="75000"/>
                  </a:srgbClr>
                </a:solidFill>
              </a:rPr>
              <a:t>of </a:t>
            </a:r>
            <a:r>
              <a:rPr lang="en-US" sz="2600" b="1" dirty="0">
                <a:solidFill>
                  <a:srgbClr val="B53A31">
                    <a:lumMod val="75000"/>
                  </a:srgbClr>
                </a:solidFill>
              </a:rPr>
              <a:t>the results is disputed not because of </a:t>
            </a:r>
            <a:r>
              <a:rPr lang="en-US" sz="2600" b="1" dirty="0" smtClean="0">
                <a:solidFill>
                  <a:srgbClr val="B53A31">
                    <a:lumMod val="75000"/>
                  </a:srgbClr>
                </a:solidFill>
              </a:rPr>
              <a:t>the</a:t>
            </a:r>
            <a:r>
              <a:rPr lang="ru-RU" sz="2600" b="1" dirty="0" smtClean="0">
                <a:solidFill>
                  <a:srgbClr val="B53A31">
                    <a:lumMod val="75000"/>
                  </a:srgbClr>
                </a:solidFill>
              </a:rPr>
              <a:t> </a:t>
            </a:r>
            <a:r>
              <a:rPr lang="en-US" sz="2600" b="1" dirty="0" smtClean="0">
                <a:solidFill>
                  <a:srgbClr val="B53A31">
                    <a:lumMod val="75000"/>
                  </a:srgbClr>
                </a:solidFill>
              </a:rPr>
              <a:t>"harmfulness" </a:t>
            </a:r>
            <a:r>
              <a:rPr lang="en-US" sz="2600" b="1" dirty="0">
                <a:solidFill>
                  <a:srgbClr val="B53A31">
                    <a:lumMod val="75000"/>
                  </a:srgbClr>
                </a:solidFill>
              </a:rPr>
              <a:t>of the opponents, but because the entire scientific world is sincerely interested in knowing what the mental and social life of people really is, as well as in not falling into the trap of "cabinet common sense" and thereby being captured by psychological fiction.</a:t>
            </a:r>
            <a:endParaRPr lang="ru-RU" sz="2600" b="1" dirty="0" smtClean="0">
              <a:solidFill>
                <a:srgbClr val="B53A31">
                  <a:lumMod val="75000"/>
                </a:srgbClr>
              </a:solidFill>
            </a:endParaRPr>
          </a:p>
        </p:txBody>
      </p:sp>
    </p:spTree>
    <p:extLst>
      <p:ext uri="{BB962C8B-B14F-4D97-AF65-F5344CB8AC3E}">
        <p14:creationId xmlns:p14="http://schemas.microsoft.com/office/powerpoint/2010/main" val="199183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5254965" cy="400110"/>
          </a:xfrm>
          <a:prstGeom prst="rect">
            <a:avLst/>
          </a:prstGeom>
        </p:spPr>
        <p:txBody>
          <a:bodyPr wrap="none">
            <a:spAutoFit/>
          </a:bodyPr>
          <a:lstStyle/>
          <a:p>
            <a:r>
              <a:rPr lang="ru-RU" sz="2000" b="1" dirty="0" err="1" smtClean="0">
                <a:solidFill>
                  <a:srgbClr val="0179C0"/>
                </a:solidFill>
              </a:rPr>
              <a:t>Парадигмальные</a:t>
            </a:r>
            <a:r>
              <a:rPr lang="ru-RU" sz="2000" b="1" dirty="0" smtClean="0">
                <a:solidFill>
                  <a:srgbClr val="0179C0"/>
                </a:solidFill>
              </a:rPr>
              <a:t> координаты исследования</a:t>
            </a:r>
            <a:endParaRPr lang="ru-RU" sz="2000" dirty="0">
              <a:solidFill>
                <a:srgbClr val="0179C0"/>
              </a:solidFill>
            </a:endParaRPr>
          </a:p>
        </p:txBody>
      </p:sp>
      <p:sp>
        <p:nvSpPr>
          <p:cNvPr id="3" name="TextBox 2"/>
          <p:cNvSpPr txBox="1"/>
          <p:nvPr/>
        </p:nvSpPr>
        <p:spPr>
          <a:xfrm>
            <a:off x="2173528" y="447443"/>
            <a:ext cx="9303798"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200" b="1" dirty="0" smtClean="0">
                <a:solidFill>
                  <a:srgbClr val="B53A31">
                    <a:lumMod val="75000"/>
                  </a:srgbClr>
                </a:solidFill>
              </a:rPr>
              <a:t>Естественно, что в течение десятилетий со дня «провозглашения» психологии наукой сложились методы, модели и подходы к исследованию психических явлений. Методы оказались неразделимо связанными с определенными общими подходами.</a:t>
            </a:r>
          </a:p>
        </p:txBody>
      </p:sp>
      <p:sp>
        <p:nvSpPr>
          <p:cNvPr id="5" name="TextBox 4"/>
          <p:cNvSpPr txBox="1"/>
          <p:nvPr/>
        </p:nvSpPr>
        <p:spPr>
          <a:xfrm>
            <a:off x="901523" y="1893993"/>
            <a:ext cx="8451542"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sz="2200" b="1" dirty="0" err="1" smtClean="0">
                <a:solidFill>
                  <a:schemeClr val="accent3">
                    <a:lumMod val="75000"/>
                  </a:schemeClr>
                </a:solidFill>
              </a:rPr>
              <a:t>Бихевиоральная</a:t>
            </a:r>
            <a:r>
              <a:rPr lang="ru-RU" sz="2200" b="1" dirty="0" smtClean="0">
                <a:solidFill>
                  <a:schemeClr val="accent3">
                    <a:lumMod val="75000"/>
                  </a:schemeClr>
                </a:solidFill>
              </a:rPr>
              <a:t> и когнитивная парадигмы придают огромное значение </a:t>
            </a:r>
            <a:r>
              <a:rPr lang="ru-RU" sz="2200" b="1" i="1" dirty="0" smtClean="0">
                <a:solidFill>
                  <a:schemeClr val="accent3">
                    <a:lumMod val="75000"/>
                  </a:schemeClr>
                </a:solidFill>
                <a:effectLst>
                  <a:outerShdw blurRad="38100" dist="38100" dir="2700000" algn="tl">
                    <a:srgbClr val="000000">
                      <a:alpha val="43137"/>
                    </a:srgbClr>
                  </a:outerShdw>
                </a:effectLst>
              </a:rPr>
              <a:t>эксперименту</a:t>
            </a:r>
            <a:r>
              <a:rPr lang="ru-RU" sz="2200" b="1" dirty="0" smtClean="0">
                <a:solidFill>
                  <a:schemeClr val="accent3">
                    <a:lumMod val="75000"/>
                  </a:schemeClr>
                </a:solidFill>
              </a:rPr>
              <a:t> и проверке гипотез.</a:t>
            </a:r>
          </a:p>
        </p:txBody>
      </p:sp>
      <p:sp>
        <p:nvSpPr>
          <p:cNvPr id="8" name="TextBox 7"/>
          <p:cNvSpPr txBox="1"/>
          <p:nvPr/>
        </p:nvSpPr>
        <p:spPr>
          <a:xfrm>
            <a:off x="2267557" y="2663434"/>
            <a:ext cx="9310549"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chemeClr val="accent3">
                    <a:lumMod val="75000"/>
                  </a:schemeClr>
                </a:solidFill>
              </a:rPr>
              <a:t>Возникновение измерений в психике, в связи с изучением личностной индивидуальности, обусловило исключительное внимание к </a:t>
            </a:r>
            <a:r>
              <a:rPr lang="ru-RU" sz="2200" b="1" dirty="0" smtClean="0">
                <a:solidFill>
                  <a:schemeClr val="accent3">
                    <a:lumMod val="75000"/>
                  </a:schemeClr>
                </a:solidFill>
                <a:effectLst>
                  <a:outerShdw blurRad="38100" dist="38100" dir="2700000" algn="tl">
                    <a:srgbClr val="000000">
                      <a:alpha val="43137"/>
                    </a:srgbClr>
                  </a:outerShdw>
                </a:effectLst>
              </a:rPr>
              <a:t>квантификации </a:t>
            </a:r>
            <a:r>
              <a:rPr lang="ru-RU" sz="2200" b="1" dirty="0" smtClean="0">
                <a:solidFill>
                  <a:schemeClr val="accent3">
                    <a:lumMod val="75000"/>
                  </a:schemeClr>
                </a:solidFill>
              </a:rPr>
              <a:t>психологических переменных и к </a:t>
            </a:r>
            <a:r>
              <a:rPr lang="ru-RU" sz="2200" b="1" i="1" dirty="0" smtClean="0">
                <a:solidFill>
                  <a:schemeClr val="accent3">
                    <a:lumMod val="75000"/>
                  </a:schemeClr>
                </a:solidFill>
                <a:effectLst>
                  <a:outerShdw blurRad="38100" dist="38100" dir="2700000" algn="tl">
                    <a:srgbClr val="000000">
                      <a:alpha val="43137"/>
                    </a:srgbClr>
                  </a:outerShdw>
                </a:effectLst>
              </a:rPr>
              <a:t>психометрическому тесту</a:t>
            </a:r>
            <a:r>
              <a:rPr lang="ru-RU" sz="2200" b="1" dirty="0" smtClean="0">
                <a:solidFill>
                  <a:schemeClr val="accent3">
                    <a:lumMod val="75000"/>
                  </a:schemeClr>
                </a:solidFill>
              </a:rPr>
              <a:t>.</a:t>
            </a:r>
          </a:p>
        </p:txBody>
      </p:sp>
      <p:sp>
        <p:nvSpPr>
          <p:cNvPr id="9" name="TextBox 8"/>
          <p:cNvSpPr txBox="1"/>
          <p:nvPr/>
        </p:nvSpPr>
        <p:spPr>
          <a:xfrm>
            <a:off x="1151845" y="4109984"/>
            <a:ext cx="10404629"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chemeClr val="accent3">
                    <a:lumMod val="75000"/>
                  </a:schemeClr>
                </a:solidFill>
              </a:rPr>
              <a:t>Психология индивидуальных различий привнесла в исследования методы продольных и поперечных </a:t>
            </a:r>
            <a:r>
              <a:rPr lang="ru-RU" sz="2200" b="1" i="1" dirty="0" smtClean="0">
                <a:solidFill>
                  <a:schemeClr val="accent3">
                    <a:lumMod val="75000"/>
                  </a:schemeClr>
                </a:solidFill>
                <a:effectLst>
                  <a:outerShdw blurRad="38100" dist="38100" dir="2700000" algn="tl">
                    <a:srgbClr val="000000">
                      <a:alpha val="43137"/>
                    </a:srgbClr>
                  </a:outerShdw>
                </a:effectLst>
              </a:rPr>
              <a:t>срезов</a:t>
            </a:r>
            <a:r>
              <a:rPr lang="ru-RU" sz="2200" b="1" dirty="0" smtClean="0">
                <a:solidFill>
                  <a:schemeClr val="accent3">
                    <a:lumMod val="75000"/>
                  </a:schemeClr>
                </a:solidFill>
              </a:rPr>
              <a:t>.</a:t>
            </a:r>
          </a:p>
        </p:txBody>
      </p:sp>
      <p:sp>
        <p:nvSpPr>
          <p:cNvPr id="10" name="TextBox 9"/>
          <p:cNvSpPr txBox="1"/>
          <p:nvPr/>
        </p:nvSpPr>
        <p:spPr>
          <a:xfrm>
            <a:off x="2333076" y="4821575"/>
            <a:ext cx="9179510"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chemeClr val="accent3">
                    <a:lumMod val="75000"/>
                  </a:schemeClr>
                </a:solidFill>
              </a:rPr>
              <a:t>Прикладная психология создала целый пласт </a:t>
            </a:r>
            <a:r>
              <a:rPr lang="ru-RU" sz="2200" b="1" i="1" dirty="0" smtClean="0">
                <a:solidFill>
                  <a:schemeClr val="accent3">
                    <a:lumMod val="75000"/>
                  </a:schemeClr>
                </a:solidFill>
                <a:effectLst>
                  <a:outerShdw blurRad="38100" dist="38100" dir="2700000" algn="tl">
                    <a:srgbClr val="000000">
                      <a:alpha val="43137"/>
                    </a:srgbClr>
                  </a:outerShdw>
                </a:effectLst>
              </a:rPr>
              <a:t>методов полевых исследований</a:t>
            </a:r>
            <a:r>
              <a:rPr lang="ru-RU" sz="2200" b="1" dirty="0" smtClean="0">
                <a:solidFill>
                  <a:schemeClr val="accent3">
                    <a:lumMod val="75000"/>
                  </a:schemeClr>
                </a:solidFill>
              </a:rPr>
              <a:t>, включая и анализ </a:t>
            </a:r>
            <a:r>
              <a:rPr lang="ru-RU" sz="2200" b="1" dirty="0" err="1" smtClean="0">
                <a:solidFill>
                  <a:schemeClr val="accent3">
                    <a:lumMod val="75000"/>
                  </a:schemeClr>
                </a:solidFill>
              </a:rPr>
              <a:t>квази</a:t>
            </a:r>
            <a:r>
              <a:rPr lang="ru-RU" sz="2200" b="1" dirty="0" smtClean="0">
                <a:solidFill>
                  <a:schemeClr val="accent3">
                    <a:lumMod val="75000"/>
                  </a:schemeClr>
                </a:solidFill>
              </a:rPr>
              <a:t>-экспериментальных планов, а в последние годы повлияла на распространение </a:t>
            </a:r>
            <a:r>
              <a:rPr lang="ru-RU" sz="2200" b="1" i="1" dirty="0" smtClean="0">
                <a:solidFill>
                  <a:schemeClr val="accent3">
                    <a:lumMod val="75000"/>
                  </a:schemeClr>
                </a:solidFill>
                <a:effectLst>
                  <a:outerShdw blurRad="38100" dist="38100" dir="2700000" algn="tl">
                    <a:srgbClr val="000000">
                      <a:alpha val="43137"/>
                    </a:srgbClr>
                  </a:outerShdw>
                </a:effectLst>
              </a:rPr>
              <a:t>качественных подходов</a:t>
            </a:r>
            <a:r>
              <a:rPr lang="ru-RU" sz="2200" b="1" dirty="0" smtClean="0">
                <a:solidFill>
                  <a:schemeClr val="accent3">
                    <a:lumMod val="75000"/>
                  </a:schemeClr>
                </a:solidFill>
              </a:rPr>
              <a:t> к получению данных и их анализу.</a:t>
            </a:r>
          </a:p>
        </p:txBody>
      </p:sp>
    </p:spTree>
    <p:extLst>
      <p:ext uri="{BB962C8B-B14F-4D97-AF65-F5344CB8AC3E}">
        <p14:creationId xmlns:p14="http://schemas.microsoft.com/office/powerpoint/2010/main" val="54572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690002" cy="461665"/>
          </a:xfrm>
          <a:prstGeom prst="rect">
            <a:avLst/>
          </a:prstGeom>
        </p:spPr>
        <p:txBody>
          <a:bodyPr wrap="none">
            <a:spAutoFit/>
          </a:bodyPr>
          <a:lstStyle/>
          <a:p>
            <a:r>
              <a:rPr lang="en-US" sz="2400" b="1" dirty="0" smtClean="0">
                <a:solidFill>
                  <a:srgbClr val="0179C0"/>
                </a:solidFill>
              </a:rPr>
              <a:t>Paradigm </a:t>
            </a:r>
            <a:r>
              <a:rPr lang="en-US" sz="2400" b="1" dirty="0">
                <a:solidFill>
                  <a:srgbClr val="0179C0"/>
                </a:solidFill>
              </a:rPr>
              <a:t>coordinates of the study</a:t>
            </a:r>
            <a:endParaRPr lang="ru-RU" sz="2400" dirty="0">
              <a:solidFill>
                <a:srgbClr val="0179C0"/>
              </a:solidFill>
            </a:endParaRPr>
          </a:p>
        </p:txBody>
      </p:sp>
      <p:sp>
        <p:nvSpPr>
          <p:cNvPr id="3" name="TextBox 2"/>
          <p:cNvSpPr txBox="1"/>
          <p:nvPr/>
        </p:nvSpPr>
        <p:spPr>
          <a:xfrm>
            <a:off x="2173528" y="447443"/>
            <a:ext cx="9303798" cy="15081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300" b="1" dirty="0">
                <a:solidFill>
                  <a:srgbClr val="B53A31">
                    <a:lumMod val="75000"/>
                  </a:srgbClr>
                </a:solidFill>
              </a:rPr>
              <a:t>Naturally, in the decades since the "proclamation" of psychology as a science, methods, models and approaches to the study of mental phenomena have developed. The methods were found to be inseparably linked to certain general approaches.</a:t>
            </a:r>
            <a:endParaRPr lang="ru-RU" sz="2300" b="1" dirty="0" smtClean="0">
              <a:solidFill>
                <a:srgbClr val="B53A31">
                  <a:lumMod val="75000"/>
                </a:srgbClr>
              </a:solidFill>
            </a:endParaRPr>
          </a:p>
        </p:txBody>
      </p:sp>
      <p:sp>
        <p:nvSpPr>
          <p:cNvPr id="5" name="TextBox 4"/>
          <p:cNvSpPr txBox="1"/>
          <p:nvPr/>
        </p:nvSpPr>
        <p:spPr>
          <a:xfrm>
            <a:off x="901523" y="1955548"/>
            <a:ext cx="8451542" cy="8002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300" b="1" dirty="0" smtClean="0">
                <a:solidFill>
                  <a:srgbClr val="B53A31">
                    <a:lumMod val="75000"/>
                  </a:srgbClr>
                </a:solidFill>
              </a:rPr>
              <a:t>The </a:t>
            </a:r>
            <a:r>
              <a:rPr lang="en-US" sz="2300" b="1" dirty="0">
                <a:solidFill>
                  <a:srgbClr val="B53A31">
                    <a:lumMod val="75000"/>
                  </a:srgbClr>
                </a:solidFill>
              </a:rPr>
              <a:t>behavioral and cognitive paradigms attach great importance to </a:t>
            </a:r>
            <a:r>
              <a:rPr lang="en-US" sz="2300" b="1" i="1" dirty="0">
                <a:solidFill>
                  <a:srgbClr val="B53A31">
                    <a:lumMod val="75000"/>
                  </a:srgbClr>
                </a:solidFill>
                <a:effectLst>
                  <a:outerShdw blurRad="38100" dist="38100" dir="2700000" algn="tl">
                    <a:srgbClr val="000000">
                      <a:alpha val="43137"/>
                    </a:srgbClr>
                  </a:outerShdw>
                </a:effectLst>
              </a:rPr>
              <a:t>experimentation</a:t>
            </a:r>
            <a:r>
              <a:rPr lang="en-US" sz="2300" b="1" dirty="0">
                <a:solidFill>
                  <a:srgbClr val="B53A31">
                    <a:lumMod val="75000"/>
                  </a:srgbClr>
                </a:solidFill>
              </a:rPr>
              <a:t> and hypothesis testing.</a:t>
            </a:r>
            <a:endParaRPr lang="ru-RU" sz="2300" b="1" dirty="0" smtClean="0">
              <a:solidFill>
                <a:srgbClr val="B53A31">
                  <a:lumMod val="75000"/>
                </a:srgbClr>
              </a:solidFill>
            </a:endParaRPr>
          </a:p>
        </p:txBody>
      </p:sp>
      <p:sp>
        <p:nvSpPr>
          <p:cNvPr id="8" name="TextBox 7"/>
          <p:cNvSpPr txBox="1"/>
          <p:nvPr/>
        </p:nvSpPr>
        <p:spPr>
          <a:xfrm>
            <a:off x="2271598" y="2755767"/>
            <a:ext cx="9310549" cy="11541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300" b="1" dirty="0">
                <a:solidFill>
                  <a:srgbClr val="B53A31">
                    <a:lumMod val="75000"/>
                  </a:srgbClr>
                </a:solidFill>
              </a:rPr>
              <a:t>The emergence of dimensions in the psyche, in connection with the study of personal individuality, led to an exceptional attention to </a:t>
            </a:r>
            <a:r>
              <a:rPr lang="en-US" sz="2300" b="1" i="1" dirty="0">
                <a:solidFill>
                  <a:srgbClr val="B53A31">
                    <a:lumMod val="75000"/>
                  </a:srgbClr>
                </a:solidFill>
                <a:effectLst>
                  <a:outerShdw blurRad="38100" dist="38100" dir="2700000" algn="tl">
                    <a:srgbClr val="000000">
                      <a:alpha val="43137"/>
                    </a:srgbClr>
                  </a:outerShdw>
                </a:effectLst>
              </a:rPr>
              <a:t>the quantification </a:t>
            </a:r>
            <a:r>
              <a:rPr lang="en-US" sz="2300" b="1" dirty="0">
                <a:solidFill>
                  <a:srgbClr val="B53A31">
                    <a:lumMod val="75000"/>
                  </a:srgbClr>
                </a:solidFill>
              </a:rPr>
              <a:t>of psychological variables and to </a:t>
            </a:r>
            <a:r>
              <a:rPr lang="en-US" sz="2300" b="1" i="1" dirty="0">
                <a:solidFill>
                  <a:srgbClr val="B53A31">
                    <a:lumMod val="75000"/>
                  </a:srgbClr>
                </a:solidFill>
                <a:effectLst>
                  <a:outerShdw blurRad="38100" dist="38100" dir="2700000" algn="tl">
                    <a:srgbClr val="000000">
                      <a:alpha val="43137"/>
                    </a:srgbClr>
                  </a:outerShdw>
                </a:effectLst>
              </a:rPr>
              <a:t>the psychometric test</a:t>
            </a:r>
            <a:r>
              <a:rPr lang="en-US" sz="2300" b="1" dirty="0">
                <a:solidFill>
                  <a:srgbClr val="B53A31">
                    <a:lumMod val="75000"/>
                  </a:srgbClr>
                </a:solidFill>
              </a:rPr>
              <a:t>.</a:t>
            </a:r>
            <a:endParaRPr lang="ru-RU" sz="2300" b="1" dirty="0" smtClean="0">
              <a:solidFill>
                <a:srgbClr val="B53A31">
                  <a:lumMod val="75000"/>
                </a:srgbClr>
              </a:solidFill>
            </a:endParaRPr>
          </a:p>
        </p:txBody>
      </p:sp>
      <p:sp>
        <p:nvSpPr>
          <p:cNvPr id="9" name="TextBox 8"/>
          <p:cNvSpPr txBox="1"/>
          <p:nvPr/>
        </p:nvSpPr>
        <p:spPr>
          <a:xfrm>
            <a:off x="1135995" y="4021356"/>
            <a:ext cx="10404629" cy="8002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300" b="1" dirty="0" smtClean="0">
                <a:solidFill>
                  <a:srgbClr val="B53A31">
                    <a:lumMod val="75000"/>
                  </a:srgbClr>
                </a:solidFill>
              </a:rPr>
              <a:t>The </a:t>
            </a:r>
            <a:r>
              <a:rPr lang="en-US" sz="2300" b="1" dirty="0">
                <a:solidFill>
                  <a:srgbClr val="B53A31">
                    <a:lumMod val="75000"/>
                  </a:srgbClr>
                </a:solidFill>
              </a:rPr>
              <a:t>psychology of individual differences has introduced the methods </a:t>
            </a:r>
            <a:r>
              <a:rPr lang="en-US" sz="2300" b="1" i="1" dirty="0">
                <a:solidFill>
                  <a:srgbClr val="B53A31">
                    <a:lumMod val="75000"/>
                  </a:srgbClr>
                </a:solidFill>
                <a:effectLst>
                  <a:outerShdw blurRad="38100" dist="38100" dir="2700000" algn="tl">
                    <a:srgbClr val="000000">
                      <a:alpha val="43137"/>
                    </a:srgbClr>
                  </a:outerShdw>
                </a:effectLst>
              </a:rPr>
              <a:t>of longitudinal and cross-sectional</a:t>
            </a:r>
            <a:r>
              <a:rPr lang="en-US" sz="2300" b="1" dirty="0">
                <a:solidFill>
                  <a:srgbClr val="B53A31">
                    <a:lumMod val="75000"/>
                  </a:srgbClr>
                </a:solidFill>
              </a:rPr>
              <a:t> studies.</a:t>
            </a:r>
            <a:endParaRPr lang="ru-RU" sz="2300" b="1" dirty="0" smtClean="0">
              <a:solidFill>
                <a:srgbClr val="B53A31">
                  <a:lumMod val="75000"/>
                </a:srgbClr>
              </a:solidFill>
            </a:endParaRPr>
          </a:p>
        </p:txBody>
      </p:sp>
      <p:sp>
        <p:nvSpPr>
          <p:cNvPr id="10" name="TextBox 9"/>
          <p:cNvSpPr txBox="1"/>
          <p:nvPr/>
        </p:nvSpPr>
        <p:spPr>
          <a:xfrm>
            <a:off x="2333076" y="4821575"/>
            <a:ext cx="9179510" cy="15081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300" b="1" dirty="0">
                <a:solidFill>
                  <a:srgbClr val="B53A31">
                    <a:lumMod val="75000"/>
                  </a:srgbClr>
                </a:solidFill>
              </a:rPr>
              <a:t>Applied psychology has created a whole layer </a:t>
            </a:r>
            <a:r>
              <a:rPr lang="en-US" sz="2300" b="1" i="1" dirty="0">
                <a:solidFill>
                  <a:srgbClr val="B53A31">
                    <a:lumMod val="75000"/>
                  </a:srgbClr>
                </a:solidFill>
                <a:effectLst>
                  <a:outerShdw blurRad="38100" dist="38100" dir="2700000" algn="tl">
                    <a:srgbClr val="000000">
                      <a:alpha val="43137"/>
                    </a:srgbClr>
                  </a:outerShdw>
                </a:effectLst>
              </a:rPr>
              <a:t>of field research methods</a:t>
            </a:r>
            <a:r>
              <a:rPr lang="en-US" sz="2300" b="1" dirty="0">
                <a:solidFill>
                  <a:srgbClr val="B53A31">
                    <a:lumMod val="75000"/>
                  </a:srgbClr>
                </a:solidFill>
              </a:rPr>
              <a:t>, including the analysis of quasi-experimental plans, and in recent years has influenced the spread </a:t>
            </a:r>
            <a:r>
              <a:rPr lang="en-US" sz="2300" b="1" i="1" dirty="0">
                <a:solidFill>
                  <a:srgbClr val="B53A31">
                    <a:lumMod val="75000"/>
                  </a:srgbClr>
                </a:solidFill>
                <a:effectLst>
                  <a:outerShdw blurRad="38100" dist="38100" dir="2700000" algn="tl">
                    <a:srgbClr val="000000">
                      <a:alpha val="43137"/>
                    </a:srgbClr>
                  </a:outerShdw>
                </a:effectLst>
              </a:rPr>
              <a:t>of qualitative approaches </a:t>
            </a:r>
            <a:r>
              <a:rPr lang="en-US" sz="2300" b="1" dirty="0">
                <a:solidFill>
                  <a:srgbClr val="B53A31">
                    <a:lumMod val="75000"/>
                  </a:srgbClr>
                </a:solidFill>
              </a:rPr>
              <a:t>to data acquisition and analysis.</a:t>
            </a:r>
            <a:endParaRPr lang="ru-RU" sz="2300" b="1" dirty="0" smtClean="0">
              <a:solidFill>
                <a:srgbClr val="B53A31">
                  <a:lumMod val="75000"/>
                </a:srgbClr>
              </a:solidFill>
            </a:endParaRPr>
          </a:p>
        </p:txBody>
      </p:sp>
    </p:spTree>
    <p:extLst>
      <p:ext uri="{BB962C8B-B14F-4D97-AF65-F5344CB8AC3E}">
        <p14:creationId xmlns:p14="http://schemas.microsoft.com/office/powerpoint/2010/main" val="160947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314001" cy="400110"/>
          </a:xfrm>
          <a:prstGeom prst="rect">
            <a:avLst/>
          </a:prstGeom>
        </p:spPr>
        <p:txBody>
          <a:bodyPr wrap="none">
            <a:spAutoFit/>
          </a:bodyPr>
          <a:lstStyle/>
          <a:p>
            <a:r>
              <a:rPr lang="ru-RU" sz="2000" b="1" dirty="0" smtClean="0">
                <a:solidFill>
                  <a:srgbClr val="0179C0"/>
                </a:solidFill>
              </a:rPr>
              <a:t>Гипотетико-дедуктивная парадигма</a:t>
            </a:r>
            <a:endParaRPr lang="ru-RU" sz="2000" dirty="0">
              <a:solidFill>
                <a:srgbClr val="0179C0"/>
              </a:solidFill>
            </a:endParaRPr>
          </a:p>
        </p:txBody>
      </p:sp>
      <p:sp>
        <p:nvSpPr>
          <p:cNvPr id="3" name="TextBox 2"/>
          <p:cNvSpPr txBox="1"/>
          <p:nvPr/>
        </p:nvSpPr>
        <p:spPr>
          <a:xfrm>
            <a:off x="2173528" y="510296"/>
            <a:ext cx="9303798"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200" b="1" dirty="0" smtClean="0">
                <a:solidFill>
                  <a:srgbClr val="B53A31">
                    <a:lumMod val="75000"/>
                  </a:srgbClr>
                </a:solidFill>
              </a:rPr>
              <a:t>Главной моделью, определяющей развитие психологии как научно-исследовательской дисциплины, явилась гипотетико-дедуктивная парадигма.</a:t>
            </a:r>
          </a:p>
        </p:txBody>
      </p:sp>
      <p:sp>
        <p:nvSpPr>
          <p:cNvPr id="4" name="TextBox 3"/>
          <p:cNvSpPr txBox="1"/>
          <p:nvPr/>
        </p:nvSpPr>
        <p:spPr>
          <a:xfrm>
            <a:off x="901082" y="1618292"/>
            <a:ext cx="4358937" cy="3785652"/>
          </a:xfrm>
          <a:prstGeom prst="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i="1" dirty="0" smtClean="0">
                <a:solidFill>
                  <a:schemeClr val="accent3">
                    <a:lumMod val="75000"/>
                  </a:schemeClr>
                </a:solidFill>
                <a:effectLst>
                  <a:outerShdw blurRad="38100" dist="38100" dir="2700000" algn="tl">
                    <a:srgbClr val="000000">
                      <a:alpha val="43137"/>
                    </a:srgbClr>
                  </a:outerShdw>
                </a:effectLst>
              </a:rPr>
              <a:t>Приведем пример.</a:t>
            </a:r>
          </a:p>
          <a:p>
            <a:pPr marL="342900" indent="-342900">
              <a:buFont typeface="Arial" panose="020B0604020202020204" pitchFamily="34" charset="0"/>
              <a:buChar char="•"/>
            </a:pPr>
            <a:r>
              <a:rPr lang="ru-RU" sz="2000" b="1" dirty="0" smtClean="0">
                <a:solidFill>
                  <a:schemeClr val="accent3">
                    <a:lumMod val="75000"/>
                  </a:schemeClr>
                </a:solidFill>
              </a:rPr>
              <a:t>Если двухнедельные дети испытывают потребность в разнообразных зрительных раздражителях, то из двух наблюдаемых предметов они будут дольше разглядывать  более сложный.</a:t>
            </a:r>
          </a:p>
          <a:p>
            <a:pPr marL="342900" indent="-342900">
              <a:buFont typeface="Arial" panose="020B0604020202020204" pitchFamily="34" charset="0"/>
              <a:buChar char="•"/>
            </a:pPr>
            <a:r>
              <a:rPr lang="ru-RU" sz="2000" b="1" dirty="0" smtClean="0">
                <a:solidFill>
                  <a:schemeClr val="accent3">
                    <a:lumMod val="75000"/>
                  </a:schemeClr>
                </a:solidFill>
              </a:rPr>
              <a:t>Дети действительно тратят больше времени на восприятие более сложных зрительных раздражителей.</a:t>
            </a:r>
          </a:p>
        </p:txBody>
      </p:sp>
      <p:sp>
        <p:nvSpPr>
          <p:cNvPr id="5" name="Стрелка вправо 4"/>
          <p:cNvSpPr/>
          <p:nvPr/>
        </p:nvSpPr>
        <p:spPr>
          <a:xfrm>
            <a:off x="5731098" y="3399010"/>
            <a:ext cx="1615736" cy="246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776839" y="2583402"/>
            <a:ext cx="3266982" cy="1631216"/>
          </a:xfrm>
          <a:prstGeom prst="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Следовательно, теория о том, что они предпочитают зрительное разнообразие, подтверждается</a:t>
            </a:r>
          </a:p>
        </p:txBody>
      </p:sp>
      <p:sp>
        <p:nvSpPr>
          <p:cNvPr id="7" name="TextBox 6"/>
          <p:cNvSpPr txBox="1"/>
          <p:nvPr/>
        </p:nvSpPr>
        <p:spPr>
          <a:xfrm>
            <a:off x="5965794" y="5024762"/>
            <a:ext cx="5513033" cy="13234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Отметим 2 важных момента: 1) изучаемое тщательно определено, 2) исследователь не претендует на «доказательство истинности теории». В </a:t>
            </a:r>
            <a:r>
              <a:rPr lang="ru-RU" sz="2000" b="1" dirty="0">
                <a:solidFill>
                  <a:schemeClr val="accent3">
                    <a:lumMod val="75000"/>
                  </a:schemeClr>
                </a:solidFill>
              </a:rPr>
              <a:t>приведенном примере  – </a:t>
            </a:r>
            <a:r>
              <a:rPr lang="ru-RU" sz="2000" b="1" dirty="0" smtClean="0">
                <a:solidFill>
                  <a:schemeClr val="accent3">
                    <a:lumMod val="75000"/>
                  </a:schemeClr>
                </a:solidFill>
              </a:rPr>
              <a:t>дедукция?</a:t>
            </a:r>
          </a:p>
        </p:txBody>
      </p:sp>
    </p:spTree>
    <p:extLst>
      <p:ext uri="{BB962C8B-B14F-4D97-AF65-F5344CB8AC3E}">
        <p14:creationId xmlns:p14="http://schemas.microsoft.com/office/powerpoint/2010/main" val="235796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579202" cy="461665"/>
          </a:xfrm>
          <a:prstGeom prst="rect">
            <a:avLst/>
          </a:prstGeom>
        </p:spPr>
        <p:txBody>
          <a:bodyPr wrap="none">
            <a:spAutoFit/>
          </a:bodyPr>
          <a:lstStyle/>
          <a:p>
            <a:r>
              <a:rPr lang="en-US" sz="2400" b="1" dirty="0">
                <a:solidFill>
                  <a:srgbClr val="0179C0"/>
                </a:solidFill>
              </a:rPr>
              <a:t>Hypothetical-deductive paradigm</a:t>
            </a:r>
            <a:endParaRPr lang="ru-RU" sz="2400" dirty="0">
              <a:solidFill>
                <a:srgbClr val="0179C0"/>
              </a:solidFill>
            </a:endParaRPr>
          </a:p>
        </p:txBody>
      </p:sp>
      <p:sp>
        <p:nvSpPr>
          <p:cNvPr id="3" name="TextBox 2"/>
          <p:cNvSpPr txBox="1"/>
          <p:nvPr/>
        </p:nvSpPr>
        <p:spPr>
          <a:xfrm>
            <a:off x="2173528" y="510296"/>
            <a:ext cx="930379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The main model defining the development of psychology as a research discipline was the hypothetical-deductive paradigm.</a:t>
            </a:r>
            <a:endParaRPr lang="ru-RU" sz="2400" b="1" dirty="0" smtClean="0">
              <a:solidFill>
                <a:srgbClr val="B53A31">
                  <a:lumMod val="75000"/>
                </a:srgbClr>
              </a:solidFill>
            </a:endParaRPr>
          </a:p>
        </p:txBody>
      </p:sp>
      <p:sp>
        <p:nvSpPr>
          <p:cNvPr id="4" name="TextBox 3"/>
          <p:cNvSpPr txBox="1"/>
          <p:nvPr/>
        </p:nvSpPr>
        <p:spPr>
          <a:xfrm>
            <a:off x="901082" y="1618292"/>
            <a:ext cx="4358937" cy="3785652"/>
          </a:xfrm>
          <a:prstGeom prst="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a:solidFill>
                  <a:srgbClr val="B53A31">
                    <a:lumMod val="75000"/>
                  </a:srgbClr>
                </a:solidFill>
                <a:effectLst>
                  <a:outerShdw blurRad="38100" dist="38100" dir="2700000" algn="tl">
                    <a:srgbClr val="000000">
                      <a:alpha val="43137"/>
                    </a:srgbClr>
                  </a:outerShdw>
                </a:effectLst>
              </a:rPr>
              <a:t>Here is an example.</a:t>
            </a:r>
          </a:p>
          <a:p>
            <a:pPr marL="342900" indent="-342900">
              <a:buFont typeface="Arial" panose="020B0604020202020204" pitchFamily="34" charset="0"/>
              <a:buChar char="•"/>
            </a:pPr>
            <a:r>
              <a:rPr lang="en-US" sz="2400" b="1" dirty="0">
                <a:solidFill>
                  <a:srgbClr val="B53A31">
                    <a:lumMod val="75000"/>
                  </a:srgbClr>
                </a:solidFill>
              </a:rPr>
              <a:t>If two-week-old children feel the need for a variety of visual stimuli, then of the two observed objects, they will take longer to look at the more complex one.</a:t>
            </a:r>
            <a:endParaRPr lang="ru-RU" sz="2400" b="1" dirty="0" smtClean="0">
              <a:solidFill>
                <a:srgbClr val="B53A31">
                  <a:lumMod val="75000"/>
                </a:srgbClr>
              </a:solidFill>
            </a:endParaRPr>
          </a:p>
          <a:p>
            <a:pPr marL="342900" indent="-342900">
              <a:buFont typeface="Arial" panose="020B0604020202020204" pitchFamily="34" charset="0"/>
              <a:buChar char="•"/>
            </a:pPr>
            <a:r>
              <a:rPr lang="en-US" sz="2400" b="1" dirty="0">
                <a:solidFill>
                  <a:srgbClr val="B53A31">
                    <a:lumMod val="75000"/>
                  </a:srgbClr>
                </a:solidFill>
              </a:rPr>
              <a:t>Children actually spend more time perceiving more complex visual </a:t>
            </a:r>
            <a:r>
              <a:rPr lang="en-US" sz="2400" b="1" dirty="0" smtClean="0">
                <a:solidFill>
                  <a:srgbClr val="B53A31">
                    <a:lumMod val="75000"/>
                  </a:srgbClr>
                </a:solidFill>
              </a:rPr>
              <a:t>stimuli</a:t>
            </a:r>
            <a:endParaRPr lang="ru-RU" sz="2400" b="1" dirty="0" smtClean="0">
              <a:solidFill>
                <a:srgbClr val="B53A31">
                  <a:lumMod val="75000"/>
                </a:srgbClr>
              </a:solidFill>
            </a:endParaRPr>
          </a:p>
        </p:txBody>
      </p:sp>
      <p:sp>
        <p:nvSpPr>
          <p:cNvPr id="5" name="Стрелка вправо 4"/>
          <p:cNvSpPr/>
          <p:nvPr/>
        </p:nvSpPr>
        <p:spPr>
          <a:xfrm>
            <a:off x="5731098" y="3399010"/>
            <a:ext cx="1615736" cy="246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TextBox 5"/>
          <p:cNvSpPr txBox="1"/>
          <p:nvPr/>
        </p:nvSpPr>
        <p:spPr>
          <a:xfrm>
            <a:off x="7776839" y="2583402"/>
            <a:ext cx="3266982" cy="1569660"/>
          </a:xfrm>
          <a:prstGeom prst="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Consequently, the theory that they prefer visual diversity is confirmed</a:t>
            </a:r>
            <a:endParaRPr lang="ru-RU" sz="2400" b="1" dirty="0" smtClean="0">
              <a:solidFill>
                <a:srgbClr val="B53A31">
                  <a:lumMod val="75000"/>
                </a:srgbClr>
              </a:solidFill>
            </a:endParaRPr>
          </a:p>
        </p:txBody>
      </p:sp>
      <p:sp>
        <p:nvSpPr>
          <p:cNvPr id="7" name="TextBox 6"/>
          <p:cNvSpPr txBox="1"/>
          <p:nvPr/>
        </p:nvSpPr>
        <p:spPr>
          <a:xfrm>
            <a:off x="6385518" y="4799910"/>
            <a:ext cx="5513033"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Note 2 important points: 1) the study is carefully defined, 2) the researcher does not claim to "prove the truth of the theory</a:t>
            </a:r>
            <a:r>
              <a:rPr lang="en-US" sz="2400" b="1" dirty="0" smtClean="0">
                <a:solidFill>
                  <a:srgbClr val="B53A31">
                    <a:lumMod val="75000"/>
                  </a:srgbClr>
                </a:solidFill>
              </a:rPr>
              <a:t>".</a:t>
            </a:r>
            <a:r>
              <a:rPr lang="ru-RU" sz="2400" b="1" dirty="0" smtClean="0">
                <a:solidFill>
                  <a:srgbClr val="B53A31">
                    <a:lumMod val="75000"/>
                  </a:srgbClr>
                </a:solidFill>
              </a:rPr>
              <a:t> </a:t>
            </a:r>
          </a:p>
        </p:txBody>
      </p:sp>
    </p:spTree>
    <p:extLst>
      <p:ext uri="{BB962C8B-B14F-4D97-AF65-F5344CB8AC3E}">
        <p14:creationId xmlns:p14="http://schemas.microsoft.com/office/powerpoint/2010/main" val="420467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5828840" cy="400110"/>
          </a:xfrm>
          <a:prstGeom prst="rect">
            <a:avLst/>
          </a:prstGeom>
        </p:spPr>
        <p:txBody>
          <a:bodyPr wrap="none">
            <a:spAutoFit/>
          </a:bodyPr>
          <a:lstStyle/>
          <a:p>
            <a:r>
              <a:rPr lang="ru-RU" sz="2000" b="1" dirty="0">
                <a:solidFill>
                  <a:srgbClr val="0179C0"/>
                </a:solidFill>
              </a:rPr>
              <a:t>Позитивизм </a:t>
            </a:r>
            <a:r>
              <a:rPr lang="ru-RU" sz="2000" b="1" dirty="0" smtClean="0">
                <a:solidFill>
                  <a:srgbClr val="0179C0"/>
                </a:solidFill>
              </a:rPr>
              <a:t>– определение переменных величин</a:t>
            </a:r>
            <a:endParaRPr lang="ru-RU" sz="2000" dirty="0">
              <a:solidFill>
                <a:srgbClr val="0179C0"/>
              </a:solidFill>
            </a:endParaRPr>
          </a:p>
        </p:txBody>
      </p:sp>
      <p:sp>
        <p:nvSpPr>
          <p:cNvPr id="3" name="TextBox 2"/>
          <p:cNvSpPr txBox="1"/>
          <p:nvPr/>
        </p:nvSpPr>
        <p:spPr>
          <a:xfrm>
            <a:off x="2334827" y="875256"/>
            <a:ext cx="9303798" cy="41549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Научная психология позаимствовала в </a:t>
            </a:r>
            <a:r>
              <a:rPr lang="ru-RU" sz="2400" b="1" dirty="0">
                <a:solidFill>
                  <a:srgbClr val="B53A31">
                    <a:lumMod val="75000"/>
                  </a:srgbClr>
                </a:solidFill>
              </a:rPr>
              <a:t>позитивизме – </a:t>
            </a:r>
            <a:r>
              <a:rPr lang="ru-RU" sz="2400" b="1" dirty="0" smtClean="0">
                <a:solidFill>
                  <a:srgbClr val="B53A31">
                    <a:lumMod val="75000"/>
                  </a:srgbClr>
                </a:solidFill>
              </a:rPr>
              <a:t>философской школе Х</a:t>
            </a:r>
            <a:r>
              <a:rPr lang="en-US" sz="2400" b="1" dirty="0" smtClean="0">
                <a:solidFill>
                  <a:srgbClr val="B53A31">
                    <a:lumMod val="75000"/>
                  </a:srgbClr>
                </a:solidFill>
              </a:rPr>
              <a:t>I</a:t>
            </a:r>
            <a:r>
              <a:rPr lang="ru-RU" sz="2400" b="1" dirty="0">
                <a:solidFill>
                  <a:srgbClr val="B53A31">
                    <a:lumMod val="75000"/>
                  </a:srgbClr>
                </a:solidFill>
              </a:rPr>
              <a:t>Х века </a:t>
            </a:r>
            <a:r>
              <a:rPr lang="ru-RU" sz="2400" b="1" dirty="0" smtClean="0">
                <a:solidFill>
                  <a:srgbClr val="B53A31">
                    <a:lumMod val="75000"/>
                  </a:srgbClr>
                </a:solidFill>
              </a:rPr>
              <a:t>– убежденность в том, что научно познавать что-либо без установления точного метода измерения невозможно. Достоинство тут в том, что исследование освобождают от разного рода неработающих понятий. От них нужно отказываться вообще, либо всякий раз уточнять, что имеется в виду на языке измерительных процедур, о которых обычно говорят как об </a:t>
            </a:r>
            <a:r>
              <a:rPr lang="ru-RU" sz="2400" b="1" dirty="0" err="1" smtClean="0">
                <a:solidFill>
                  <a:srgbClr val="B53A31">
                    <a:lumMod val="75000"/>
                  </a:srgbClr>
                </a:solidFill>
              </a:rPr>
              <a:t>операциональных</a:t>
            </a:r>
            <a:r>
              <a:rPr lang="ru-RU" sz="2400" b="1" dirty="0" smtClean="0">
                <a:solidFill>
                  <a:srgbClr val="B53A31">
                    <a:lumMod val="75000"/>
                  </a:srgbClr>
                </a:solidFill>
              </a:rPr>
              <a:t> определениях.</a:t>
            </a:r>
          </a:p>
          <a:p>
            <a:pPr indent="457200" algn="just"/>
            <a:r>
              <a:rPr lang="en-US" sz="2400" b="1" dirty="0">
                <a:solidFill>
                  <a:srgbClr val="B53A31">
                    <a:lumMod val="75000"/>
                  </a:srgbClr>
                </a:solidFill>
              </a:rPr>
              <a:t>In the example above, "visual diversity" is given a specific disclosure and is defined as the difference between complex and simple patterns.</a:t>
            </a:r>
            <a:endParaRPr lang="ru-RU" sz="2400" b="1" dirty="0" smtClean="0">
              <a:solidFill>
                <a:srgbClr val="B53A31">
                  <a:lumMod val="75000"/>
                </a:srgbClr>
              </a:solidFill>
            </a:endParaRPr>
          </a:p>
        </p:txBody>
      </p:sp>
    </p:spTree>
    <p:extLst>
      <p:ext uri="{BB962C8B-B14F-4D97-AF65-F5344CB8AC3E}">
        <p14:creationId xmlns:p14="http://schemas.microsoft.com/office/powerpoint/2010/main" val="201710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648067" cy="461665"/>
          </a:xfrm>
          <a:prstGeom prst="rect">
            <a:avLst/>
          </a:prstGeom>
        </p:spPr>
        <p:txBody>
          <a:bodyPr wrap="none">
            <a:spAutoFit/>
          </a:bodyPr>
          <a:lstStyle/>
          <a:p>
            <a:r>
              <a:rPr lang="en-US" sz="2400" b="1" dirty="0">
                <a:solidFill>
                  <a:srgbClr val="0179C0"/>
                </a:solidFill>
              </a:rPr>
              <a:t>Positivism - definition of variables</a:t>
            </a:r>
            <a:endParaRPr lang="ru-RU" sz="2400" dirty="0">
              <a:solidFill>
                <a:srgbClr val="0179C0"/>
              </a:solidFill>
            </a:endParaRPr>
          </a:p>
        </p:txBody>
      </p:sp>
      <p:sp>
        <p:nvSpPr>
          <p:cNvPr id="3" name="TextBox 2"/>
          <p:cNvSpPr txBox="1"/>
          <p:nvPr/>
        </p:nvSpPr>
        <p:spPr>
          <a:xfrm>
            <a:off x="2289857" y="935217"/>
            <a:ext cx="9303798"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600" b="1" dirty="0">
                <a:solidFill>
                  <a:srgbClr val="B53A31">
                    <a:lumMod val="75000"/>
                  </a:srgbClr>
                </a:solidFill>
              </a:rPr>
              <a:t>Scientific psychology borrowed from positivism-the European school of philosophy of the nineteenth century-the belief that it is impossible to know anything scientifically without establishing an accurate method of measurement. The advantage here is that the study is freed from all sorts of non-working concepts. They should be discarded altogether, or they should be clarified every time what is meant in the language of measurement procedures, which are usually referred to as operational definitions</a:t>
            </a:r>
            <a:r>
              <a:rPr lang="en-US" sz="2600" b="1" dirty="0" smtClean="0">
                <a:solidFill>
                  <a:srgbClr val="B53A31">
                    <a:lumMod val="75000"/>
                  </a:srgbClr>
                </a:solidFill>
              </a:rPr>
              <a:t>.</a:t>
            </a:r>
            <a:endParaRPr lang="ru-RU" sz="2600" b="1" dirty="0" smtClean="0">
              <a:solidFill>
                <a:srgbClr val="B53A31">
                  <a:lumMod val="75000"/>
                </a:srgbClr>
              </a:solidFill>
            </a:endParaRPr>
          </a:p>
          <a:p>
            <a:pPr indent="457200" algn="just"/>
            <a:r>
              <a:rPr lang="en-US" sz="2600" b="1" dirty="0" smtClean="0">
                <a:solidFill>
                  <a:srgbClr val="B53A31">
                    <a:lumMod val="75000"/>
                  </a:srgbClr>
                </a:solidFill>
              </a:rPr>
              <a:t>In </a:t>
            </a:r>
            <a:r>
              <a:rPr lang="en-US" sz="2600" b="1" dirty="0">
                <a:solidFill>
                  <a:srgbClr val="B53A31">
                    <a:lumMod val="75000"/>
                  </a:srgbClr>
                </a:solidFill>
              </a:rPr>
              <a:t>the example above, "visual diversity" is given a specific disclosure and is defined as the difference between complex and simple patterns.</a:t>
            </a:r>
            <a:endParaRPr lang="ru-RU" sz="2600" b="1" dirty="0" smtClean="0">
              <a:solidFill>
                <a:srgbClr val="B53A31">
                  <a:lumMod val="75000"/>
                </a:srgbClr>
              </a:solidFill>
            </a:endParaRPr>
          </a:p>
        </p:txBody>
      </p:sp>
    </p:spTree>
    <p:extLst>
      <p:ext uri="{BB962C8B-B14F-4D97-AF65-F5344CB8AC3E}">
        <p14:creationId xmlns:p14="http://schemas.microsoft.com/office/powerpoint/2010/main" val="320722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9106980" cy="400110"/>
          </a:xfrm>
          <a:prstGeom prst="rect">
            <a:avLst/>
          </a:prstGeom>
        </p:spPr>
        <p:txBody>
          <a:bodyPr wrap="none">
            <a:spAutoFit/>
          </a:bodyPr>
          <a:lstStyle/>
          <a:p>
            <a:r>
              <a:rPr lang="ru-RU" sz="2000" b="1" dirty="0" smtClean="0">
                <a:solidFill>
                  <a:srgbClr val="0179C0"/>
                </a:solidFill>
              </a:rPr>
              <a:t>Научные теории не есть «доказанная правда</a:t>
            </a:r>
            <a:r>
              <a:rPr lang="ru-RU" sz="2000" b="1" dirty="0">
                <a:solidFill>
                  <a:srgbClr val="0179C0"/>
                </a:solidFill>
              </a:rPr>
              <a:t>» </a:t>
            </a:r>
            <a:r>
              <a:rPr lang="ru-RU" sz="2000" b="1" dirty="0" smtClean="0">
                <a:solidFill>
                  <a:srgbClr val="0179C0"/>
                </a:solidFill>
              </a:rPr>
              <a:t>– они могут быть ошибочными.</a:t>
            </a:r>
            <a:endParaRPr lang="ru-RU" sz="2000" dirty="0">
              <a:solidFill>
                <a:srgbClr val="0179C0"/>
              </a:solidFill>
            </a:endParaRPr>
          </a:p>
        </p:txBody>
      </p:sp>
      <p:sp>
        <p:nvSpPr>
          <p:cNvPr id="3" name="TextBox 2"/>
          <p:cNvSpPr txBox="1"/>
          <p:nvPr/>
        </p:nvSpPr>
        <p:spPr>
          <a:xfrm>
            <a:off x="2334827" y="875256"/>
            <a:ext cx="9303798"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000" b="1" dirty="0" smtClean="0">
                <a:solidFill>
                  <a:srgbClr val="B53A31">
                    <a:lumMod val="75000"/>
                  </a:srgbClr>
                </a:solidFill>
              </a:rPr>
              <a:t>В обыденной жизни всегда существует риск нелогичного вывода на основе явно логичных суждений. В качестве примера возьмем пример судебной аргументации.</a:t>
            </a:r>
          </a:p>
        </p:txBody>
      </p:sp>
      <p:sp>
        <p:nvSpPr>
          <p:cNvPr id="5" name="TextBox 4"/>
          <p:cNvSpPr txBox="1"/>
          <p:nvPr/>
        </p:nvSpPr>
        <p:spPr>
          <a:xfrm>
            <a:off x="829580" y="1890919"/>
            <a:ext cx="9193309"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Tx/>
              <a:buAutoNum type="arabicParenR"/>
            </a:pPr>
            <a:r>
              <a:rPr lang="ru-RU" sz="2400" b="1" dirty="0" smtClean="0">
                <a:solidFill>
                  <a:srgbClr val="B53A31">
                    <a:lumMod val="75000"/>
                  </a:srgbClr>
                </a:solidFill>
              </a:rPr>
              <a:t>Если подсудимый совершил убийство, должны              остаться возле дома следы его обуви.</a:t>
            </a:r>
          </a:p>
          <a:p>
            <a:pPr marL="457200" indent="-457200">
              <a:buFontTx/>
              <a:buAutoNum type="arabicParenR"/>
            </a:pPr>
            <a:r>
              <a:rPr lang="ru-RU" sz="2400" b="1" dirty="0" smtClean="0">
                <a:solidFill>
                  <a:srgbClr val="B53A31">
                    <a:lumMod val="75000"/>
                  </a:srgbClr>
                </a:solidFill>
              </a:rPr>
              <a:t>Его следы действительно нашли возле дома.</a:t>
            </a:r>
          </a:p>
          <a:p>
            <a:pPr marL="457200" indent="-457200">
              <a:buFontTx/>
              <a:buAutoNum type="arabicParenR"/>
            </a:pPr>
            <a:r>
              <a:rPr lang="ru-RU" sz="2400" b="1" dirty="0" smtClean="0">
                <a:solidFill>
                  <a:srgbClr val="B53A31">
                    <a:lumMod val="75000"/>
                  </a:srgbClr>
                </a:solidFill>
              </a:rPr>
              <a:t>Следовательно, он совершил убийство.</a:t>
            </a:r>
          </a:p>
        </p:txBody>
      </p:sp>
      <p:sp>
        <p:nvSpPr>
          <p:cNvPr id="4" name="TextBox 3"/>
          <p:cNvSpPr txBox="1"/>
          <p:nvPr/>
        </p:nvSpPr>
        <p:spPr>
          <a:xfrm>
            <a:off x="2343704" y="3460579"/>
            <a:ext cx="9001958" cy="25545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000" b="1" dirty="0" smtClean="0">
                <a:solidFill>
                  <a:srgbClr val="B53A31">
                    <a:lumMod val="75000"/>
                  </a:srgbClr>
                </a:solidFill>
              </a:rPr>
              <a:t>Пункт 3 не является логическим заключением потому, что существует ряд других возможных объяснений появления следов на месте преступления. Точно также существует ряд различных объяснений более низкой </a:t>
            </a:r>
            <a:r>
              <a:rPr lang="ru-RU" sz="2000" b="1" dirty="0" err="1" smtClean="0">
                <a:solidFill>
                  <a:srgbClr val="B53A31">
                    <a:lumMod val="75000"/>
                  </a:srgbClr>
                </a:solidFill>
              </a:rPr>
              <a:t>возвращаемости</a:t>
            </a:r>
            <a:r>
              <a:rPr lang="ru-RU" sz="2000" b="1" dirty="0" smtClean="0">
                <a:solidFill>
                  <a:srgbClr val="B53A31">
                    <a:lumMod val="75000"/>
                  </a:srgbClr>
                </a:solidFill>
              </a:rPr>
              <a:t> бумажников в Кардиффе, чем в Глазго, отличающихся от притянутой за уши теории о том, что народ в Кардиффе менее честный. Когда мы критически проверяем доказательства, то фактически всегда заявляем: «Да, ваши свидетельства подтверждают истинность вашего утверждения, однако могут доказывать и иные версии».</a:t>
            </a:r>
          </a:p>
        </p:txBody>
      </p:sp>
    </p:spTree>
    <p:extLst>
      <p:ext uri="{BB962C8B-B14F-4D97-AF65-F5344CB8AC3E}">
        <p14:creationId xmlns:p14="http://schemas.microsoft.com/office/powerpoint/2010/main" val="121199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425937" y="878890"/>
            <a:ext cx="9314883" cy="506028"/>
          </a:xfrm>
        </p:spPr>
        <p:txBody>
          <a:bodyPr>
            <a:noAutofit/>
          </a:bodyPr>
          <a:lstStyle/>
          <a:p>
            <a:r>
              <a:rPr lang="ru-RU" sz="2800" b="1" dirty="0" smtClean="0">
                <a:solidFill>
                  <a:schemeClr val="accent3">
                    <a:lumMod val="50000"/>
                  </a:schemeClr>
                </a:solidFill>
              </a:rPr>
              <a:t>Литература</a:t>
            </a:r>
            <a:endParaRPr lang="ru-RU" sz="2800" dirty="0">
              <a:solidFill>
                <a:schemeClr val="accent3">
                  <a:lumMod val="50000"/>
                </a:schemeClr>
              </a:solidFill>
            </a:endParaRPr>
          </a:p>
        </p:txBody>
      </p:sp>
      <p:sp>
        <p:nvSpPr>
          <p:cNvPr id="2" name="Прямоугольник 1"/>
          <p:cNvSpPr/>
          <p:nvPr/>
        </p:nvSpPr>
        <p:spPr>
          <a:xfrm>
            <a:off x="1648308" y="47333"/>
            <a:ext cx="3799438" cy="400110"/>
          </a:xfrm>
          <a:prstGeom prst="rect">
            <a:avLst/>
          </a:prstGeom>
        </p:spPr>
        <p:txBody>
          <a:bodyPr wrap="none">
            <a:spAutoFit/>
          </a:bodyPr>
          <a:lstStyle/>
          <a:p>
            <a:r>
              <a:rPr lang="ru-RU" sz="2000" b="1" dirty="0" smtClean="0">
                <a:solidFill>
                  <a:srgbClr val="B53A31">
                    <a:lumMod val="50000"/>
                  </a:srgbClr>
                </a:solidFill>
              </a:rPr>
              <a:t>Создаем установку на освоение</a:t>
            </a:r>
            <a:endParaRPr lang="ru-RU" sz="2000" dirty="0">
              <a:solidFill>
                <a:prstClr val="black"/>
              </a:solidFill>
            </a:endParaRPr>
          </a:p>
        </p:txBody>
      </p:sp>
      <p:sp>
        <p:nvSpPr>
          <p:cNvPr id="3" name="TextBox 2"/>
          <p:cNvSpPr txBox="1"/>
          <p:nvPr/>
        </p:nvSpPr>
        <p:spPr>
          <a:xfrm>
            <a:off x="3185210" y="1591473"/>
            <a:ext cx="831706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Основные </a:t>
            </a:r>
            <a:r>
              <a:rPr lang="ru-RU" sz="2400" b="1" dirty="0">
                <a:solidFill>
                  <a:srgbClr val="B53A31">
                    <a:lumMod val="75000"/>
                  </a:srgbClr>
                </a:solidFill>
              </a:rPr>
              <a:t>методы сбора данных в </a:t>
            </a:r>
            <a:r>
              <a:rPr lang="ru-RU" sz="2400" b="1" dirty="0" smtClean="0">
                <a:solidFill>
                  <a:srgbClr val="B53A31">
                    <a:lumMod val="75000"/>
                  </a:srgbClr>
                </a:solidFill>
              </a:rPr>
              <a:t>психологии: </a:t>
            </a:r>
            <a:r>
              <a:rPr lang="ru-RU" sz="2400" b="1" dirty="0">
                <a:solidFill>
                  <a:srgbClr val="B53A31">
                    <a:lumMod val="75000"/>
                  </a:srgbClr>
                </a:solidFill>
              </a:rPr>
              <a:t>Учебное пособие для </a:t>
            </a:r>
            <a:r>
              <a:rPr lang="ru-RU" sz="2400" b="1" dirty="0" smtClean="0">
                <a:solidFill>
                  <a:srgbClr val="B53A31">
                    <a:lumMod val="75000"/>
                  </a:srgbClr>
                </a:solidFill>
              </a:rPr>
              <a:t>студентов </a:t>
            </a:r>
            <a:r>
              <a:rPr lang="ru-RU" sz="2400" b="1" dirty="0">
                <a:solidFill>
                  <a:srgbClr val="B53A31">
                    <a:lumMod val="75000"/>
                  </a:srgbClr>
                </a:solidFill>
              </a:rPr>
              <a:t>вузов / Под ред. С. А. Капустина. – М</a:t>
            </a:r>
            <a:r>
              <a:rPr lang="ru-RU" sz="2400" b="1" dirty="0" smtClean="0">
                <a:solidFill>
                  <a:srgbClr val="B53A31">
                    <a:lumMod val="75000"/>
                  </a:srgbClr>
                </a:solidFill>
              </a:rPr>
              <a:t>. : </a:t>
            </a:r>
            <a:r>
              <a:rPr lang="ru-RU" sz="2400" b="1" dirty="0">
                <a:solidFill>
                  <a:srgbClr val="B53A31">
                    <a:lumMod val="75000"/>
                  </a:srgbClr>
                </a:solidFill>
              </a:rPr>
              <a:t>Аспект Пресс, 2012. – 158 с.</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70126" y="1384918"/>
            <a:ext cx="2304720" cy="3492000"/>
          </a:xfrm>
          <a:prstGeom prst="rect">
            <a:avLst/>
          </a:prstGeom>
        </p:spPr>
      </p:pic>
      <p:sp>
        <p:nvSpPr>
          <p:cNvPr id="5" name="TextBox 4"/>
          <p:cNvSpPr txBox="1"/>
          <p:nvPr/>
        </p:nvSpPr>
        <p:spPr>
          <a:xfrm>
            <a:off x="3210761" y="2655696"/>
            <a:ext cx="5678406"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err="1" smtClean="0">
                <a:solidFill>
                  <a:schemeClr val="accent3">
                    <a:lumMod val="75000"/>
                  </a:schemeClr>
                </a:solidFill>
              </a:rPr>
              <a:t>Янчук</a:t>
            </a:r>
            <a:r>
              <a:rPr lang="ru-RU" sz="2400" b="1" dirty="0" smtClean="0">
                <a:solidFill>
                  <a:schemeClr val="accent3">
                    <a:lumMod val="75000"/>
                  </a:schemeClr>
                </a:solidFill>
              </a:rPr>
              <a:t>, </a:t>
            </a:r>
            <a:r>
              <a:rPr lang="ru-RU" sz="2400" b="1" dirty="0">
                <a:solidFill>
                  <a:schemeClr val="accent3">
                    <a:lumMod val="75000"/>
                  </a:schemeClr>
                </a:solidFill>
              </a:rPr>
              <a:t>В</a:t>
            </a:r>
            <a:r>
              <a:rPr lang="ru-RU" sz="2400" b="1" dirty="0" smtClean="0">
                <a:solidFill>
                  <a:schemeClr val="accent3">
                    <a:lumMod val="75000"/>
                  </a:schemeClr>
                </a:solidFill>
              </a:rPr>
              <a:t>. А</a:t>
            </a:r>
            <a:r>
              <a:rPr lang="ru-RU" sz="2400" b="1" dirty="0">
                <a:solidFill>
                  <a:schemeClr val="accent3">
                    <a:lumMod val="75000"/>
                  </a:schemeClr>
                </a:solidFill>
              </a:rPr>
              <a:t>. Введение в современную социальную </a:t>
            </a:r>
            <a:r>
              <a:rPr lang="ru-RU" sz="2400" b="1" dirty="0" smtClean="0">
                <a:solidFill>
                  <a:schemeClr val="accent3">
                    <a:lumMod val="75000"/>
                  </a:schemeClr>
                </a:solidFill>
              </a:rPr>
              <a:t>психологию : Учебное </a:t>
            </a:r>
            <a:r>
              <a:rPr lang="ru-RU" sz="2400" b="1" dirty="0">
                <a:solidFill>
                  <a:schemeClr val="accent3">
                    <a:lumMod val="75000"/>
                  </a:schemeClr>
                </a:solidFill>
              </a:rPr>
              <a:t>пособие для </a:t>
            </a:r>
            <a:r>
              <a:rPr lang="ru-RU" sz="2400" b="1" dirty="0" smtClean="0">
                <a:solidFill>
                  <a:schemeClr val="accent3">
                    <a:lumMod val="75000"/>
                  </a:schemeClr>
                </a:solidFill>
              </a:rPr>
              <a:t>вузов /                 В. А. </a:t>
            </a:r>
            <a:r>
              <a:rPr lang="ru-RU" sz="2400" b="1" dirty="0" err="1" smtClean="0">
                <a:solidFill>
                  <a:schemeClr val="accent3">
                    <a:lumMod val="75000"/>
                  </a:schemeClr>
                </a:solidFill>
              </a:rPr>
              <a:t>Янчук</a:t>
            </a:r>
            <a:r>
              <a:rPr lang="ru-RU" sz="2400" b="1" dirty="0" smtClean="0">
                <a:solidFill>
                  <a:schemeClr val="accent3">
                    <a:lumMod val="75000"/>
                  </a:schemeClr>
                </a:solidFill>
              </a:rPr>
              <a:t>. – Мн. : </a:t>
            </a:r>
            <a:r>
              <a:rPr lang="ru-RU" sz="2400" b="1" dirty="0">
                <a:solidFill>
                  <a:schemeClr val="accent3">
                    <a:lumMod val="75000"/>
                  </a:schemeClr>
                </a:solidFill>
              </a:rPr>
              <a:t>АСАР, 2005. – </a:t>
            </a:r>
            <a:r>
              <a:rPr lang="ru-RU" sz="2400" b="1" dirty="0" smtClean="0">
                <a:solidFill>
                  <a:schemeClr val="accent3">
                    <a:lumMod val="75000"/>
                  </a:schemeClr>
                </a:solidFill>
              </a:rPr>
              <a:t>800 с</a:t>
            </a:r>
            <a:r>
              <a:rPr lang="ru-RU" sz="2400" b="1" dirty="0">
                <a:solidFill>
                  <a:schemeClr val="accent3">
                    <a:lumMod val="75000"/>
                  </a:schemeClr>
                </a:solidFill>
              </a:rPr>
              <a:t>. </a:t>
            </a:r>
            <a:endParaRPr lang="ru-RU" sz="2400" b="1" dirty="0" smtClean="0">
              <a:solidFill>
                <a:schemeClr val="accent3">
                  <a:lumMod val="75000"/>
                </a:schemeClr>
              </a:solidFill>
            </a:endParaRPr>
          </a:p>
          <a:p>
            <a:pPr indent="457200"/>
            <a:r>
              <a:rPr lang="ru-RU" sz="2400" b="1" dirty="0" err="1" smtClean="0">
                <a:solidFill>
                  <a:schemeClr val="accent3">
                    <a:lumMod val="75000"/>
                  </a:schemeClr>
                </a:solidFill>
              </a:rPr>
              <a:t>Янчук</a:t>
            </a:r>
            <a:r>
              <a:rPr lang="ru-RU" sz="2400" b="1" dirty="0" smtClean="0">
                <a:solidFill>
                  <a:schemeClr val="accent3">
                    <a:lumMod val="75000"/>
                  </a:schemeClr>
                </a:solidFill>
              </a:rPr>
              <a:t>, В</a:t>
            </a:r>
            <a:r>
              <a:rPr lang="ru-RU" sz="2400" b="1" dirty="0">
                <a:solidFill>
                  <a:schemeClr val="accent3">
                    <a:lumMod val="75000"/>
                  </a:schemeClr>
                </a:solidFill>
              </a:rPr>
              <a:t>. А. Методология и методы психологического исследования в психологии и социальных </a:t>
            </a:r>
            <a:r>
              <a:rPr lang="ru-RU" sz="2400" b="1" dirty="0" smtClean="0">
                <a:solidFill>
                  <a:schemeClr val="accent3">
                    <a:lumMod val="75000"/>
                  </a:schemeClr>
                </a:solidFill>
              </a:rPr>
              <a:t>науках / </a:t>
            </a:r>
            <a:r>
              <a:rPr lang="ru-RU" sz="2400" b="1" dirty="0">
                <a:solidFill>
                  <a:schemeClr val="accent3">
                    <a:lumMod val="75000"/>
                  </a:schemeClr>
                </a:solidFill>
              </a:rPr>
              <a:t>В. А. </a:t>
            </a:r>
            <a:r>
              <a:rPr lang="ru-RU" sz="2400" b="1" dirty="0" err="1">
                <a:solidFill>
                  <a:schemeClr val="accent3">
                    <a:lumMod val="75000"/>
                  </a:schemeClr>
                </a:solidFill>
              </a:rPr>
              <a:t>Янчук</a:t>
            </a:r>
            <a:r>
              <a:rPr lang="ru-RU" sz="2400" b="1" dirty="0">
                <a:solidFill>
                  <a:schemeClr val="accent3">
                    <a:lumMod val="75000"/>
                  </a:schemeClr>
                </a:solidFill>
              </a:rPr>
              <a:t>. . – Мн. : АПО, 2011. – 376 с. </a:t>
            </a:r>
          </a:p>
        </p:txBody>
      </p:sp>
      <p:pic>
        <p:nvPicPr>
          <p:cNvPr id="7" name="Рисунок 6"/>
          <p:cNvPicPr>
            <a:picLocks noChangeAspect="1"/>
          </p:cNvPicPr>
          <p:nvPr/>
        </p:nvPicPr>
        <p:blipFill>
          <a:blip r:embed="rId3"/>
          <a:stretch>
            <a:fillRect/>
          </a:stretch>
        </p:blipFill>
        <p:spPr>
          <a:xfrm>
            <a:off x="8889167" y="2411243"/>
            <a:ext cx="2574871" cy="3672000"/>
          </a:xfrm>
          <a:prstGeom prst="rect">
            <a:avLst/>
          </a:prstGeom>
        </p:spPr>
      </p:pic>
    </p:spTree>
    <p:extLst>
      <p:ext uri="{BB962C8B-B14F-4D97-AF65-F5344CB8AC3E}">
        <p14:creationId xmlns:p14="http://schemas.microsoft.com/office/powerpoint/2010/main" val="201157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8264185" cy="461665"/>
          </a:xfrm>
          <a:prstGeom prst="rect">
            <a:avLst/>
          </a:prstGeom>
        </p:spPr>
        <p:txBody>
          <a:bodyPr wrap="none">
            <a:spAutoFit/>
          </a:bodyPr>
          <a:lstStyle/>
          <a:p>
            <a:r>
              <a:rPr lang="en-US" sz="2400" b="1" dirty="0">
                <a:solidFill>
                  <a:srgbClr val="0179C0"/>
                </a:solidFill>
              </a:rPr>
              <a:t>Scientific theories are not "proven truth" – they can be wrong.</a:t>
            </a:r>
            <a:endParaRPr lang="ru-RU" sz="2400" dirty="0">
              <a:solidFill>
                <a:srgbClr val="0179C0"/>
              </a:solidFill>
            </a:endParaRPr>
          </a:p>
        </p:txBody>
      </p:sp>
      <p:sp>
        <p:nvSpPr>
          <p:cNvPr id="3" name="TextBox 2"/>
          <p:cNvSpPr txBox="1"/>
          <p:nvPr/>
        </p:nvSpPr>
        <p:spPr>
          <a:xfrm>
            <a:off x="2343704" y="693663"/>
            <a:ext cx="930379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In everyday life, there is always the risk of an illogical conclusion based on clearly logical judgments. As an example, let's take the example of judicial argumentation.</a:t>
            </a:r>
            <a:endParaRPr lang="ru-RU" sz="2400" b="1" dirty="0" smtClean="0">
              <a:solidFill>
                <a:srgbClr val="B53A31">
                  <a:lumMod val="75000"/>
                </a:srgbClr>
              </a:solidFill>
            </a:endParaRPr>
          </a:p>
        </p:txBody>
      </p:sp>
      <p:sp>
        <p:nvSpPr>
          <p:cNvPr id="5" name="TextBox 4"/>
          <p:cNvSpPr txBox="1"/>
          <p:nvPr/>
        </p:nvSpPr>
        <p:spPr>
          <a:xfrm>
            <a:off x="829580" y="1890919"/>
            <a:ext cx="9193309" cy="169277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Tx/>
              <a:buAutoNum type="arabicParenR"/>
            </a:pPr>
            <a:r>
              <a:rPr lang="en-US" sz="2600" b="1" dirty="0">
                <a:solidFill>
                  <a:srgbClr val="B53A31">
                    <a:lumMod val="75000"/>
                  </a:srgbClr>
                </a:solidFill>
              </a:rPr>
              <a:t>If the defendant committed a murder, there should be traces of his shoes near the house</a:t>
            </a:r>
            <a:r>
              <a:rPr lang="en-US" sz="2600" b="1" dirty="0" smtClean="0">
                <a:solidFill>
                  <a:srgbClr val="B53A31">
                    <a:lumMod val="75000"/>
                  </a:srgbClr>
                </a:solidFill>
              </a:rPr>
              <a:t>.</a:t>
            </a:r>
            <a:endParaRPr lang="ru-RU" sz="2600" b="1" dirty="0" smtClean="0">
              <a:solidFill>
                <a:srgbClr val="B53A31">
                  <a:lumMod val="75000"/>
                </a:srgbClr>
              </a:solidFill>
            </a:endParaRPr>
          </a:p>
          <a:p>
            <a:pPr marL="457200" indent="-457200">
              <a:buFontTx/>
              <a:buAutoNum type="arabicParenR"/>
            </a:pPr>
            <a:r>
              <a:rPr lang="en-US" sz="2600" b="1" dirty="0">
                <a:solidFill>
                  <a:srgbClr val="B53A31">
                    <a:lumMod val="75000"/>
                  </a:srgbClr>
                </a:solidFill>
              </a:rPr>
              <a:t>His footprints were indeed found near the </a:t>
            </a:r>
            <a:r>
              <a:rPr lang="en-US" sz="2600" b="1" dirty="0" smtClean="0">
                <a:solidFill>
                  <a:srgbClr val="B53A31">
                    <a:lumMod val="75000"/>
                  </a:srgbClr>
                </a:solidFill>
              </a:rPr>
              <a:t>house.</a:t>
            </a:r>
            <a:endParaRPr lang="ru-RU" sz="2600" b="1" dirty="0" smtClean="0">
              <a:solidFill>
                <a:srgbClr val="B53A31">
                  <a:lumMod val="75000"/>
                </a:srgbClr>
              </a:solidFill>
            </a:endParaRPr>
          </a:p>
          <a:p>
            <a:pPr marL="457200" indent="-457200">
              <a:buFontTx/>
              <a:buAutoNum type="arabicParenR"/>
            </a:pPr>
            <a:r>
              <a:rPr lang="en-US" sz="2600" b="1" dirty="0">
                <a:solidFill>
                  <a:srgbClr val="B53A31">
                    <a:lumMod val="75000"/>
                  </a:srgbClr>
                </a:solidFill>
              </a:rPr>
              <a:t>Therefore, he committed murder.</a:t>
            </a:r>
            <a:endParaRPr lang="ru-RU" sz="2600" b="1" dirty="0" smtClean="0">
              <a:solidFill>
                <a:srgbClr val="B53A31">
                  <a:lumMod val="75000"/>
                </a:srgbClr>
              </a:solidFill>
            </a:endParaRPr>
          </a:p>
        </p:txBody>
      </p:sp>
      <p:sp>
        <p:nvSpPr>
          <p:cNvPr id="4" name="TextBox 3"/>
          <p:cNvSpPr txBox="1"/>
          <p:nvPr/>
        </p:nvSpPr>
        <p:spPr>
          <a:xfrm>
            <a:off x="2128603" y="3460579"/>
            <a:ext cx="9518899" cy="29238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300" b="1" dirty="0">
                <a:solidFill>
                  <a:srgbClr val="B53A31">
                    <a:lumMod val="75000"/>
                  </a:srgbClr>
                </a:solidFill>
              </a:rPr>
              <a:t>Paragraph 3 is not a logical conclusion because there are a number of other possible explanations for the appearance of traces at the crime scene</a:t>
            </a:r>
            <a:r>
              <a:rPr lang="en-US" sz="2300" b="1" dirty="0" smtClean="0">
                <a:solidFill>
                  <a:srgbClr val="B53A31">
                    <a:lumMod val="75000"/>
                  </a:srgbClr>
                </a:solidFill>
              </a:rPr>
              <a:t>.</a:t>
            </a:r>
            <a:endParaRPr lang="ru-RU" sz="2300" b="1" dirty="0" smtClean="0">
              <a:solidFill>
                <a:srgbClr val="B53A31">
                  <a:lumMod val="75000"/>
                </a:srgbClr>
              </a:solidFill>
            </a:endParaRPr>
          </a:p>
          <a:p>
            <a:pPr indent="457200"/>
            <a:r>
              <a:rPr lang="en-US" sz="2300" b="1" dirty="0" smtClean="0">
                <a:solidFill>
                  <a:srgbClr val="B53A31">
                    <a:lumMod val="75000"/>
                  </a:srgbClr>
                </a:solidFill>
              </a:rPr>
              <a:t>Similarly</a:t>
            </a:r>
            <a:r>
              <a:rPr lang="en-US" sz="2300" b="1" dirty="0">
                <a:solidFill>
                  <a:srgbClr val="B53A31">
                    <a:lumMod val="75000"/>
                  </a:srgbClr>
                </a:solidFill>
              </a:rPr>
              <a:t>, there are a number of different explanations for the lower return rate of wallets in Cardiff than in Glasgow, different from the far-fetched theory that people in Cardiff are less honest</a:t>
            </a:r>
            <a:r>
              <a:rPr lang="en-US" sz="2300" b="1" dirty="0" smtClean="0">
                <a:solidFill>
                  <a:srgbClr val="B53A31">
                    <a:lumMod val="75000"/>
                  </a:srgbClr>
                </a:solidFill>
              </a:rPr>
              <a:t>.</a:t>
            </a:r>
            <a:endParaRPr lang="ru-RU" sz="2300" b="1" dirty="0" smtClean="0">
              <a:solidFill>
                <a:srgbClr val="B53A31">
                  <a:lumMod val="75000"/>
                </a:srgbClr>
              </a:solidFill>
            </a:endParaRPr>
          </a:p>
          <a:p>
            <a:pPr indent="457200"/>
            <a:r>
              <a:rPr lang="en-US" sz="2300" b="1" dirty="0" smtClean="0">
                <a:solidFill>
                  <a:srgbClr val="B53A31">
                    <a:lumMod val="75000"/>
                  </a:srgbClr>
                </a:solidFill>
              </a:rPr>
              <a:t>When </a:t>
            </a:r>
            <a:r>
              <a:rPr lang="en-US" sz="2300" b="1" dirty="0">
                <a:solidFill>
                  <a:srgbClr val="B53A31">
                    <a:lumMod val="75000"/>
                  </a:srgbClr>
                </a:solidFill>
              </a:rPr>
              <a:t>we critically examine the evidence, we actually always state: "Yes, your evidence confirms the truth of your statement, but it may prove other versions."</a:t>
            </a:r>
            <a:endParaRPr lang="ru-RU" sz="2300" b="1" dirty="0" smtClean="0">
              <a:solidFill>
                <a:srgbClr val="B53A31">
                  <a:lumMod val="75000"/>
                </a:srgbClr>
              </a:solidFill>
            </a:endParaRPr>
          </a:p>
        </p:txBody>
      </p:sp>
    </p:spTree>
    <p:extLst>
      <p:ext uri="{BB962C8B-B14F-4D97-AF65-F5344CB8AC3E}">
        <p14:creationId xmlns:p14="http://schemas.microsoft.com/office/powerpoint/2010/main" val="293541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02759" y="1152471"/>
            <a:ext cx="9656874" cy="5447645"/>
          </a:xfrm>
          <a:prstGeom prst="rect">
            <a:avLst/>
          </a:prstGeom>
        </p:spPr>
        <p:txBody>
          <a:bodyPr wrap="none">
            <a:spAutoFit/>
          </a:bodyPr>
          <a:lstStyle/>
          <a:p>
            <a:pPr algn="ctr"/>
            <a:r>
              <a:rPr lang="ru-RU" sz="3200" b="1" dirty="0" smtClean="0">
                <a:solidFill>
                  <a:prstClr val="black"/>
                </a:solidFill>
              </a:rPr>
              <a:t>Напомним наш план</a:t>
            </a:r>
            <a:endParaRPr lang="ru-RU" sz="28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ru-RU" sz="3200" b="1" dirty="0" smtClean="0">
                <a:solidFill>
                  <a:srgbClr val="B53A31">
                    <a:lumMod val="50000"/>
                  </a:srgbClr>
                </a:solidFill>
                <a:effectLst>
                  <a:outerShdw blurRad="38100" dist="38100" dir="2700000" algn="tl">
                    <a:srgbClr val="000000">
                      <a:alpha val="43137"/>
                    </a:srgbClr>
                  </a:outerShdw>
                </a:effectLst>
              </a:rPr>
              <a:t>План лекции</a:t>
            </a:r>
          </a:p>
          <a:p>
            <a:r>
              <a:rPr lang="ru-RU" sz="2800" b="1" dirty="0">
                <a:solidFill>
                  <a:srgbClr val="B53A31">
                    <a:lumMod val="50000"/>
                  </a:srgbClr>
                </a:solidFill>
                <a:effectLst>
                  <a:outerShdw blurRad="38100" dist="38100" dir="2700000" algn="tl">
                    <a:srgbClr val="000000">
                      <a:alpha val="43137"/>
                    </a:srgbClr>
                  </a:outerShdw>
                </a:effectLst>
              </a:rPr>
              <a:t>1 Представление о занятии </a:t>
            </a:r>
            <a:r>
              <a:rPr lang="ru-RU" sz="2800" b="1" dirty="0" smtClean="0">
                <a:solidFill>
                  <a:srgbClr val="B53A31">
                    <a:lumMod val="50000"/>
                  </a:srgbClr>
                </a:solidFill>
                <a:effectLst>
                  <a:outerShdw blurRad="38100" dist="38100" dir="2700000" algn="tl">
                    <a:srgbClr val="000000">
                      <a:alpha val="43137"/>
                    </a:srgbClr>
                  </a:outerShdw>
                </a:effectLst>
              </a:rPr>
              <a:t>психологией</a:t>
            </a:r>
          </a:p>
          <a:p>
            <a:r>
              <a:rPr lang="ru-RU" sz="2800" b="1" dirty="0">
                <a:solidFill>
                  <a:schemeClr val="accent3">
                    <a:lumMod val="50000"/>
                  </a:schemeClr>
                </a:solidFill>
                <a:effectLst>
                  <a:outerShdw blurRad="38100" dist="38100" dir="2700000" algn="tl">
                    <a:srgbClr val="000000">
                      <a:alpha val="43137"/>
                    </a:srgbClr>
                  </a:outerShdw>
                </a:effectLst>
              </a:rPr>
              <a:t>2 </a:t>
            </a:r>
            <a:r>
              <a:rPr lang="ru-RU" sz="2800" b="1" dirty="0" smtClean="0">
                <a:solidFill>
                  <a:schemeClr val="accent3">
                    <a:lumMod val="50000"/>
                  </a:schemeClr>
                </a:solidFill>
                <a:effectLst>
                  <a:outerShdw blurRad="38100" dist="38100" dir="2700000" algn="tl">
                    <a:srgbClr val="000000">
                      <a:alpha val="43137"/>
                    </a:srgbClr>
                  </a:outerShdw>
                </a:effectLst>
              </a:rPr>
              <a:t>Парадигмы </a:t>
            </a:r>
            <a:r>
              <a:rPr lang="ru-RU" sz="2800" b="1" dirty="0">
                <a:solidFill>
                  <a:schemeClr val="accent3">
                    <a:lumMod val="50000"/>
                  </a:schemeClr>
                </a:solidFill>
                <a:effectLst>
                  <a:outerShdw blurRad="38100" dist="38100" dir="2700000" algn="tl">
                    <a:srgbClr val="000000">
                      <a:alpha val="43137"/>
                    </a:srgbClr>
                  </a:outerShdw>
                </a:effectLst>
              </a:rPr>
              <a:t>в психологии</a:t>
            </a:r>
          </a:p>
          <a:p>
            <a:r>
              <a:rPr lang="ru-RU" sz="2800" b="1" dirty="0" smtClean="0">
                <a:solidFill>
                  <a:srgbClr val="0179C0"/>
                </a:solidFill>
                <a:effectLst>
                  <a:outerShdw blurRad="38100" dist="38100" dir="2700000" algn="tl">
                    <a:srgbClr val="000000">
                      <a:alpha val="43137"/>
                    </a:srgbClr>
                  </a:outerShdw>
                </a:effectLst>
              </a:rPr>
              <a:t>3 </a:t>
            </a:r>
            <a:r>
              <a:rPr lang="ru-RU" sz="2800" b="1" dirty="0">
                <a:solidFill>
                  <a:srgbClr val="0179C0"/>
                </a:solidFill>
                <a:effectLst>
                  <a:outerShdw blurRad="38100" dist="38100" dir="2700000" algn="tl">
                    <a:srgbClr val="000000">
                      <a:alpha val="43137"/>
                    </a:srgbClr>
                  </a:outerShdw>
                </a:effectLst>
              </a:rPr>
              <a:t>Наука и процесс проверки гипотез</a:t>
            </a:r>
          </a:p>
          <a:p>
            <a:r>
              <a:rPr lang="ru-RU" sz="2800" b="1" dirty="0">
                <a:solidFill>
                  <a:srgbClr val="B53A31">
                    <a:lumMod val="50000"/>
                  </a:srgbClr>
                </a:solidFill>
                <a:effectLst>
                  <a:outerShdw blurRad="38100" dist="38100" dir="2700000" algn="tl">
                    <a:srgbClr val="000000">
                      <a:alpha val="43137"/>
                    </a:srgbClr>
                  </a:outerShdw>
                </a:effectLst>
              </a:rPr>
              <a:t>4 Сопоставительный обзор возможностей </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и </a:t>
            </a:r>
            <a:r>
              <a:rPr lang="ru-RU" sz="2800" b="1" dirty="0">
                <a:solidFill>
                  <a:srgbClr val="B53A31">
                    <a:lumMod val="50000"/>
                  </a:srgbClr>
                </a:solidFill>
                <a:effectLst>
                  <a:outerShdw blurRad="38100" dist="38100" dir="2700000" algn="tl">
                    <a:srgbClr val="000000">
                      <a:alpha val="43137"/>
                    </a:srgbClr>
                  </a:outerShdw>
                </a:effectLst>
              </a:rPr>
              <a:t>ограничений качественных и количественных методов </a:t>
            </a:r>
          </a:p>
          <a:p>
            <a:pPr algn="r"/>
            <a:r>
              <a:rPr lang="ru-RU" sz="2800" dirty="0" smtClean="0">
                <a:solidFill>
                  <a:srgbClr val="0179C0"/>
                </a:solidFill>
              </a:rPr>
              <a:t> </a:t>
            </a:r>
          </a:p>
          <a:p>
            <a:pPr algn="r"/>
            <a:r>
              <a:rPr lang="ru-RU" sz="2800" dirty="0" smtClean="0">
                <a:solidFill>
                  <a:srgbClr val="0179C0"/>
                </a:solidFill>
              </a:rPr>
              <a:t>Теперь поразмышляем </a:t>
            </a:r>
            <a:r>
              <a:rPr lang="ru-RU" sz="2800" dirty="0">
                <a:solidFill>
                  <a:srgbClr val="0179C0"/>
                </a:solidFill>
              </a:rPr>
              <a:t>над вопросом</a:t>
            </a:r>
            <a:endParaRPr lang="ru-RU" sz="2800" dirty="0" smtClean="0">
              <a:solidFill>
                <a:srgbClr val="FF0000"/>
              </a:solidFill>
            </a:endParaRPr>
          </a:p>
          <a:p>
            <a:pPr algn="r"/>
            <a:r>
              <a:rPr lang="ru-RU" sz="2800" b="1" dirty="0">
                <a:solidFill>
                  <a:srgbClr val="0179C0"/>
                </a:solidFill>
                <a:effectLst>
                  <a:outerShdw blurRad="38100" dist="38100" dir="2700000" algn="tl">
                    <a:srgbClr val="000000">
                      <a:alpha val="43137"/>
                    </a:srgbClr>
                  </a:outerShdw>
                </a:effectLst>
              </a:rPr>
              <a:t>3</a:t>
            </a:r>
            <a:r>
              <a:rPr lang="ru-RU" sz="2800" dirty="0" smtClean="0">
                <a:solidFill>
                  <a:srgbClr val="0179C0"/>
                </a:solidFill>
              </a:rPr>
              <a:t> </a:t>
            </a:r>
            <a:r>
              <a:rPr lang="ru-RU" sz="2800" b="1" dirty="0">
                <a:solidFill>
                  <a:srgbClr val="0179C0"/>
                </a:solidFill>
                <a:effectLst>
                  <a:outerShdw blurRad="38100" dist="38100" dir="2700000" algn="tl">
                    <a:srgbClr val="000000">
                      <a:alpha val="43137"/>
                    </a:srgbClr>
                  </a:outerShdw>
                </a:effectLst>
              </a:rPr>
              <a:t>Наука и процесс проверки гипотез</a:t>
            </a:r>
          </a:p>
          <a:p>
            <a:pPr algn="r"/>
            <a:endParaRPr lang="ru-RU" sz="2800" dirty="0">
              <a:solidFill>
                <a:srgbClr val="FF0000"/>
              </a:solidFill>
            </a:endParaRPr>
          </a:p>
        </p:txBody>
      </p:sp>
    </p:spTree>
    <p:extLst>
      <p:ext uri="{BB962C8B-B14F-4D97-AF65-F5344CB8AC3E}">
        <p14:creationId xmlns:p14="http://schemas.microsoft.com/office/powerpoint/2010/main" val="333109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6738" y="1152471"/>
            <a:ext cx="10568919" cy="5016758"/>
          </a:xfrm>
          <a:prstGeom prst="rect">
            <a:avLst/>
          </a:prstGeom>
        </p:spPr>
        <p:txBody>
          <a:bodyPr wrap="none">
            <a:spAutoFit/>
          </a:bodyPr>
          <a:lstStyle/>
          <a:p>
            <a:pPr algn="ctr"/>
            <a:r>
              <a:rPr lang="en-US" sz="3200" b="1" dirty="0">
                <a:solidFill>
                  <a:prstClr val="black"/>
                </a:solidFill>
              </a:rPr>
              <a:t>Recall our </a:t>
            </a:r>
            <a:r>
              <a:rPr lang="en-US" sz="3200" b="1" dirty="0" smtClean="0">
                <a:solidFill>
                  <a:prstClr val="black"/>
                </a:solidFill>
              </a:rPr>
              <a:t>plan</a:t>
            </a:r>
            <a:endParaRPr lang="ru-RU" sz="32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en-US" sz="3200" b="1" dirty="0">
                <a:solidFill>
                  <a:srgbClr val="B53A31">
                    <a:lumMod val="50000"/>
                  </a:srgbClr>
                </a:solidFill>
                <a:effectLst>
                  <a:outerShdw blurRad="38100" dist="38100" dir="2700000" algn="tl">
                    <a:srgbClr val="000000">
                      <a:alpha val="43137"/>
                    </a:srgbClr>
                  </a:outerShdw>
                </a:effectLst>
              </a:rPr>
              <a:t>Plan of the </a:t>
            </a:r>
            <a:r>
              <a:rPr lang="en-US" sz="3200" b="1" dirty="0" smtClean="0">
                <a:solidFill>
                  <a:srgbClr val="B53A31">
                    <a:lumMod val="50000"/>
                  </a:srgbClr>
                </a:solidFill>
                <a:effectLst>
                  <a:outerShdw blurRad="38100" dist="38100" dir="2700000" algn="tl">
                    <a:srgbClr val="000000">
                      <a:alpha val="43137"/>
                    </a:srgbClr>
                  </a:outerShdw>
                </a:effectLst>
              </a:rPr>
              <a:t>lecture</a:t>
            </a:r>
            <a:endParaRPr lang="ru-RU" sz="3200" b="1" dirty="0">
              <a:solidFill>
                <a:srgbClr val="B53A31">
                  <a:lumMod val="50000"/>
                </a:srgbClr>
              </a:solidFill>
              <a:effectLst>
                <a:outerShdw blurRad="38100" dist="38100" dir="2700000" algn="tl">
                  <a:srgbClr val="000000">
                    <a:alpha val="43137"/>
                  </a:srgbClr>
                </a:outerShdw>
              </a:effectLst>
            </a:endParaRPr>
          </a:p>
          <a:p>
            <a:pPr lvl="0"/>
            <a:r>
              <a:rPr lang="ru-RU" sz="2800" b="1" dirty="0" smtClean="0">
                <a:solidFill>
                  <a:srgbClr val="B53A31">
                    <a:lumMod val="50000"/>
                  </a:srgbClr>
                </a:solidFill>
                <a:effectLst>
                  <a:outerShdw blurRad="38100" dist="38100" dir="2700000" algn="tl">
                    <a:srgbClr val="000000">
                      <a:alpha val="43137"/>
                    </a:srgbClr>
                  </a:outerShdw>
                </a:effectLst>
              </a:rPr>
              <a:t>1 </a:t>
            </a:r>
            <a:r>
              <a:rPr lang="en-US" sz="2800" b="1" dirty="0">
                <a:solidFill>
                  <a:srgbClr val="B53A31">
                    <a:lumMod val="50000"/>
                  </a:srgbClr>
                </a:solidFill>
                <a:effectLst>
                  <a:outerShdw blurRad="38100" dist="38100" dir="2700000" algn="tl">
                    <a:srgbClr val="000000">
                      <a:alpha val="43137"/>
                    </a:srgbClr>
                  </a:outerShdw>
                </a:effectLst>
              </a:rPr>
              <a:t>The concept of doing psychology</a:t>
            </a:r>
            <a:endParaRPr lang="ru-RU" sz="2800" b="1" dirty="0">
              <a:solidFill>
                <a:srgbClr val="B53A31">
                  <a:lumMod val="50000"/>
                </a:srgbClr>
              </a:solidFill>
              <a:effectLst>
                <a:outerShdw blurRad="38100" dist="38100" dir="2700000" algn="tl">
                  <a:srgbClr val="000000">
                    <a:alpha val="43137"/>
                  </a:srgbClr>
                </a:outerShdw>
              </a:effectLst>
            </a:endParaRPr>
          </a:p>
          <a:p>
            <a:r>
              <a:rPr lang="ru-RU" sz="2800" b="1" dirty="0" smtClean="0">
                <a:solidFill>
                  <a:schemeClr val="accent3">
                    <a:lumMod val="50000"/>
                  </a:schemeClr>
                </a:solidFill>
                <a:effectLst>
                  <a:outerShdw blurRad="38100" dist="38100" dir="2700000" algn="tl">
                    <a:srgbClr val="000000">
                      <a:alpha val="43137"/>
                    </a:srgbClr>
                  </a:outerShdw>
                </a:effectLst>
              </a:rPr>
              <a:t>2 </a:t>
            </a:r>
            <a:r>
              <a:rPr lang="en-US" sz="2800" b="1" dirty="0" smtClean="0">
                <a:solidFill>
                  <a:schemeClr val="accent3">
                    <a:lumMod val="50000"/>
                  </a:schemeClr>
                </a:solidFill>
                <a:effectLst>
                  <a:outerShdw blurRad="38100" dist="38100" dir="2700000" algn="tl">
                    <a:srgbClr val="000000">
                      <a:alpha val="43137"/>
                    </a:srgbClr>
                  </a:outerShdw>
                </a:effectLst>
              </a:rPr>
              <a:t>Paradigms </a:t>
            </a:r>
            <a:r>
              <a:rPr lang="en-US" sz="2800" b="1" dirty="0">
                <a:solidFill>
                  <a:schemeClr val="accent3">
                    <a:lumMod val="50000"/>
                  </a:schemeClr>
                </a:solidFill>
                <a:effectLst>
                  <a:outerShdw blurRad="38100" dist="38100" dir="2700000" algn="tl">
                    <a:srgbClr val="000000">
                      <a:alpha val="43137"/>
                    </a:srgbClr>
                  </a:outerShdw>
                </a:effectLst>
              </a:rPr>
              <a:t>in </a:t>
            </a:r>
            <a:r>
              <a:rPr lang="en-US" sz="2800" b="1" dirty="0" smtClean="0">
                <a:solidFill>
                  <a:schemeClr val="accent3">
                    <a:lumMod val="50000"/>
                  </a:schemeClr>
                </a:solidFill>
                <a:effectLst>
                  <a:outerShdw blurRad="38100" dist="38100" dir="2700000" algn="tl">
                    <a:srgbClr val="000000">
                      <a:alpha val="43137"/>
                    </a:srgbClr>
                  </a:outerShdw>
                </a:effectLst>
              </a:rPr>
              <a:t>psychology</a:t>
            </a:r>
            <a:endParaRPr lang="ru-RU" sz="2800" b="1" dirty="0">
              <a:solidFill>
                <a:schemeClr val="accent3">
                  <a:lumMod val="50000"/>
                </a:schemeClr>
              </a:solidFill>
              <a:effectLst>
                <a:outerShdw blurRad="38100" dist="38100" dir="2700000" algn="tl">
                  <a:srgbClr val="000000">
                    <a:alpha val="43137"/>
                  </a:srgbClr>
                </a:outerShdw>
              </a:effectLst>
            </a:endParaRPr>
          </a:p>
          <a:p>
            <a:r>
              <a:rPr lang="ru-RU" sz="2800" b="1" dirty="0" smtClean="0">
                <a:solidFill>
                  <a:srgbClr val="0179C0"/>
                </a:solidFill>
                <a:effectLst>
                  <a:outerShdw blurRad="38100" dist="38100" dir="2700000" algn="tl">
                    <a:srgbClr val="000000">
                      <a:alpha val="43137"/>
                    </a:srgbClr>
                  </a:outerShdw>
                </a:effectLst>
              </a:rPr>
              <a:t>3 </a:t>
            </a:r>
            <a:r>
              <a:rPr lang="en-US" sz="2800" b="1" dirty="0">
                <a:solidFill>
                  <a:srgbClr val="0179C0"/>
                </a:solidFill>
                <a:effectLst>
                  <a:outerShdw blurRad="38100" dist="38100" dir="2700000" algn="tl">
                    <a:srgbClr val="000000">
                      <a:alpha val="43137"/>
                    </a:srgbClr>
                  </a:outerShdw>
                </a:effectLst>
              </a:rPr>
              <a:t>Science and the hypothesis testing </a:t>
            </a:r>
            <a:r>
              <a:rPr lang="en-US" sz="2800" b="1" dirty="0" smtClean="0">
                <a:solidFill>
                  <a:srgbClr val="0179C0"/>
                </a:solidFill>
                <a:effectLst>
                  <a:outerShdw blurRad="38100" dist="38100" dir="2700000" algn="tl">
                    <a:srgbClr val="000000">
                      <a:alpha val="43137"/>
                    </a:srgbClr>
                  </a:outerShdw>
                </a:effectLst>
              </a:rPr>
              <a:t>process</a:t>
            </a:r>
            <a:endParaRPr lang="ru-RU" sz="2800" b="1" dirty="0" smtClean="0">
              <a:solidFill>
                <a:srgbClr val="0179C0"/>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4 </a:t>
            </a:r>
            <a:r>
              <a:rPr lang="en-US" sz="2800" b="1" dirty="0" smtClean="0">
                <a:solidFill>
                  <a:srgbClr val="B53A31">
                    <a:lumMod val="50000"/>
                  </a:srgbClr>
                </a:solidFill>
                <a:effectLst>
                  <a:outerShdw blurRad="38100" dist="38100" dir="2700000" algn="tl">
                    <a:srgbClr val="000000">
                      <a:alpha val="43137"/>
                    </a:srgbClr>
                  </a:outerShdw>
                </a:effectLst>
              </a:rPr>
              <a:t>Comparative overview of the possibilities</a:t>
            </a:r>
            <a:r>
              <a:rPr lang="ru-RU" sz="2800" b="1" dirty="0" smtClean="0">
                <a:solidFill>
                  <a:srgbClr val="B53A31">
                    <a:lumMod val="50000"/>
                  </a:srgbClr>
                </a:solidFill>
                <a:effectLst>
                  <a:outerShdw blurRad="38100" dist="38100" dir="2700000" algn="tl">
                    <a:srgbClr val="000000">
                      <a:alpha val="43137"/>
                    </a:srgbClr>
                  </a:outerShdw>
                </a:effectLst>
              </a:rPr>
              <a:t> </a:t>
            </a:r>
          </a:p>
          <a:p>
            <a:r>
              <a:rPr lang="en-US" sz="2800" b="1" dirty="0">
                <a:solidFill>
                  <a:srgbClr val="B53A31">
                    <a:lumMod val="50000"/>
                  </a:srgbClr>
                </a:solidFill>
                <a:effectLst>
                  <a:outerShdw blurRad="38100" dist="38100" dir="2700000" algn="tl">
                    <a:srgbClr val="000000">
                      <a:alpha val="43137"/>
                    </a:srgbClr>
                  </a:outerShdw>
                </a:effectLst>
              </a:rPr>
              <a:t>and</a:t>
            </a:r>
            <a:r>
              <a:rPr lang="ru-RU" sz="2800" b="1" dirty="0" smtClean="0">
                <a:solidFill>
                  <a:srgbClr val="B53A31">
                    <a:lumMod val="50000"/>
                  </a:srgbClr>
                </a:solidFill>
                <a:effectLst>
                  <a:outerShdw blurRad="38100" dist="38100" dir="2700000" algn="tl">
                    <a:srgbClr val="000000">
                      <a:alpha val="43137"/>
                    </a:srgbClr>
                  </a:outerShdw>
                </a:effectLst>
              </a:rPr>
              <a:t> </a:t>
            </a:r>
            <a:r>
              <a:rPr lang="en-US" sz="2800" b="1" dirty="0">
                <a:solidFill>
                  <a:srgbClr val="B53A31">
                    <a:lumMod val="50000"/>
                  </a:srgbClr>
                </a:solidFill>
                <a:effectLst>
                  <a:outerShdw blurRad="38100" dist="38100" dir="2700000" algn="tl">
                    <a:srgbClr val="000000">
                      <a:alpha val="43137"/>
                    </a:srgbClr>
                  </a:outerShdw>
                </a:effectLst>
              </a:rPr>
              <a:t>limitations of qualitative and quantitative </a:t>
            </a:r>
            <a:r>
              <a:rPr lang="en-US" sz="2800" b="1" dirty="0" smtClean="0">
                <a:solidFill>
                  <a:srgbClr val="B53A31">
                    <a:lumMod val="50000"/>
                  </a:srgbClr>
                </a:solidFill>
                <a:effectLst>
                  <a:outerShdw blurRad="38100" dist="38100" dir="2700000" algn="tl">
                    <a:srgbClr val="000000">
                      <a:alpha val="43137"/>
                    </a:srgbClr>
                  </a:outerShdw>
                </a:effectLst>
              </a:rPr>
              <a:t>methods</a:t>
            </a:r>
            <a:r>
              <a:rPr lang="ru-RU" sz="2800" b="1" dirty="0" smtClean="0">
                <a:solidFill>
                  <a:srgbClr val="B53A31">
                    <a:lumMod val="50000"/>
                  </a:srgbClr>
                </a:solidFill>
                <a:effectLst>
                  <a:outerShdw blurRad="38100" dist="38100" dir="2700000" algn="tl">
                    <a:srgbClr val="000000">
                      <a:alpha val="43137"/>
                    </a:srgbClr>
                  </a:outerShdw>
                </a:effectLst>
              </a:rPr>
              <a:t> </a:t>
            </a:r>
          </a:p>
          <a:p>
            <a:pPr algn="r"/>
            <a:r>
              <a:rPr lang="ru-RU" sz="2800" dirty="0" smtClean="0">
                <a:solidFill>
                  <a:srgbClr val="0179C0"/>
                </a:solidFill>
              </a:rPr>
              <a:t> </a:t>
            </a:r>
          </a:p>
          <a:p>
            <a:pPr algn="r"/>
            <a:r>
              <a:rPr lang="en-US" sz="2800" dirty="0">
                <a:solidFill>
                  <a:srgbClr val="0179C0"/>
                </a:solidFill>
              </a:rPr>
              <a:t>Now let's reflect on the </a:t>
            </a:r>
            <a:r>
              <a:rPr lang="en-US" sz="2800" dirty="0" smtClean="0">
                <a:solidFill>
                  <a:srgbClr val="0179C0"/>
                </a:solidFill>
              </a:rPr>
              <a:t>question</a:t>
            </a:r>
            <a:endParaRPr lang="ru-RU" sz="2800" dirty="0" smtClean="0">
              <a:solidFill>
                <a:srgbClr val="0179C0"/>
              </a:solidFill>
            </a:endParaRPr>
          </a:p>
          <a:p>
            <a:pPr algn="r"/>
            <a:r>
              <a:rPr lang="en-US" sz="2800" b="1" dirty="0">
                <a:solidFill>
                  <a:srgbClr val="0179C0"/>
                </a:solidFill>
                <a:effectLst>
                  <a:outerShdw blurRad="38100" dist="38100" dir="2700000" algn="tl">
                    <a:srgbClr val="000000">
                      <a:alpha val="43137"/>
                    </a:srgbClr>
                  </a:outerShdw>
                </a:effectLst>
              </a:rPr>
              <a:t>3 Science and the hypothesis testing process</a:t>
            </a:r>
          </a:p>
        </p:txBody>
      </p:sp>
    </p:spTree>
    <p:extLst>
      <p:ext uri="{BB962C8B-B14F-4D97-AF65-F5344CB8AC3E}">
        <p14:creationId xmlns:p14="http://schemas.microsoft.com/office/powerpoint/2010/main" val="180729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482317" cy="400110"/>
          </a:xfrm>
          <a:prstGeom prst="rect">
            <a:avLst/>
          </a:prstGeom>
        </p:spPr>
        <p:txBody>
          <a:bodyPr wrap="none">
            <a:spAutoFit/>
          </a:bodyPr>
          <a:lstStyle/>
          <a:p>
            <a:r>
              <a:rPr lang="ru-RU" sz="2000" b="1" dirty="0" smtClean="0">
                <a:solidFill>
                  <a:srgbClr val="0179C0"/>
                </a:solidFill>
              </a:rPr>
              <a:t>3 Наука и процесс проверки гипотез</a:t>
            </a:r>
            <a:endParaRPr lang="ru-RU" sz="2000" dirty="0">
              <a:solidFill>
                <a:srgbClr val="0179C0"/>
              </a:solidFill>
            </a:endParaRPr>
          </a:p>
        </p:txBody>
      </p:sp>
      <p:sp>
        <p:nvSpPr>
          <p:cNvPr id="3" name="TextBox 2"/>
          <p:cNvSpPr txBox="1"/>
          <p:nvPr/>
        </p:nvSpPr>
        <p:spPr>
          <a:xfrm>
            <a:off x="3630967" y="540406"/>
            <a:ext cx="7910004" cy="58477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200" b="1" dirty="0" smtClean="0">
                <a:solidFill>
                  <a:srgbClr val="B53A31">
                    <a:lumMod val="75000"/>
                  </a:srgbClr>
                </a:solidFill>
              </a:rPr>
              <a:t>В случае теории о зрительном разнообразии нельзя утверждать, что она доказана. Однако, чем дольше накопленные доказательства любой теории остаются </a:t>
            </a:r>
            <a:r>
              <a:rPr lang="ru-RU" sz="2200" b="1" dirty="0" err="1" smtClean="0">
                <a:solidFill>
                  <a:srgbClr val="B53A31">
                    <a:lumMod val="75000"/>
                  </a:srgbClr>
                </a:solidFill>
              </a:rPr>
              <a:t>неоспоренными</a:t>
            </a:r>
            <a:r>
              <a:rPr lang="ru-RU" sz="2200" b="1" dirty="0" smtClean="0">
                <a:solidFill>
                  <a:srgbClr val="B53A31">
                    <a:lumMod val="75000"/>
                  </a:srgbClr>
                </a:solidFill>
              </a:rPr>
              <a:t>, тем дольше теория сохраняет свои позиции перед лицом конкурентов. Карл </a:t>
            </a:r>
            <a:r>
              <a:rPr lang="ru-RU" sz="2200" b="1" dirty="0">
                <a:solidFill>
                  <a:srgbClr val="B53A31">
                    <a:lumMod val="75000"/>
                  </a:srgbClr>
                </a:solidFill>
              </a:rPr>
              <a:t>Поппер – </a:t>
            </a:r>
            <a:r>
              <a:rPr lang="ru-RU" sz="2200" b="1" dirty="0" smtClean="0">
                <a:solidFill>
                  <a:srgbClr val="B53A31">
                    <a:lumMod val="75000"/>
                  </a:srgbClr>
                </a:solidFill>
              </a:rPr>
              <a:t>основоположник </a:t>
            </a:r>
            <a:r>
              <a:rPr lang="ru-RU" sz="2200" b="1" dirty="0">
                <a:solidFill>
                  <a:srgbClr val="B53A31">
                    <a:lumMod val="75000"/>
                  </a:srgbClr>
                </a:solidFill>
              </a:rPr>
              <a:t>философской концепции критического рационализма – выдвинул принцип </a:t>
            </a:r>
            <a:r>
              <a:rPr lang="ru-RU" sz="2200" b="1" dirty="0" err="1">
                <a:solidFill>
                  <a:srgbClr val="B53A31">
                    <a:lumMod val="75000"/>
                  </a:srgbClr>
                </a:solidFill>
              </a:rPr>
              <a:t>фальсификационизма</a:t>
            </a:r>
            <a:r>
              <a:rPr lang="ru-RU" sz="2200" b="1" dirty="0">
                <a:solidFill>
                  <a:srgbClr val="B53A31">
                    <a:lumMod val="75000"/>
                  </a:srgbClr>
                </a:solidFill>
              </a:rPr>
              <a:t>, согласно которому </a:t>
            </a:r>
            <a:r>
              <a:rPr lang="ru-RU" sz="2200" b="1" i="1" dirty="0">
                <a:solidFill>
                  <a:srgbClr val="B53A31">
                    <a:lumMod val="75000"/>
                  </a:srgbClr>
                </a:solidFill>
                <a:effectLst>
                  <a:outerShdw blurRad="38100" dist="38100" dir="2700000" algn="tl">
                    <a:srgbClr val="000000">
                      <a:alpha val="43137"/>
                    </a:srgbClr>
                  </a:outerShdw>
                </a:effectLst>
              </a:rPr>
              <a:t>теория является научной, если существует методологическая возможность </a:t>
            </a:r>
            <a:r>
              <a:rPr lang="ru-RU" sz="2200" b="1" i="1" dirty="0" smtClean="0">
                <a:solidFill>
                  <a:srgbClr val="B53A31">
                    <a:lumMod val="75000"/>
                  </a:srgbClr>
                </a:solidFill>
                <a:effectLst>
                  <a:outerShdw blurRad="38100" dist="38100" dir="2700000" algn="tl">
                    <a:srgbClr val="000000">
                      <a:alpha val="43137"/>
                    </a:srgbClr>
                  </a:outerShdw>
                </a:effectLst>
              </a:rPr>
              <a:t>ее </a:t>
            </a:r>
            <a:r>
              <a:rPr lang="ru-RU" sz="2200" b="1" i="1" dirty="0">
                <a:solidFill>
                  <a:srgbClr val="B53A31">
                    <a:lumMod val="75000"/>
                  </a:srgbClr>
                </a:solidFill>
                <a:effectLst>
                  <a:outerShdw blurRad="38100" dist="38100" dir="2700000" algn="tl">
                    <a:srgbClr val="000000">
                      <a:alpha val="43137"/>
                    </a:srgbClr>
                  </a:outerShdw>
                </a:effectLst>
              </a:rPr>
              <a:t>опровержения </a:t>
            </a:r>
            <a:r>
              <a:rPr lang="ru-RU" sz="2200" b="1" i="1" dirty="0" smtClean="0">
                <a:solidFill>
                  <a:srgbClr val="B53A31">
                    <a:lumMod val="75000"/>
                  </a:srgbClr>
                </a:solidFill>
                <a:effectLst>
                  <a:outerShdw blurRad="38100" dist="38100" dir="2700000" algn="tl">
                    <a:srgbClr val="000000">
                      <a:alpha val="43137"/>
                    </a:srgbClr>
                  </a:outerShdw>
                </a:effectLst>
              </a:rPr>
              <a:t>путем </a:t>
            </a:r>
            <a:r>
              <a:rPr lang="ru-RU" sz="2200" b="1" i="1" dirty="0">
                <a:solidFill>
                  <a:srgbClr val="B53A31">
                    <a:lumMod val="75000"/>
                  </a:srgbClr>
                </a:solidFill>
                <a:effectLst>
                  <a:outerShdw blurRad="38100" dist="38100" dir="2700000" algn="tl">
                    <a:srgbClr val="000000">
                      <a:alpha val="43137"/>
                    </a:srgbClr>
                  </a:outerShdw>
                </a:effectLst>
              </a:rPr>
              <a:t>постановки </a:t>
            </a:r>
            <a:r>
              <a:rPr lang="ru-RU" sz="2200" b="1" i="1" dirty="0" smtClean="0">
                <a:solidFill>
                  <a:srgbClr val="B53A31">
                    <a:lumMod val="75000"/>
                  </a:srgbClr>
                </a:solidFill>
                <a:effectLst>
                  <a:outerShdw blurRad="38100" dist="38100" dir="2700000" algn="tl">
                    <a:srgbClr val="000000">
                      <a:alpha val="43137"/>
                    </a:srgbClr>
                  </a:outerShdw>
                </a:effectLst>
              </a:rPr>
              <a:t>нового </a:t>
            </a:r>
            <a:r>
              <a:rPr lang="ru-RU" sz="2200" b="1" i="1" dirty="0">
                <a:solidFill>
                  <a:srgbClr val="B53A31">
                    <a:lumMod val="75000"/>
                  </a:srgbClr>
                </a:solidFill>
                <a:effectLst>
                  <a:outerShdw blurRad="38100" dist="38100" dir="2700000" algn="tl">
                    <a:srgbClr val="000000">
                      <a:alpha val="43137"/>
                    </a:srgbClr>
                  </a:outerShdw>
                </a:effectLst>
              </a:rPr>
              <a:t>эксперимента</a:t>
            </a:r>
            <a:r>
              <a:rPr lang="ru-RU" sz="2200" b="1" dirty="0">
                <a:solidFill>
                  <a:srgbClr val="B53A31">
                    <a:lumMod val="75000"/>
                  </a:srgbClr>
                </a:solidFill>
              </a:rPr>
              <a:t>, даже если такой эксперимент </a:t>
            </a:r>
            <a:r>
              <a:rPr lang="ru-RU" sz="2200" b="1" dirty="0" smtClean="0">
                <a:solidFill>
                  <a:srgbClr val="B53A31">
                    <a:lumMod val="75000"/>
                  </a:srgbClr>
                </a:solidFill>
              </a:rPr>
              <a:t>еще </a:t>
            </a:r>
            <a:r>
              <a:rPr lang="ru-RU" sz="2200" b="1" dirty="0">
                <a:solidFill>
                  <a:srgbClr val="B53A31">
                    <a:lumMod val="75000"/>
                  </a:srgbClr>
                </a:solidFill>
              </a:rPr>
              <a:t>не был </a:t>
            </a:r>
            <a:r>
              <a:rPr lang="ru-RU" sz="2200" b="1" dirty="0" smtClean="0">
                <a:solidFill>
                  <a:srgbClr val="B53A31">
                    <a:lumMod val="75000"/>
                  </a:srgbClr>
                </a:solidFill>
              </a:rPr>
              <a:t>поставлен </a:t>
            </a:r>
            <a:r>
              <a:rPr lang="en-US" sz="2000" b="1" dirty="0" smtClean="0">
                <a:solidFill>
                  <a:srgbClr val="B53A31">
                    <a:lumMod val="75000"/>
                  </a:srgbClr>
                </a:solidFill>
              </a:rPr>
              <a:t>[</a:t>
            </a:r>
            <a:r>
              <a:rPr lang="ru-RU" sz="2000" b="1" dirty="0" smtClean="0">
                <a:solidFill>
                  <a:srgbClr val="B53A31">
                    <a:lumMod val="75000"/>
                  </a:srgbClr>
                </a:solidFill>
              </a:rPr>
              <a:t>Энциклопедия </a:t>
            </a:r>
            <a:r>
              <a:rPr lang="ru-RU" sz="2000" b="1" dirty="0" err="1" smtClean="0">
                <a:solidFill>
                  <a:srgbClr val="B53A31">
                    <a:lumMod val="75000"/>
                  </a:srgbClr>
                </a:solidFill>
              </a:rPr>
              <a:t>Кругосвет</a:t>
            </a:r>
            <a:r>
              <a:rPr lang="ru-RU" sz="2000" b="1" dirty="0" smtClean="0">
                <a:solidFill>
                  <a:srgbClr val="B53A31">
                    <a:lumMod val="75000"/>
                  </a:srgbClr>
                </a:solidFill>
              </a:rPr>
              <a:t>//</a:t>
            </a:r>
            <a:r>
              <a:rPr lang="en-US" sz="2000" b="1" dirty="0" smtClean="0">
                <a:solidFill>
                  <a:srgbClr val="B53A31">
                    <a:lumMod val="75000"/>
                  </a:srgbClr>
                </a:solidFill>
                <a:hlinkClick r:id="rId2"/>
              </a:rPr>
              <a:t>https</a:t>
            </a:r>
            <a:r>
              <a:rPr lang="en-US" sz="2000" b="1" dirty="0">
                <a:solidFill>
                  <a:srgbClr val="B53A31">
                    <a:lumMod val="75000"/>
                  </a:srgbClr>
                </a:solidFill>
                <a:hlinkClick r:id="rId2"/>
              </a:rPr>
              <a:t>://</a:t>
            </a:r>
            <a:r>
              <a:rPr lang="en-US" sz="2000" b="1" dirty="0" smtClean="0">
                <a:solidFill>
                  <a:srgbClr val="B53A31">
                    <a:lumMod val="75000"/>
                  </a:srgbClr>
                </a:solidFill>
                <a:hlinkClick r:id="rId2"/>
              </a:rPr>
              <a:t>www.krugosvet.ru/enc/gumanitarnye_nauki/filosofiya/Popper Karl </a:t>
            </a:r>
            <a:r>
              <a:rPr lang="en-US" sz="2000" b="1" dirty="0" err="1" smtClean="0">
                <a:solidFill>
                  <a:srgbClr val="B53A31">
                    <a:lumMod val="75000"/>
                  </a:srgbClr>
                </a:solidFill>
                <a:hlinkClick r:id="rId2"/>
              </a:rPr>
              <a:t>Raimund.tml</a:t>
            </a:r>
            <a:r>
              <a:rPr lang="en-US" sz="2000" b="1" dirty="0">
                <a:solidFill>
                  <a:srgbClr val="B53A31">
                    <a:lumMod val="75000"/>
                  </a:srgbClr>
                </a:solidFill>
              </a:rPr>
              <a:t>]</a:t>
            </a:r>
            <a:r>
              <a:rPr lang="ru-RU" sz="2200" b="1" dirty="0" smtClean="0">
                <a:solidFill>
                  <a:srgbClr val="B53A31">
                    <a:lumMod val="75000"/>
                  </a:srgbClr>
                </a:solidFill>
              </a:rPr>
              <a:t>. Например, кто-то мог бы заявить, что вся </a:t>
            </a:r>
            <a:r>
              <a:rPr lang="ru-RU" sz="2200" b="1" dirty="0">
                <a:solidFill>
                  <a:srgbClr val="B53A31">
                    <a:lumMod val="75000"/>
                  </a:srgbClr>
                </a:solidFill>
              </a:rPr>
              <a:t>жизнь </a:t>
            </a:r>
            <a:r>
              <a:rPr lang="ru-RU" sz="2200" b="1" dirty="0" smtClean="0">
                <a:solidFill>
                  <a:srgbClr val="B53A31">
                    <a:lumMod val="75000"/>
                  </a:srgbClr>
                </a:solidFill>
              </a:rPr>
              <a:t>– это сон. Этому человеку можно возразить разными способами, например ущипнуть или сравнить человека в состоянии бодрствования с тем, кто явно спит.</a:t>
            </a:r>
          </a:p>
        </p:txBody>
      </p:sp>
      <p:pic>
        <p:nvPicPr>
          <p:cNvPr id="6" name="Рисунок 5"/>
          <p:cNvPicPr>
            <a:picLocks noChangeAspect="1"/>
          </p:cNvPicPr>
          <p:nvPr/>
        </p:nvPicPr>
        <p:blipFill>
          <a:blip r:embed="rId3"/>
          <a:stretch>
            <a:fillRect/>
          </a:stretch>
        </p:blipFill>
        <p:spPr>
          <a:xfrm>
            <a:off x="825765" y="985628"/>
            <a:ext cx="2609850" cy="3343275"/>
          </a:xfrm>
          <a:prstGeom prst="rect">
            <a:avLst/>
          </a:prstGeom>
        </p:spPr>
      </p:pic>
      <p:sp>
        <p:nvSpPr>
          <p:cNvPr id="7" name="Прямоугольник 6"/>
          <p:cNvSpPr/>
          <p:nvPr/>
        </p:nvSpPr>
        <p:spPr>
          <a:xfrm>
            <a:off x="958930" y="4328903"/>
            <a:ext cx="2159950" cy="615553"/>
          </a:xfrm>
          <a:prstGeom prst="rect">
            <a:avLst/>
          </a:prstGeom>
        </p:spPr>
        <p:txBody>
          <a:bodyPr wrap="none">
            <a:spAutoFit/>
          </a:bodyPr>
          <a:lstStyle/>
          <a:p>
            <a:pPr algn="ctr"/>
            <a:r>
              <a:rPr lang="en-US" dirty="0"/>
              <a:t>Karl </a:t>
            </a:r>
            <a:r>
              <a:rPr lang="en-US" dirty="0" err="1"/>
              <a:t>Raimund</a:t>
            </a:r>
            <a:r>
              <a:rPr lang="en-US" dirty="0"/>
              <a:t> </a:t>
            </a:r>
            <a:r>
              <a:rPr lang="en-US" dirty="0" smtClean="0"/>
              <a:t>Popper</a:t>
            </a:r>
            <a:endParaRPr lang="ru-RU" dirty="0" smtClean="0"/>
          </a:p>
          <a:p>
            <a:pPr algn="ctr"/>
            <a:r>
              <a:rPr lang="ru-RU" sz="1600" dirty="0" smtClean="0"/>
              <a:t>1902–1994</a:t>
            </a:r>
            <a:endParaRPr lang="ru-RU" sz="1600" dirty="0"/>
          </a:p>
        </p:txBody>
      </p:sp>
      <p:sp>
        <p:nvSpPr>
          <p:cNvPr id="8" name="TextBox 7"/>
          <p:cNvSpPr txBox="1"/>
          <p:nvPr/>
        </p:nvSpPr>
        <p:spPr>
          <a:xfrm>
            <a:off x="668831" y="4784018"/>
            <a:ext cx="2740148"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b="1" dirty="0">
                <a:solidFill>
                  <a:schemeClr val="accent3">
                    <a:lumMod val="75000"/>
                  </a:schemeClr>
                </a:solidFill>
              </a:rPr>
              <a:t> </a:t>
            </a:r>
            <a:r>
              <a:rPr lang="ru-RU" sz="1600" dirty="0" smtClean="0">
                <a:solidFill>
                  <a:schemeClr val="tx1"/>
                </a:solidFill>
              </a:rPr>
              <a:t>В Венском университете под рук. К. </a:t>
            </a:r>
            <a:r>
              <a:rPr lang="ru-RU" sz="1600" dirty="0" err="1" smtClean="0">
                <a:solidFill>
                  <a:schemeClr val="tx1"/>
                </a:solidFill>
              </a:rPr>
              <a:t>Бюлера</a:t>
            </a:r>
            <a:r>
              <a:rPr lang="ru-RU" sz="1600" dirty="0" smtClean="0">
                <a:solidFill>
                  <a:schemeClr val="tx1"/>
                </a:solidFill>
              </a:rPr>
              <a:t> защитил диссертацию </a:t>
            </a:r>
            <a:r>
              <a:rPr lang="ru-RU" sz="1600" dirty="0">
                <a:solidFill>
                  <a:schemeClr val="tx1"/>
                </a:solidFill>
              </a:rPr>
              <a:t>по проблеме метода в психологии</a:t>
            </a:r>
            <a:endParaRPr lang="ru-RU" sz="1600" dirty="0" smtClean="0">
              <a:solidFill>
                <a:schemeClr val="tx1"/>
              </a:solidFill>
            </a:endParaRPr>
          </a:p>
        </p:txBody>
      </p:sp>
    </p:spTree>
    <p:extLst>
      <p:ext uri="{BB962C8B-B14F-4D97-AF65-F5344CB8AC3E}">
        <p14:creationId xmlns:p14="http://schemas.microsoft.com/office/powerpoint/2010/main" val="292433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3948" y="-26767"/>
            <a:ext cx="6366155" cy="461665"/>
          </a:xfrm>
          <a:prstGeom prst="rect">
            <a:avLst/>
          </a:prstGeom>
        </p:spPr>
        <p:txBody>
          <a:bodyPr wrap="square">
            <a:spAutoFit/>
          </a:bodyPr>
          <a:lstStyle/>
          <a:p>
            <a:r>
              <a:rPr lang="ru-RU" sz="2400" b="1" dirty="0" smtClean="0">
                <a:solidFill>
                  <a:srgbClr val="0179C0"/>
                </a:solidFill>
              </a:rPr>
              <a:t>3</a:t>
            </a:r>
            <a:r>
              <a:rPr lang="en-US" sz="2400" b="1" dirty="0" smtClean="0">
                <a:solidFill>
                  <a:srgbClr val="0179C0"/>
                </a:solidFill>
              </a:rPr>
              <a:t> </a:t>
            </a:r>
            <a:r>
              <a:rPr lang="en-US" sz="2400" b="1" dirty="0">
                <a:solidFill>
                  <a:srgbClr val="0179C0"/>
                </a:solidFill>
              </a:rPr>
              <a:t>Science and the process of hypothesis testing</a:t>
            </a:r>
            <a:endParaRPr lang="ru-RU" sz="2400" dirty="0">
              <a:solidFill>
                <a:srgbClr val="0179C0"/>
              </a:solidFill>
            </a:endParaRPr>
          </a:p>
        </p:txBody>
      </p:sp>
      <p:sp>
        <p:nvSpPr>
          <p:cNvPr id="3" name="TextBox 2"/>
          <p:cNvSpPr txBox="1"/>
          <p:nvPr/>
        </p:nvSpPr>
        <p:spPr>
          <a:xfrm>
            <a:off x="3541156" y="569810"/>
            <a:ext cx="8158852" cy="5632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In the case of the theory of visual diversity, it cannot be said that it is proven. However, the longer the accumulated evidence of any theory remains uncontested, the longer the theory retains its position in the face of competitors. Karl Popper, the founder of the philosophical concept of critical rationalism, put forward the principle </a:t>
            </a:r>
            <a:r>
              <a:rPr lang="en-US" sz="2400" b="1" i="1" dirty="0">
                <a:solidFill>
                  <a:srgbClr val="B53A31">
                    <a:lumMod val="75000"/>
                  </a:srgbClr>
                </a:solidFill>
                <a:effectLst>
                  <a:outerShdw blurRad="38100" dist="38100" dir="2700000" algn="tl">
                    <a:srgbClr val="000000">
                      <a:alpha val="43137"/>
                    </a:srgbClr>
                  </a:outerShdw>
                </a:effectLst>
              </a:rPr>
              <a:t>of </a:t>
            </a:r>
            <a:r>
              <a:rPr lang="en-US" sz="2400" b="1" i="1" dirty="0" err="1">
                <a:solidFill>
                  <a:srgbClr val="B53A31">
                    <a:lumMod val="75000"/>
                  </a:srgbClr>
                </a:solidFill>
                <a:effectLst>
                  <a:outerShdw blurRad="38100" dist="38100" dir="2700000" algn="tl">
                    <a:srgbClr val="000000">
                      <a:alpha val="43137"/>
                    </a:srgbClr>
                  </a:outerShdw>
                </a:effectLst>
              </a:rPr>
              <a:t>falsificationism</a:t>
            </a:r>
            <a:r>
              <a:rPr lang="en-US" sz="2400" b="1" i="1" dirty="0">
                <a:solidFill>
                  <a:srgbClr val="B53A31">
                    <a:lumMod val="75000"/>
                  </a:srgbClr>
                </a:solidFill>
                <a:effectLst>
                  <a:outerShdw blurRad="38100" dist="38100" dir="2700000" algn="tl">
                    <a:srgbClr val="000000">
                      <a:alpha val="43137"/>
                    </a:srgbClr>
                  </a:outerShdw>
                </a:effectLst>
              </a:rPr>
              <a:t>, according to which a theory is scientific if there is a methodological possibility of refuting it by setting up a new experiment,</a:t>
            </a:r>
            <a:r>
              <a:rPr lang="en-US" sz="2400" b="1" dirty="0">
                <a:solidFill>
                  <a:srgbClr val="B53A31">
                    <a:lumMod val="75000"/>
                  </a:srgbClr>
                </a:solidFill>
              </a:rPr>
              <a:t> even if such an experiment has not yet </a:t>
            </a:r>
            <a:r>
              <a:rPr lang="en-US" sz="2400" b="1" dirty="0" smtClean="0">
                <a:solidFill>
                  <a:srgbClr val="B53A31">
                    <a:lumMod val="75000"/>
                  </a:srgbClr>
                </a:solidFill>
              </a:rPr>
              <a:t>been</a:t>
            </a:r>
            <a:r>
              <a:rPr lang="ru-RU" sz="2400" b="1" dirty="0" smtClean="0">
                <a:solidFill>
                  <a:srgbClr val="B53A31">
                    <a:lumMod val="75000"/>
                  </a:srgbClr>
                </a:solidFill>
              </a:rPr>
              <a:t> </a:t>
            </a:r>
            <a:r>
              <a:rPr lang="en-US" sz="2400" b="1" dirty="0" smtClean="0">
                <a:solidFill>
                  <a:srgbClr val="B53A31">
                    <a:lumMod val="75000"/>
                  </a:srgbClr>
                </a:solidFill>
              </a:rPr>
              <a:t>set</a:t>
            </a:r>
            <a:r>
              <a:rPr lang="ru-RU" sz="2400" b="1" dirty="0">
                <a:solidFill>
                  <a:srgbClr val="B53A31">
                    <a:lumMod val="75000"/>
                  </a:srgbClr>
                </a:solidFill>
              </a:rPr>
              <a:t>.</a:t>
            </a:r>
            <a:r>
              <a:rPr lang="ru-RU" sz="2400" b="1" dirty="0" smtClean="0">
                <a:solidFill>
                  <a:srgbClr val="B53A31">
                    <a:lumMod val="75000"/>
                  </a:srgbClr>
                </a:solidFill>
              </a:rPr>
              <a:t> </a:t>
            </a:r>
            <a:r>
              <a:rPr lang="en-US" sz="2000" b="1" dirty="0" smtClean="0">
                <a:solidFill>
                  <a:srgbClr val="B53A31">
                    <a:lumMod val="75000"/>
                  </a:srgbClr>
                </a:solidFill>
              </a:rPr>
              <a:t>[</a:t>
            </a:r>
            <a:r>
              <a:rPr lang="en-US" sz="2000" b="1" dirty="0" err="1" smtClean="0">
                <a:solidFill>
                  <a:srgbClr val="B53A31">
                    <a:lumMod val="75000"/>
                  </a:srgbClr>
                </a:solidFill>
              </a:rPr>
              <a:t>EncyclopediaKrugosvet</a:t>
            </a:r>
            <a:r>
              <a:rPr lang="en-US" sz="2000" b="1" dirty="0" smtClean="0">
                <a:solidFill>
                  <a:srgbClr val="B53A31">
                    <a:lumMod val="75000"/>
                  </a:srgbClr>
                </a:solidFill>
              </a:rPr>
              <a:t>//</a:t>
            </a:r>
            <a:r>
              <a:rPr lang="en-US" sz="2000" b="1" dirty="0">
                <a:solidFill>
                  <a:srgbClr val="B53A31">
                    <a:lumMod val="75000"/>
                  </a:srgbClr>
                </a:solidFill>
              </a:rPr>
              <a:t>https://www.krugosvet.ru/enc/gumanitarnye_nauki/filosofiya/Popper </a:t>
            </a:r>
            <a:r>
              <a:rPr lang="en-US" sz="2000" b="1" dirty="0" err="1" smtClean="0">
                <a:solidFill>
                  <a:srgbClr val="B53A31">
                    <a:lumMod val="75000"/>
                  </a:srgbClr>
                </a:solidFill>
              </a:rPr>
              <a:t>Karl.tml</a:t>
            </a:r>
            <a:r>
              <a:rPr lang="en-US" sz="2400" b="1" dirty="0">
                <a:solidFill>
                  <a:srgbClr val="B53A31">
                    <a:lumMod val="75000"/>
                  </a:srgbClr>
                </a:solidFill>
              </a:rPr>
              <a:t>]</a:t>
            </a:r>
            <a:r>
              <a:rPr lang="en-US" sz="2000" b="1" dirty="0">
                <a:solidFill>
                  <a:srgbClr val="B53A31">
                    <a:lumMod val="75000"/>
                  </a:srgbClr>
                </a:solidFill>
              </a:rPr>
              <a:t>. </a:t>
            </a:r>
            <a:endParaRPr lang="ru-RU" sz="2000" b="1" dirty="0" smtClean="0">
              <a:solidFill>
                <a:srgbClr val="B53A31">
                  <a:lumMod val="75000"/>
                </a:srgbClr>
              </a:solidFill>
            </a:endParaRPr>
          </a:p>
          <a:p>
            <a:pPr indent="457200" algn="just"/>
            <a:r>
              <a:rPr lang="en-US" sz="2500" b="1" dirty="0" smtClean="0">
                <a:solidFill>
                  <a:srgbClr val="B53A31">
                    <a:lumMod val="75000"/>
                  </a:srgbClr>
                </a:solidFill>
              </a:rPr>
              <a:t>For </a:t>
            </a:r>
            <a:r>
              <a:rPr lang="en-US" sz="2500" b="1" dirty="0">
                <a:solidFill>
                  <a:srgbClr val="B53A31">
                    <a:lumMod val="75000"/>
                  </a:srgbClr>
                </a:solidFill>
              </a:rPr>
              <a:t>example, someone might say that all life is a dream. This person can be objected to in various ways, such as pinching or comparing a person in a state of wakefulness with someone who is clearly </a:t>
            </a:r>
            <a:r>
              <a:rPr lang="en-US" sz="2500" b="1" dirty="0" smtClean="0">
                <a:solidFill>
                  <a:srgbClr val="B53A31">
                    <a:lumMod val="75000"/>
                  </a:srgbClr>
                </a:solidFill>
              </a:rPr>
              <a:t>asleep</a:t>
            </a:r>
            <a:r>
              <a:rPr lang="ru-RU" sz="2500" b="1" dirty="0" smtClean="0">
                <a:solidFill>
                  <a:srgbClr val="B53A31">
                    <a:lumMod val="75000"/>
                  </a:srgbClr>
                </a:solidFill>
              </a:rPr>
              <a:t>.</a:t>
            </a:r>
          </a:p>
        </p:txBody>
      </p:sp>
      <p:pic>
        <p:nvPicPr>
          <p:cNvPr id="6" name="Рисунок 5"/>
          <p:cNvPicPr>
            <a:picLocks noChangeAspect="1"/>
          </p:cNvPicPr>
          <p:nvPr/>
        </p:nvPicPr>
        <p:blipFill>
          <a:blip r:embed="rId2"/>
          <a:stretch>
            <a:fillRect/>
          </a:stretch>
        </p:blipFill>
        <p:spPr>
          <a:xfrm>
            <a:off x="820201" y="747313"/>
            <a:ext cx="2609850" cy="3343275"/>
          </a:xfrm>
          <a:prstGeom prst="rect">
            <a:avLst/>
          </a:prstGeom>
        </p:spPr>
      </p:pic>
      <p:sp>
        <p:nvSpPr>
          <p:cNvPr id="7" name="Прямоугольник 6"/>
          <p:cNvSpPr/>
          <p:nvPr/>
        </p:nvSpPr>
        <p:spPr>
          <a:xfrm>
            <a:off x="848675" y="4090588"/>
            <a:ext cx="2380460" cy="707886"/>
          </a:xfrm>
          <a:prstGeom prst="rect">
            <a:avLst/>
          </a:prstGeom>
        </p:spPr>
        <p:txBody>
          <a:bodyPr wrap="none">
            <a:spAutoFit/>
          </a:bodyPr>
          <a:lstStyle/>
          <a:p>
            <a:pPr algn="ctr"/>
            <a:r>
              <a:rPr lang="en-US" sz="2000" dirty="0">
                <a:solidFill>
                  <a:prstClr val="black"/>
                </a:solidFill>
              </a:rPr>
              <a:t>Karl </a:t>
            </a:r>
            <a:r>
              <a:rPr lang="en-US" sz="2000" dirty="0" err="1">
                <a:solidFill>
                  <a:prstClr val="black"/>
                </a:solidFill>
              </a:rPr>
              <a:t>Raimund</a:t>
            </a:r>
            <a:r>
              <a:rPr lang="en-US" sz="2000" dirty="0">
                <a:solidFill>
                  <a:prstClr val="black"/>
                </a:solidFill>
              </a:rPr>
              <a:t> Popper</a:t>
            </a:r>
          </a:p>
          <a:p>
            <a:pPr algn="ctr"/>
            <a:r>
              <a:rPr lang="en-US" sz="2000" dirty="0">
                <a:solidFill>
                  <a:prstClr val="black"/>
                </a:solidFill>
              </a:rPr>
              <a:t>1902–1994</a:t>
            </a:r>
            <a:endParaRPr lang="ru-RU" sz="2000" dirty="0">
              <a:solidFill>
                <a:prstClr val="black"/>
              </a:solidFill>
            </a:endParaRPr>
          </a:p>
        </p:txBody>
      </p:sp>
      <p:sp>
        <p:nvSpPr>
          <p:cNvPr id="8" name="TextBox 7"/>
          <p:cNvSpPr txBox="1"/>
          <p:nvPr/>
        </p:nvSpPr>
        <p:spPr>
          <a:xfrm>
            <a:off x="689903" y="4633835"/>
            <a:ext cx="2740148" cy="17543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b="1" dirty="0">
                <a:solidFill>
                  <a:srgbClr val="B53A31">
                    <a:lumMod val="75000"/>
                  </a:srgbClr>
                </a:solidFill>
              </a:rPr>
              <a:t> </a:t>
            </a:r>
            <a:r>
              <a:rPr lang="en-US" dirty="0">
                <a:solidFill>
                  <a:prstClr val="black"/>
                </a:solidFill>
              </a:rPr>
              <a:t>At the University of Vienna, under the direction of K. Buhler, he defended his dissertation on the problem of method in psychology</a:t>
            </a:r>
            <a:endParaRPr lang="ru-RU" dirty="0" smtClean="0">
              <a:solidFill>
                <a:prstClr val="black"/>
              </a:solidFill>
            </a:endParaRPr>
          </a:p>
        </p:txBody>
      </p:sp>
    </p:spTree>
    <p:extLst>
      <p:ext uri="{BB962C8B-B14F-4D97-AF65-F5344CB8AC3E}">
        <p14:creationId xmlns:p14="http://schemas.microsoft.com/office/powerpoint/2010/main" val="60618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110421" cy="461665"/>
          </a:xfrm>
          <a:prstGeom prst="rect">
            <a:avLst/>
          </a:prstGeom>
        </p:spPr>
        <p:txBody>
          <a:bodyPr wrap="none">
            <a:spAutoFit/>
          </a:bodyPr>
          <a:lstStyle/>
          <a:p>
            <a:r>
              <a:rPr lang="ru-RU" sz="2400" b="1" dirty="0" smtClean="0">
                <a:solidFill>
                  <a:srgbClr val="0179C0"/>
                </a:solidFill>
              </a:rPr>
              <a:t>Стадии развития парадигмы</a:t>
            </a:r>
            <a:endParaRPr lang="ru-RU" sz="2400" dirty="0">
              <a:solidFill>
                <a:srgbClr val="0179C0"/>
              </a:solidFill>
            </a:endParaRPr>
          </a:p>
        </p:txBody>
      </p:sp>
      <p:sp>
        <p:nvSpPr>
          <p:cNvPr id="3" name="TextBox 2"/>
          <p:cNvSpPr txBox="1"/>
          <p:nvPr/>
        </p:nvSpPr>
        <p:spPr>
          <a:xfrm>
            <a:off x="2436921" y="533784"/>
            <a:ext cx="9033030"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sz="2000" b="1" dirty="0" smtClean="0">
                <a:solidFill>
                  <a:srgbClr val="B53A31">
                    <a:lumMod val="75000"/>
                  </a:srgbClr>
                </a:solidFill>
              </a:rPr>
              <a:t>В своей книге «Структура научных революций» Томас Кун доказывает,                            что вся </a:t>
            </a:r>
            <a:r>
              <a:rPr lang="ru-RU" sz="2000" b="1" i="1" dirty="0" smtClean="0">
                <a:solidFill>
                  <a:srgbClr val="B53A31">
                    <a:lumMod val="75000"/>
                  </a:srgbClr>
                </a:solidFill>
                <a:effectLst>
                  <a:outerShdw blurRad="38100" dist="38100" dir="2700000" algn="tl">
                    <a:srgbClr val="000000">
                      <a:alpha val="43137"/>
                    </a:srgbClr>
                  </a:outerShdw>
                </a:effectLst>
              </a:rPr>
              <a:t>наука развивается, проходя различные стадии парадигмы.</a:t>
            </a:r>
          </a:p>
        </p:txBody>
      </p:sp>
      <p:sp>
        <p:nvSpPr>
          <p:cNvPr id="4" name="TextBox 3"/>
          <p:cNvSpPr txBox="1"/>
          <p:nvPr/>
        </p:nvSpPr>
        <p:spPr>
          <a:xfrm>
            <a:off x="817246" y="1160822"/>
            <a:ext cx="8700116"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i="1" dirty="0" smtClean="0">
                <a:solidFill>
                  <a:schemeClr val="accent3">
                    <a:lumMod val="75000"/>
                  </a:schemeClr>
                </a:solidFill>
                <a:effectLst>
                  <a:outerShdw blurRad="38100" dist="38100" dir="2700000" algn="tl">
                    <a:srgbClr val="000000">
                      <a:alpha val="43137"/>
                    </a:srgbClr>
                  </a:outerShdw>
                </a:effectLst>
              </a:rPr>
              <a:t>На донаучной стадии </a:t>
            </a:r>
            <a:r>
              <a:rPr lang="ru-RU" sz="2000" b="1" dirty="0" smtClean="0">
                <a:solidFill>
                  <a:schemeClr val="accent3">
                    <a:lumMod val="75000"/>
                  </a:schemeClr>
                </a:solidFill>
              </a:rPr>
              <a:t>мировоззрение может основываться на предрассудках, житейской психологии или неэмпирических доводах.</a:t>
            </a:r>
          </a:p>
        </p:txBody>
      </p:sp>
      <p:sp>
        <p:nvSpPr>
          <p:cNvPr id="5" name="TextBox 4"/>
          <p:cNvSpPr txBox="1"/>
          <p:nvPr/>
        </p:nvSpPr>
        <p:spPr>
          <a:xfrm>
            <a:off x="2530136" y="1803624"/>
            <a:ext cx="909961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Затем начинается </a:t>
            </a:r>
            <a:r>
              <a:rPr lang="ru-RU" sz="2000" b="1" i="1" dirty="0" smtClean="0">
                <a:solidFill>
                  <a:schemeClr val="accent3">
                    <a:lumMod val="75000"/>
                  </a:schemeClr>
                </a:solidFill>
                <a:effectLst>
                  <a:outerShdw blurRad="38100" dist="38100" dir="2700000" algn="tl">
                    <a:srgbClr val="000000">
                      <a:alpha val="43137"/>
                    </a:srgbClr>
                  </a:outerShdw>
                </a:effectLst>
              </a:rPr>
              <a:t>развитие «парадигмы», </a:t>
            </a:r>
            <a:r>
              <a:rPr lang="ru-RU" sz="2000" b="1" dirty="0" smtClean="0">
                <a:solidFill>
                  <a:schemeClr val="accent3">
                    <a:lumMod val="75000"/>
                  </a:schemeClr>
                </a:solidFill>
              </a:rPr>
              <a:t>представляющей общепринятое понимание предмета конкретной науки, включая как общий теоретический подход, так и  совокупность согласованных правил проведения исследований.</a:t>
            </a:r>
          </a:p>
        </p:txBody>
      </p:sp>
      <p:sp>
        <p:nvSpPr>
          <p:cNvPr id="6" name="TextBox 5"/>
          <p:cNvSpPr txBox="1"/>
          <p:nvPr/>
        </p:nvSpPr>
        <p:spPr>
          <a:xfrm>
            <a:off x="807868" y="2747385"/>
            <a:ext cx="7057748"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Спустя время развитие «обычной науки» оказывается </a:t>
            </a:r>
            <a:r>
              <a:rPr lang="ru-RU" sz="2000" b="1" dirty="0" smtClean="0">
                <a:solidFill>
                  <a:schemeClr val="accent3">
                    <a:lumMod val="75000"/>
                  </a:schemeClr>
                </a:solidFill>
                <a:effectLst>
                  <a:outerShdw blurRad="38100" dist="38100" dir="2700000" algn="tl">
                    <a:srgbClr val="000000">
                      <a:alpha val="43137"/>
                    </a:srgbClr>
                  </a:outerShdw>
                </a:effectLst>
              </a:rPr>
              <a:t>подорванным накопившимися </a:t>
            </a:r>
            <a:r>
              <a:rPr lang="ru-RU" sz="2000" b="1" dirty="0" smtClean="0">
                <a:solidFill>
                  <a:schemeClr val="accent3">
                    <a:lumMod val="75000"/>
                  </a:schemeClr>
                </a:solidFill>
              </a:rPr>
              <a:t>противоположными взглядами, большим количеством необъясненных явлений. </a:t>
            </a:r>
          </a:p>
        </p:txBody>
      </p:sp>
      <p:sp>
        <p:nvSpPr>
          <p:cNvPr id="7" name="TextBox 6"/>
          <p:cNvSpPr txBox="1"/>
          <p:nvPr/>
        </p:nvSpPr>
        <p:spPr>
          <a:xfrm>
            <a:off x="2450238" y="3763048"/>
            <a:ext cx="9033030" cy="13234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И тогда наступает </a:t>
            </a:r>
            <a:r>
              <a:rPr lang="ru-RU" sz="2000" b="1" i="1" dirty="0" smtClean="0">
                <a:solidFill>
                  <a:schemeClr val="accent3">
                    <a:lumMod val="75000"/>
                  </a:schemeClr>
                </a:solidFill>
                <a:effectLst>
                  <a:outerShdw blurRad="38100" dist="38100" dir="2700000" algn="tl">
                    <a:srgbClr val="000000">
                      <a:alpha val="43137"/>
                    </a:srgbClr>
                  </a:outerShdw>
                </a:effectLst>
              </a:rPr>
              <a:t>«сдвиг парадигм» </a:t>
            </a:r>
            <a:r>
              <a:rPr lang="ru-RU" sz="2000" b="1" dirty="0" smtClean="0">
                <a:solidFill>
                  <a:schemeClr val="accent3">
                    <a:lumMod val="75000"/>
                  </a:schemeClr>
                </a:solidFill>
              </a:rPr>
              <a:t>и, если новый взгляд берет верх, происходит возврат к обычной науке, но в условиях новой парадигмы. Классическими примерами служат эволюционные подходы в биологии, модели Ньютона и Эйнштейна в физике.</a:t>
            </a:r>
          </a:p>
        </p:txBody>
      </p:sp>
      <p:sp>
        <p:nvSpPr>
          <p:cNvPr id="8" name="TextBox 7"/>
          <p:cNvSpPr txBox="1"/>
          <p:nvPr/>
        </p:nvSpPr>
        <p:spPr>
          <a:xfrm>
            <a:off x="804367" y="5086487"/>
            <a:ext cx="8943482" cy="13234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Кун утверждал, что психология находится на «</a:t>
            </a:r>
            <a:r>
              <a:rPr lang="ru-RU" sz="2000" b="1" dirty="0" err="1" smtClean="0">
                <a:solidFill>
                  <a:schemeClr val="accent3">
                    <a:lumMod val="75000"/>
                  </a:schemeClr>
                </a:solidFill>
              </a:rPr>
              <a:t>допарадигмальной</a:t>
            </a:r>
            <a:r>
              <a:rPr lang="ru-RU" sz="2000" b="1" dirty="0" smtClean="0">
                <a:solidFill>
                  <a:schemeClr val="accent3">
                    <a:lumMod val="75000"/>
                  </a:schemeClr>
                </a:solidFill>
              </a:rPr>
              <a:t>» стадии, когда не господствует ни один теоретический подход. Ему возражали, что психология оставила неэмпирические методы в</a:t>
            </a:r>
            <a:r>
              <a:rPr lang="en-US" sz="2000" b="1" dirty="0" smtClean="0">
                <a:solidFill>
                  <a:schemeClr val="accent3">
                    <a:lumMod val="75000"/>
                  </a:schemeClr>
                </a:solidFill>
              </a:rPr>
              <a:t> XIX</a:t>
            </a:r>
            <a:r>
              <a:rPr lang="ru-RU" sz="2000" b="1" dirty="0" smtClean="0">
                <a:solidFill>
                  <a:schemeClr val="accent3">
                    <a:lumMod val="75000"/>
                  </a:schemeClr>
                </a:solidFill>
              </a:rPr>
              <a:t> в. и прошла сквозь ряд </a:t>
            </a:r>
            <a:r>
              <a:rPr lang="ru-RU" sz="2000" b="1" dirty="0">
                <a:solidFill>
                  <a:schemeClr val="accent3">
                    <a:lumMod val="75000"/>
                  </a:schemeClr>
                </a:solidFill>
              </a:rPr>
              <a:t>парадигм </a:t>
            </a:r>
            <a:r>
              <a:rPr lang="ru-RU" sz="2000" b="1" dirty="0" smtClean="0">
                <a:solidFill>
                  <a:schemeClr val="accent3">
                    <a:lumMod val="75000"/>
                  </a:schemeClr>
                </a:solidFill>
              </a:rPr>
              <a:t>– структурализм, функционализм, бихевиоризм и </a:t>
            </a:r>
            <a:r>
              <a:rPr lang="ru-RU" sz="2000" b="1" dirty="0" err="1" smtClean="0">
                <a:solidFill>
                  <a:schemeClr val="accent3">
                    <a:lumMod val="75000"/>
                  </a:schemeClr>
                </a:solidFill>
              </a:rPr>
              <a:t>когнитивизм</a:t>
            </a:r>
            <a:r>
              <a:rPr lang="ru-RU" sz="2000" b="1" dirty="0" smtClean="0">
                <a:solidFill>
                  <a:schemeClr val="accent3">
                    <a:lumMod val="75000"/>
                  </a:schemeClr>
                </a:solidFill>
              </a:rPr>
              <a:t>.</a:t>
            </a:r>
          </a:p>
        </p:txBody>
      </p:sp>
      <p:pic>
        <p:nvPicPr>
          <p:cNvPr id="9" name="Рисунок 8"/>
          <p:cNvPicPr>
            <a:picLocks noChangeAspect="1"/>
          </p:cNvPicPr>
          <p:nvPr/>
        </p:nvPicPr>
        <p:blipFill>
          <a:blip r:embed="rId2"/>
          <a:stretch>
            <a:fillRect/>
          </a:stretch>
        </p:blipFill>
        <p:spPr>
          <a:xfrm>
            <a:off x="871998" y="3778781"/>
            <a:ext cx="1578240" cy="1296000"/>
          </a:xfrm>
          <a:prstGeom prst="rect">
            <a:avLst/>
          </a:prstGeom>
        </p:spPr>
      </p:pic>
      <p:sp>
        <p:nvSpPr>
          <p:cNvPr id="10" name="TextBox 9"/>
          <p:cNvSpPr txBox="1"/>
          <p:nvPr/>
        </p:nvSpPr>
        <p:spPr>
          <a:xfrm>
            <a:off x="846592" y="4782073"/>
            <a:ext cx="156492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400" b="1" dirty="0" smtClean="0">
                <a:solidFill>
                  <a:schemeClr val="accent2">
                    <a:lumMod val="20000"/>
                    <a:lumOff val="80000"/>
                  </a:schemeClr>
                </a:solidFill>
              </a:rPr>
              <a:t>1922-1996</a:t>
            </a:r>
            <a:r>
              <a:rPr lang="ru-RU" sz="1600" b="1" dirty="0" smtClean="0">
                <a:solidFill>
                  <a:schemeClr val="accent2">
                    <a:lumMod val="20000"/>
                    <a:lumOff val="80000"/>
                  </a:schemeClr>
                </a:solidFill>
              </a:rPr>
              <a:t> </a:t>
            </a:r>
          </a:p>
        </p:txBody>
      </p:sp>
      <p:sp>
        <p:nvSpPr>
          <p:cNvPr id="11" name="Прямоугольник 10"/>
          <p:cNvSpPr/>
          <p:nvPr/>
        </p:nvSpPr>
        <p:spPr>
          <a:xfrm>
            <a:off x="643398" y="2311456"/>
            <a:ext cx="1971309" cy="338554"/>
          </a:xfrm>
          <a:prstGeom prst="rect">
            <a:avLst/>
          </a:prstGeom>
        </p:spPr>
        <p:txBody>
          <a:bodyPr wrap="none">
            <a:spAutoFit/>
          </a:bodyPr>
          <a:lstStyle/>
          <a:p>
            <a:r>
              <a:rPr lang="en-US" sz="1600" dirty="0"/>
              <a:t>Thomas Samuel Kuhn</a:t>
            </a:r>
            <a:endParaRPr lang="ru-RU" sz="1600" dirty="0"/>
          </a:p>
        </p:txBody>
      </p:sp>
    </p:spTree>
    <p:extLst>
      <p:ext uri="{BB962C8B-B14F-4D97-AF65-F5344CB8AC3E}">
        <p14:creationId xmlns:p14="http://schemas.microsoft.com/office/powerpoint/2010/main" val="2594360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0"/>
            <a:ext cx="5356018" cy="461665"/>
          </a:xfrm>
          <a:prstGeom prst="rect">
            <a:avLst/>
          </a:prstGeom>
        </p:spPr>
        <p:txBody>
          <a:bodyPr wrap="none">
            <a:spAutoFit/>
          </a:bodyPr>
          <a:lstStyle/>
          <a:p>
            <a:r>
              <a:rPr lang="en-US" sz="2400" b="1" dirty="0">
                <a:solidFill>
                  <a:srgbClr val="0179C0"/>
                </a:solidFill>
              </a:rPr>
              <a:t>Stages of development of the paradigm</a:t>
            </a:r>
            <a:endParaRPr lang="ru-RU" sz="2400" dirty="0">
              <a:solidFill>
                <a:srgbClr val="0179C0"/>
              </a:solidFill>
            </a:endParaRPr>
          </a:p>
        </p:txBody>
      </p:sp>
      <p:sp>
        <p:nvSpPr>
          <p:cNvPr id="3" name="TextBox 2"/>
          <p:cNvSpPr txBox="1"/>
          <p:nvPr/>
        </p:nvSpPr>
        <p:spPr>
          <a:xfrm>
            <a:off x="2276832" y="372694"/>
            <a:ext cx="9206436"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200" b="1" dirty="0">
                <a:solidFill>
                  <a:srgbClr val="B53A31">
                    <a:lumMod val="75000"/>
                  </a:srgbClr>
                </a:solidFill>
              </a:rPr>
              <a:t>In his book The Structure of Scientific Revolutions, Thomas Kuhn argues that all science evolves through different stages of the paradigm.</a:t>
            </a:r>
            <a:endParaRPr lang="ru-RU" sz="2200" b="1" i="1" dirty="0" smtClean="0">
              <a:solidFill>
                <a:srgbClr val="B53A31">
                  <a:lumMod val="75000"/>
                </a:srgbClr>
              </a:solidFill>
              <a:effectLst>
                <a:outerShdw blurRad="38100" dist="38100" dir="2700000" algn="tl">
                  <a:srgbClr val="000000">
                    <a:alpha val="43137"/>
                  </a:srgbClr>
                </a:outerShdw>
              </a:effectLst>
            </a:endParaRPr>
          </a:p>
        </p:txBody>
      </p:sp>
      <p:sp>
        <p:nvSpPr>
          <p:cNvPr id="4" name="TextBox 3"/>
          <p:cNvSpPr txBox="1"/>
          <p:nvPr/>
        </p:nvSpPr>
        <p:spPr>
          <a:xfrm>
            <a:off x="549770" y="1062078"/>
            <a:ext cx="11147724"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i="1" dirty="0">
                <a:solidFill>
                  <a:srgbClr val="B53A31">
                    <a:lumMod val="75000"/>
                  </a:srgbClr>
                </a:solidFill>
                <a:effectLst>
                  <a:outerShdw blurRad="38100" dist="38100" dir="2700000" algn="tl">
                    <a:srgbClr val="000000">
                      <a:alpha val="43137"/>
                    </a:srgbClr>
                  </a:outerShdw>
                </a:effectLst>
              </a:rPr>
              <a:t>At the pre-scientific stage, the worldview can be based on prejudices, everyday psychology, or non-empirical arguments.</a:t>
            </a:r>
            <a:endParaRPr lang="ru-RU" sz="2200" b="1" dirty="0" smtClean="0">
              <a:solidFill>
                <a:srgbClr val="B53A31">
                  <a:lumMod val="75000"/>
                </a:srgbClr>
              </a:solidFill>
            </a:endParaRPr>
          </a:p>
        </p:txBody>
      </p:sp>
      <p:sp>
        <p:nvSpPr>
          <p:cNvPr id="5" name="TextBox 4"/>
          <p:cNvSpPr txBox="1"/>
          <p:nvPr/>
        </p:nvSpPr>
        <p:spPr>
          <a:xfrm>
            <a:off x="2603014" y="1691020"/>
            <a:ext cx="8727477"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B53A31">
                    <a:lumMod val="75000"/>
                  </a:srgbClr>
                </a:solidFill>
              </a:rPr>
              <a:t>Then begins the development of a "paradigm" that represents a generally accepted understanding of the subject of a particular science, including both a general theoretical approach and a set of agreed rules for conducting research</a:t>
            </a:r>
            <a:r>
              <a:rPr lang="en-US" sz="2000" b="1" dirty="0">
                <a:solidFill>
                  <a:srgbClr val="B53A31">
                    <a:lumMod val="75000"/>
                  </a:srgbClr>
                </a:solidFill>
              </a:rPr>
              <a:t>.</a:t>
            </a:r>
            <a:endParaRPr lang="ru-RU" sz="2000" b="1" dirty="0" smtClean="0">
              <a:solidFill>
                <a:srgbClr val="B53A31">
                  <a:lumMod val="75000"/>
                </a:srgbClr>
              </a:solidFill>
            </a:endParaRPr>
          </a:p>
        </p:txBody>
      </p:sp>
      <p:sp>
        <p:nvSpPr>
          <p:cNvPr id="6" name="TextBox 5"/>
          <p:cNvSpPr txBox="1"/>
          <p:nvPr/>
        </p:nvSpPr>
        <p:spPr>
          <a:xfrm>
            <a:off x="2603014" y="3066101"/>
            <a:ext cx="9325311"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B53A31">
                    <a:lumMod val="75000"/>
                  </a:srgbClr>
                </a:solidFill>
              </a:rPr>
              <a:t>After a while, the development of "ordinary science" is undermined by the accumulated opposing views, a large number of unexplained phenomena.</a:t>
            </a:r>
            <a:endParaRPr lang="ru-RU" sz="2200" b="1" dirty="0" smtClean="0">
              <a:solidFill>
                <a:srgbClr val="B53A31">
                  <a:lumMod val="75000"/>
                </a:srgbClr>
              </a:solidFill>
            </a:endParaRPr>
          </a:p>
        </p:txBody>
      </p:sp>
      <p:sp>
        <p:nvSpPr>
          <p:cNvPr id="7" name="TextBox 6"/>
          <p:cNvSpPr txBox="1"/>
          <p:nvPr/>
        </p:nvSpPr>
        <p:spPr>
          <a:xfrm>
            <a:off x="2450238" y="3763048"/>
            <a:ext cx="9033030"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B53A31">
                    <a:lumMod val="75000"/>
                  </a:srgbClr>
                </a:solidFill>
              </a:rPr>
              <a:t>And then there is a "paradigm shift" and, if a new view takes over, there is a return to ordinary science, but in the conditions of a new paradigm. Classical examples are the evolutionary approaches in biology, and the models of Newton and Einstein in physics.</a:t>
            </a:r>
            <a:endParaRPr lang="ru-RU" sz="2200" b="1" dirty="0" smtClean="0">
              <a:solidFill>
                <a:srgbClr val="B53A31">
                  <a:lumMod val="75000"/>
                </a:srgbClr>
              </a:solidFill>
            </a:endParaRPr>
          </a:p>
        </p:txBody>
      </p:sp>
      <p:sp>
        <p:nvSpPr>
          <p:cNvPr id="8" name="TextBox 7"/>
          <p:cNvSpPr txBox="1"/>
          <p:nvPr/>
        </p:nvSpPr>
        <p:spPr>
          <a:xfrm>
            <a:off x="825676" y="5047731"/>
            <a:ext cx="10871818"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B53A31">
                    <a:lumMod val="75000"/>
                  </a:srgbClr>
                </a:solidFill>
              </a:rPr>
              <a:t>Kuhn argued that psychology is at a "pre-paradigm" stage, when no theoretical approach prevails. It was argued that psychology had abandoned </a:t>
            </a:r>
            <a:r>
              <a:rPr lang="en-US" sz="2200" b="1" dirty="0" err="1">
                <a:solidFill>
                  <a:srgbClr val="B53A31">
                    <a:lumMod val="75000"/>
                  </a:srgbClr>
                </a:solidFill>
              </a:rPr>
              <a:t>nonempirical</a:t>
            </a:r>
            <a:r>
              <a:rPr lang="en-US" sz="2200" b="1" dirty="0">
                <a:solidFill>
                  <a:srgbClr val="B53A31">
                    <a:lumMod val="75000"/>
                  </a:srgbClr>
                </a:solidFill>
              </a:rPr>
              <a:t> methods in the nineteenth century and had passed through a series of paradigms – structuralism, functionalism, behaviorism, and </a:t>
            </a:r>
            <a:r>
              <a:rPr lang="en-US" sz="2200" b="1" dirty="0" err="1">
                <a:solidFill>
                  <a:srgbClr val="B53A31">
                    <a:lumMod val="75000"/>
                  </a:srgbClr>
                </a:solidFill>
              </a:rPr>
              <a:t>cognitivism</a:t>
            </a:r>
            <a:r>
              <a:rPr lang="en-US" sz="2200" b="1" dirty="0">
                <a:solidFill>
                  <a:srgbClr val="B53A31">
                    <a:lumMod val="75000"/>
                  </a:srgbClr>
                </a:solidFill>
              </a:rPr>
              <a:t>.</a:t>
            </a:r>
            <a:endParaRPr lang="ru-RU" sz="2200" b="1" dirty="0" smtClean="0">
              <a:solidFill>
                <a:srgbClr val="B53A31">
                  <a:lumMod val="75000"/>
                </a:srgbClr>
              </a:solidFill>
            </a:endParaRPr>
          </a:p>
        </p:txBody>
      </p:sp>
      <p:pic>
        <p:nvPicPr>
          <p:cNvPr id="9" name="Рисунок 8"/>
          <p:cNvPicPr>
            <a:picLocks noChangeAspect="1"/>
          </p:cNvPicPr>
          <p:nvPr/>
        </p:nvPicPr>
        <p:blipFill>
          <a:blip r:embed="rId2"/>
          <a:stretch>
            <a:fillRect/>
          </a:stretch>
        </p:blipFill>
        <p:spPr>
          <a:xfrm>
            <a:off x="739956" y="3066101"/>
            <a:ext cx="1665920" cy="1533840"/>
          </a:xfrm>
          <a:prstGeom prst="rect">
            <a:avLst/>
          </a:prstGeom>
        </p:spPr>
      </p:pic>
      <p:sp>
        <p:nvSpPr>
          <p:cNvPr id="10" name="TextBox 9"/>
          <p:cNvSpPr txBox="1"/>
          <p:nvPr/>
        </p:nvSpPr>
        <p:spPr>
          <a:xfrm>
            <a:off x="846592" y="4782073"/>
            <a:ext cx="156492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400" b="1" dirty="0" smtClean="0">
                <a:solidFill>
                  <a:srgbClr val="CC702D">
                    <a:lumMod val="20000"/>
                    <a:lumOff val="80000"/>
                  </a:srgbClr>
                </a:solidFill>
              </a:rPr>
              <a:t>1922-1996</a:t>
            </a:r>
            <a:r>
              <a:rPr lang="ru-RU" sz="1600" b="1" dirty="0" smtClean="0">
                <a:solidFill>
                  <a:srgbClr val="CC702D">
                    <a:lumMod val="20000"/>
                    <a:lumOff val="80000"/>
                  </a:srgbClr>
                </a:solidFill>
              </a:rPr>
              <a:t> </a:t>
            </a:r>
          </a:p>
        </p:txBody>
      </p:sp>
      <p:sp>
        <p:nvSpPr>
          <p:cNvPr id="11" name="Прямоугольник 10"/>
          <p:cNvSpPr/>
          <p:nvPr/>
        </p:nvSpPr>
        <p:spPr>
          <a:xfrm>
            <a:off x="549770" y="2472874"/>
            <a:ext cx="2197076" cy="369332"/>
          </a:xfrm>
          <a:prstGeom prst="rect">
            <a:avLst/>
          </a:prstGeom>
        </p:spPr>
        <p:txBody>
          <a:bodyPr wrap="none">
            <a:spAutoFit/>
          </a:bodyPr>
          <a:lstStyle/>
          <a:p>
            <a:r>
              <a:rPr lang="en-US" dirty="0">
                <a:solidFill>
                  <a:prstClr val="black"/>
                </a:solidFill>
              </a:rPr>
              <a:t>Thomas Samuel Kuhn</a:t>
            </a:r>
            <a:endParaRPr lang="ru-RU" dirty="0">
              <a:solidFill>
                <a:prstClr val="black"/>
              </a:solidFill>
            </a:endParaRPr>
          </a:p>
        </p:txBody>
      </p:sp>
    </p:spTree>
    <p:extLst>
      <p:ext uri="{BB962C8B-B14F-4D97-AF65-F5344CB8AC3E}">
        <p14:creationId xmlns:p14="http://schemas.microsoft.com/office/powerpoint/2010/main" val="421315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2279791" cy="400110"/>
          </a:xfrm>
          <a:prstGeom prst="rect">
            <a:avLst/>
          </a:prstGeom>
        </p:spPr>
        <p:txBody>
          <a:bodyPr wrap="none">
            <a:spAutoFit/>
          </a:bodyPr>
          <a:lstStyle/>
          <a:p>
            <a:r>
              <a:rPr lang="ru-RU" sz="2000" b="1" dirty="0" smtClean="0">
                <a:solidFill>
                  <a:srgbClr val="0179C0"/>
                </a:solidFill>
              </a:rPr>
              <a:t>Проверка гипотез</a:t>
            </a:r>
            <a:endParaRPr lang="ru-RU" sz="2000" dirty="0">
              <a:solidFill>
                <a:srgbClr val="0179C0"/>
              </a:solidFill>
            </a:endParaRPr>
          </a:p>
        </p:txBody>
      </p:sp>
      <p:sp>
        <p:nvSpPr>
          <p:cNvPr id="3" name="TextBox 2"/>
          <p:cNvSpPr txBox="1"/>
          <p:nvPr/>
        </p:nvSpPr>
        <p:spPr>
          <a:xfrm>
            <a:off x="2334827" y="643436"/>
            <a:ext cx="9303798"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000" b="1" dirty="0" smtClean="0">
                <a:solidFill>
                  <a:srgbClr val="B53A31">
                    <a:lumMod val="75000"/>
                  </a:srgbClr>
                </a:solidFill>
              </a:rPr>
              <a:t>Занимаемся ли мы психологией, участвуем ли в судебном процессе или преодолеваем </a:t>
            </a:r>
            <a:r>
              <a:rPr lang="ru-RU" sz="2000" b="1" dirty="0">
                <a:solidFill>
                  <a:srgbClr val="B53A31">
                    <a:lumMod val="75000"/>
                  </a:srgbClr>
                </a:solidFill>
              </a:rPr>
              <a:t>проблемы повседневности – </a:t>
            </a:r>
            <a:r>
              <a:rPr lang="ru-RU" sz="2000" b="1" dirty="0" smtClean="0">
                <a:solidFill>
                  <a:srgbClr val="B53A31">
                    <a:lumMod val="75000"/>
                  </a:srgbClr>
                </a:solidFill>
              </a:rPr>
              <a:t>логика проверки гипотез всегда одинакова. </a:t>
            </a:r>
          </a:p>
        </p:txBody>
      </p:sp>
      <p:sp>
        <p:nvSpPr>
          <p:cNvPr id="4" name="Прямоугольник 3"/>
          <p:cNvSpPr/>
          <p:nvPr/>
        </p:nvSpPr>
        <p:spPr>
          <a:xfrm>
            <a:off x="1236372" y="2833352"/>
            <a:ext cx="1764405" cy="605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Если теория истинна</a:t>
            </a:r>
            <a:endParaRPr lang="ru-RU" sz="2000" dirty="0"/>
          </a:p>
        </p:txBody>
      </p:sp>
      <p:sp>
        <p:nvSpPr>
          <p:cNvPr id="5" name="Прямоугольник 4"/>
          <p:cNvSpPr/>
          <p:nvPr/>
        </p:nvSpPr>
        <p:spPr>
          <a:xfrm>
            <a:off x="3732770" y="2665927"/>
            <a:ext cx="1764405"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произойдет событие </a:t>
            </a:r>
            <a:r>
              <a:rPr lang="ru-RU" sz="2000" i="1" dirty="0" smtClean="0"/>
              <a:t>Х</a:t>
            </a:r>
            <a:endParaRPr lang="ru-RU" sz="2000" i="1" dirty="0"/>
          </a:p>
        </p:txBody>
      </p:sp>
      <p:sp>
        <p:nvSpPr>
          <p:cNvPr id="6" name="Прямоугольник 5"/>
          <p:cNvSpPr/>
          <p:nvPr/>
        </p:nvSpPr>
        <p:spPr>
          <a:xfrm>
            <a:off x="6267718" y="2809738"/>
            <a:ext cx="1764405" cy="605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п</a:t>
            </a:r>
            <a:r>
              <a:rPr lang="ru-RU" sz="2000" dirty="0" smtClean="0"/>
              <a:t>роверка события </a:t>
            </a:r>
            <a:r>
              <a:rPr lang="ru-RU" sz="2000" i="1" dirty="0" smtClean="0"/>
              <a:t>Х</a:t>
            </a:r>
            <a:endParaRPr lang="ru-RU" sz="2000" i="1" dirty="0"/>
          </a:p>
        </p:txBody>
      </p:sp>
      <p:sp>
        <p:nvSpPr>
          <p:cNvPr id="7" name="Прямоугольник 6"/>
          <p:cNvSpPr/>
          <p:nvPr/>
        </p:nvSpPr>
        <p:spPr>
          <a:xfrm>
            <a:off x="9060287" y="3322749"/>
            <a:ext cx="1764405" cy="1210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событие </a:t>
            </a:r>
            <a:r>
              <a:rPr lang="ru-RU" sz="2000" i="1" dirty="0"/>
              <a:t>Х</a:t>
            </a:r>
            <a:r>
              <a:rPr lang="ru-RU" sz="2000" dirty="0"/>
              <a:t> </a:t>
            </a:r>
            <a:r>
              <a:rPr lang="ru-RU" sz="2000" dirty="0" smtClean="0"/>
              <a:t>не произошло</a:t>
            </a:r>
            <a:r>
              <a:rPr lang="ru-RU" sz="2000" dirty="0"/>
              <a:t>: теория </a:t>
            </a:r>
            <a:r>
              <a:rPr lang="ru-RU" sz="2000" dirty="0" smtClean="0"/>
              <a:t>опровергается</a:t>
            </a:r>
            <a:endParaRPr lang="ru-RU" sz="2000" dirty="0"/>
          </a:p>
        </p:txBody>
      </p:sp>
      <p:sp>
        <p:nvSpPr>
          <p:cNvPr id="8" name="Прямоугольник 7"/>
          <p:cNvSpPr/>
          <p:nvPr/>
        </p:nvSpPr>
        <p:spPr>
          <a:xfrm>
            <a:off x="8967989" y="1790163"/>
            <a:ext cx="1764405" cy="1184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с</a:t>
            </a:r>
            <a:r>
              <a:rPr lang="ru-RU" sz="2000" dirty="0" smtClean="0"/>
              <a:t>обытие </a:t>
            </a:r>
            <a:r>
              <a:rPr lang="ru-RU" sz="2000" i="1" dirty="0" smtClean="0"/>
              <a:t>Х</a:t>
            </a:r>
            <a:r>
              <a:rPr lang="ru-RU" sz="2000" dirty="0" smtClean="0"/>
              <a:t> произошло: теория подтверждена</a:t>
            </a:r>
            <a:endParaRPr lang="ru-RU" sz="2000" dirty="0"/>
          </a:p>
        </p:txBody>
      </p:sp>
      <p:sp>
        <p:nvSpPr>
          <p:cNvPr id="11" name="Стрелка вправо 10"/>
          <p:cNvSpPr/>
          <p:nvPr/>
        </p:nvSpPr>
        <p:spPr>
          <a:xfrm>
            <a:off x="3168203" y="3112391"/>
            <a:ext cx="386366" cy="18030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5677437" y="3112391"/>
            <a:ext cx="386366" cy="18030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8255352" y="2675586"/>
            <a:ext cx="480811" cy="212501"/>
          </a:xfrm>
          <a:prstGeom prst="rightArrow">
            <a:avLst/>
          </a:prstGeom>
          <a:solidFill>
            <a:schemeClr val="accent2"/>
          </a:solidFill>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8366965" y="3361384"/>
            <a:ext cx="480811" cy="212501"/>
          </a:xfrm>
          <a:prstGeom prst="rightArrow">
            <a:avLst/>
          </a:prstGeom>
          <a:solidFill>
            <a:schemeClr val="accent2"/>
          </a:solidFill>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223366" y="4595159"/>
            <a:ext cx="7491205"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chemeClr val="accent3">
                    <a:lumMod val="75000"/>
                  </a:schemeClr>
                </a:solidFill>
              </a:rPr>
              <a:t>Схема иллюстрирует то, как происходит проверка </a:t>
            </a:r>
          </a:p>
          <a:p>
            <a:r>
              <a:rPr lang="ru-RU" sz="2000" b="1" dirty="0">
                <a:solidFill>
                  <a:schemeClr val="accent3">
                    <a:lumMod val="75000"/>
                  </a:schemeClr>
                </a:solidFill>
              </a:rPr>
              <a:t>гипотезы психологического </a:t>
            </a:r>
            <a:r>
              <a:rPr lang="ru-RU" sz="2000" b="1" dirty="0" smtClean="0">
                <a:solidFill>
                  <a:schemeClr val="accent3">
                    <a:lumMod val="75000"/>
                  </a:schemeClr>
                </a:solidFill>
              </a:rPr>
              <a:t>исследования.</a:t>
            </a:r>
            <a:endParaRPr lang="ru-RU" sz="2000" b="1" dirty="0">
              <a:solidFill>
                <a:schemeClr val="accent3">
                  <a:lumMod val="75000"/>
                </a:schemeClr>
              </a:solidFill>
            </a:endParaRPr>
          </a:p>
          <a:p>
            <a:r>
              <a:rPr lang="ru-RU" sz="2000" b="1" dirty="0" smtClean="0">
                <a:solidFill>
                  <a:schemeClr val="accent3">
                    <a:lumMod val="75000"/>
                  </a:schemeClr>
                </a:solidFill>
              </a:rPr>
              <a:t>Если подтверждений теории не найдено…</a:t>
            </a:r>
          </a:p>
        </p:txBody>
      </p:sp>
    </p:spTree>
    <p:extLst>
      <p:ext uri="{BB962C8B-B14F-4D97-AF65-F5344CB8AC3E}">
        <p14:creationId xmlns:p14="http://schemas.microsoft.com/office/powerpoint/2010/main" val="313237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2643672" cy="461665"/>
          </a:xfrm>
          <a:prstGeom prst="rect">
            <a:avLst/>
          </a:prstGeom>
        </p:spPr>
        <p:txBody>
          <a:bodyPr wrap="none">
            <a:spAutoFit/>
          </a:bodyPr>
          <a:lstStyle/>
          <a:p>
            <a:r>
              <a:rPr lang="en-US" sz="2400" b="1" dirty="0">
                <a:solidFill>
                  <a:srgbClr val="0179C0"/>
                </a:solidFill>
              </a:rPr>
              <a:t>Hypothesis testing</a:t>
            </a:r>
            <a:endParaRPr lang="ru-RU" sz="2400" dirty="0">
              <a:solidFill>
                <a:srgbClr val="0179C0"/>
              </a:solidFill>
            </a:endParaRPr>
          </a:p>
        </p:txBody>
      </p:sp>
      <p:sp>
        <p:nvSpPr>
          <p:cNvPr id="3" name="TextBox 2"/>
          <p:cNvSpPr txBox="1"/>
          <p:nvPr/>
        </p:nvSpPr>
        <p:spPr>
          <a:xfrm>
            <a:off x="2334827" y="643436"/>
            <a:ext cx="930379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Whether we are engaged in psychology, participating in a court case, or overcoming the problems of everyday life – the logic of testing hypotheses is always the same.</a:t>
            </a:r>
            <a:endParaRPr lang="ru-RU" sz="2400" b="1" dirty="0" smtClean="0">
              <a:solidFill>
                <a:srgbClr val="B53A31">
                  <a:lumMod val="75000"/>
                </a:srgbClr>
              </a:solidFill>
            </a:endParaRPr>
          </a:p>
        </p:txBody>
      </p:sp>
      <p:sp>
        <p:nvSpPr>
          <p:cNvPr id="4" name="Прямоугольник 3"/>
          <p:cNvSpPr/>
          <p:nvPr/>
        </p:nvSpPr>
        <p:spPr>
          <a:xfrm>
            <a:off x="1236372" y="2383436"/>
            <a:ext cx="1764405" cy="1723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If the theory is true</a:t>
            </a:r>
            <a:endParaRPr lang="ru-RU" sz="2400" dirty="0">
              <a:solidFill>
                <a:prstClr val="white"/>
              </a:solidFill>
            </a:endParaRPr>
          </a:p>
        </p:txBody>
      </p:sp>
      <p:sp>
        <p:nvSpPr>
          <p:cNvPr id="5" name="Прямоугольник 4"/>
          <p:cNvSpPr/>
          <p:nvPr/>
        </p:nvSpPr>
        <p:spPr>
          <a:xfrm>
            <a:off x="3732770" y="2533338"/>
            <a:ext cx="1764405" cy="145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event X will occur</a:t>
            </a:r>
            <a:endParaRPr lang="ru-RU" sz="2400" i="1" dirty="0">
              <a:solidFill>
                <a:prstClr val="white"/>
              </a:solidFill>
            </a:endParaRPr>
          </a:p>
        </p:txBody>
      </p:sp>
      <p:sp>
        <p:nvSpPr>
          <p:cNvPr id="6" name="Прямоугольник 5"/>
          <p:cNvSpPr/>
          <p:nvPr/>
        </p:nvSpPr>
        <p:spPr>
          <a:xfrm>
            <a:off x="6267718" y="2675586"/>
            <a:ext cx="1764405" cy="113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checking the X event</a:t>
            </a:r>
            <a:endParaRPr lang="ru-RU" sz="2400" i="1" dirty="0">
              <a:solidFill>
                <a:prstClr val="white"/>
              </a:solidFill>
            </a:endParaRPr>
          </a:p>
        </p:txBody>
      </p:sp>
      <p:sp>
        <p:nvSpPr>
          <p:cNvPr id="7" name="Прямоугольник 6"/>
          <p:cNvSpPr/>
          <p:nvPr/>
        </p:nvSpPr>
        <p:spPr>
          <a:xfrm>
            <a:off x="9014137" y="3555500"/>
            <a:ext cx="2093573" cy="159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Roboto"/>
              </a:rPr>
              <a:t>event X did not happen: the theory is refuted</a:t>
            </a:r>
            <a:endParaRPr lang="ru-RU" sz="2000" dirty="0">
              <a:solidFill>
                <a:schemeClr val="bg1"/>
              </a:solidFill>
            </a:endParaRPr>
          </a:p>
        </p:txBody>
      </p:sp>
      <p:sp>
        <p:nvSpPr>
          <p:cNvPr id="8" name="Прямоугольник 7"/>
          <p:cNvSpPr/>
          <p:nvPr/>
        </p:nvSpPr>
        <p:spPr>
          <a:xfrm>
            <a:off x="8967989" y="1588957"/>
            <a:ext cx="2139722" cy="1523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event X happened: theory confirmed</a:t>
            </a:r>
            <a:endParaRPr lang="ru-RU" sz="2400" dirty="0">
              <a:solidFill>
                <a:prstClr val="white"/>
              </a:solidFill>
            </a:endParaRPr>
          </a:p>
        </p:txBody>
      </p:sp>
      <p:sp>
        <p:nvSpPr>
          <p:cNvPr id="11" name="Стрелка вправо 10"/>
          <p:cNvSpPr/>
          <p:nvPr/>
        </p:nvSpPr>
        <p:spPr>
          <a:xfrm>
            <a:off x="3168203" y="3112391"/>
            <a:ext cx="386366" cy="18030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вправо 11"/>
          <p:cNvSpPr/>
          <p:nvPr/>
        </p:nvSpPr>
        <p:spPr>
          <a:xfrm>
            <a:off x="5677437" y="3112391"/>
            <a:ext cx="386366" cy="18030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Стрелка вправо 12"/>
          <p:cNvSpPr/>
          <p:nvPr/>
        </p:nvSpPr>
        <p:spPr>
          <a:xfrm>
            <a:off x="8282993" y="2945885"/>
            <a:ext cx="480811" cy="166506"/>
          </a:xfrm>
          <a:prstGeom prst="rightArrow">
            <a:avLst/>
          </a:prstGeom>
          <a:solidFill>
            <a:schemeClr val="accent2"/>
          </a:solidFill>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Стрелка вправо 13"/>
          <p:cNvSpPr/>
          <p:nvPr/>
        </p:nvSpPr>
        <p:spPr>
          <a:xfrm>
            <a:off x="8282994" y="3354441"/>
            <a:ext cx="519672" cy="201059"/>
          </a:xfrm>
          <a:prstGeom prst="rightArrow">
            <a:avLst/>
          </a:prstGeom>
          <a:solidFill>
            <a:schemeClr val="accent2"/>
          </a:solidFill>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TextBox 14"/>
          <p:cNvSpPr txBox="1"/>
          <p:nvPr/>
        </p:nvSpPr>
        <p:spPr>
          <a:xfrm>
            <a:off x="1125669" y="4909622"/>
            <a:ext cx="761049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The diagram illustrates how the hypothesis of psychological research is tested</a:t>
            </a:r>
            <a:r>
              <a:rPr lang="en-US" sz="2400" b="1" dirty="0" smtClean="0">
                <a:solidFill>
                  <a:srgbClr val="B53A31">
                    <a:lumMod val="75000"/>
                  </a:srgbClr>
                </a:solidFill>
              </a:rPr>
              <a:t>.</a:t>
            </a:r>
            <a:r>
              <a:rPr lang="ru-RU" sz="2400" b="1" dirty="0" smtClean="0">
                <a:solidFill>
                  <a:srgbClr val="B53A31">
                    <a:lumMod val="75000"/>
                  </a:srgbClr>
                </a:solidFill>
              </a:rPr>
              <a:t> </a:t>
            </a:r>
          </a:p>
        </p:txBody>
      </p:sp>
    </p:spTree>
    <p:extLst>
      <p:ext uri="{BB962C8B-B14F-4D97-AF65-F5344CB8AC3E}">
        <p14:creationId xmlns:p14="http://schemas.microsoft.com/office/powerpoint/2010/main" val="356133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2279791" cy="400110"/>
          </a:xfrm>
          <a:prstGeom prst="rect">
            <a:avLst/>
          </a:prstGeom>
        </p:spPr>
        <p:txBody>
          <a:bodyPr wrap="none">
            <a:spAutoFit/>
          </a:bodyPr>
          <a:lstStyle/>
          <a:p>
            <a:pPr lvl="0"/>
            <a:r>
              <a:rPr lang="ru-RU" sz="2000" b="1" dirty="0">
                <a:solidFill>
                  <a:srgbClr val="0179C0"/>
                </a:solidFill>
              </a:rPr>
              <a:t>Проверка гипотез</a:t>
            </a:r>
            <a:endParaRPr lang="ru-RU" sz="2000" dirty="0">
              <a:solidFill>
                <a:srgbClr val="0179C0"/>
              </a:solidFill>
            </a:endParaRPr>
          </a:p>
        </p:txBody>
      </p:sp>
      <p:sp>
        <p:nvSpPr>
          <p:cNvPr id="3" name="TextBox 2"/>
          <p:cNvSpPr txBox="1"/>
          <p:nvPr/>
        </p:nvSpPr>
        <p:spPr>
          <a:xfrm>
            <a:off x="2481247" y="1526127"/>
            <a:ext cx="9041969"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Wingdings" pitchFamily="2" charset="2"/>
              <a:buChar char="Ø"/>
            </a:pPr>
            <a:r>
              <a:rPr lang="ru-RU" sz="2000" b="1" dirty="0">
                <a:solidFill>
                  <a:srgbClr val="B53A31">
                    <a:lumMod val="75000"/>
                  </a:srgbClr>
                </a:solidFill>
              </a:rPr>
              <a:t>т</a:t>
            </a:r>
            <a:r>
              <a:rPr lang="ru-RU" sz="2000" b="1" dirty="0" smtClean="0">
                <a:solidFill>
                  <a:srgbClr val="B53A31">
                    <a:lumMod val="75000"/>
                  </a:srgbClr>
                </a:solidFill>
              </a:rPr>
              <a:t>еория полностью ошибочна;</a:t>
            </a:r>
          </a:p>
          <a:p>
            <a:pPr marL="342900" indent="-342900" algn="just">
              <a:buFont typeface="Wingdings" pitchFamily="2" charset="2"/>
              <a:buChar char="Ø"/>
            </a:pPr>
            <a:r>
              <a:rPr lang="ru-RU" sz="2000" b="1" dirty="0">
                <a:solidFill>
                  <a:srgbClr val="B53A31">
                    <a:lumMod val="75000"/>
                  </a:srgbClr>
                </a:solidFill>
              </a:rPr>
              <a:t>т</a:t>
            </a:r>
            <a:r>
              <a:rPr lang="ru-RU" sz="2000" b="1" dirty="0" smtClean="0">
                <a:solidFill>
                  <a:srgbClr val="B53A31">
                    <a:lumMod val="75000"/>
                  </a:srgbClr>
                </a:solidFill>
              </a:rPr>
              <a:t>еория сформулирована некорректно;</a:t>
            </a:r>
          </a:p>
          <a:p>
            <a:pPr marL="342900" indent="-342900" algn="just">
              <a:buFont typeface="Wingdings" pitchFamily="2" charset="2"/>
              <a:buChar char="Ø"/>
            </a:pPr>
            <a:r>
              <a:rPr lang="ru-RU" sz="2000" b="1" dirty="0">
                <a:solidFill>
                  <a:srgbClr val="B53A31">
                    <a:lumMod val="75000"/>
                  </a:srgbClr>
                </a:solidFill>
              </a:rPr>
              <a:t>п</a:t>
            </a:r>
            <a:r>
              <a:rPr lang="ru-RU" sz="2000" b="1" dirty="0" smtClean="0">
                <a:solidFill>
                  <a:srgbClr val="B53A31">
                    <a:lumMod val="75000"/>
                  </a:srgbClr>
                </a:solidFill>
              </a:rPr>
              <a:t>лан исследования неверен </a:t>
            </a:r>
          </a:p>
          <a:p>
            <a:pPr algn="just"/>
            <a:r>
              <a:rPr lang="ru-RU" sz="2000" b="1" dirty="0" smtClean="0">
                <a:solidFill>
                  <a:srgbClr val="B53A31">
                    <a:lumMod val="75000"/>
                  </a:srgbClr>
                </a:solidFill>
              </a:rPr>
              <a:t>     (поэтому событие </a:t>
            </a:r>
            <a:r>
              <a:rPr lang="ru-RU" sz="2000" b="1" i="1" dirty="0" smtClean="0">
                <a:solidFill>
                  <a:srgbClr val="B53A31">
                    <a:lumMod val="75000"/>
                  </a:srgbClr>
                </a:solidFill>
              </a:rPr>
              <a:t>Х</a:t>
            </a:r>
            <a:r>
              <a:rPr lang="ru-RU" sz="2000" b="1" dirty="0" smtClean="0">
                <a:solidFill>
                  <a:srgbClr val="B53A31">
                    <a:lumMod val="75000"/>
                  </a:srgbClr>
                </a:solidFill>
              </a:rPr>
              <a:t> могло бы произойти при надлежащем плане);</a:t>
            </a:r>
          </a:p>
          <a:p>
            <a:pPr marL="342900" indent="-342900" algn="just">
              <a:buFont typeface="Wingdings" pitchFamily="2" charset="2"/>
              <a:buChar char="Ø"/>
            </a:pPr>
            <a:r>
              <a:rPr lang="ru-RU" sz="2000" b="1" dirty="0" smtClean="0">
                <a:solidFill>
                  <a:srgbClr val="B53A31">
                    <a:lumMod val="75000"/>
                  </a:srgbClr>
                </a:solidFill>
              </a:rPr>
              <a:t>результаты проанализированы неправильно</a:t>
            </a:r>
          </a:p>
          <a:p>
            <a:pPr algn="just"/>
            <a:r>
              <a:rPr lang="ru-RU" sz="2000" b="1" dirty="0" smtClean="0">
                <a:solidFill>
                  <a:srgbClr val="B53A31">
                    <a:lumMod val="75000"/>
                  </a:srgbClr>
                </a:solidFill>
              </a:rPr>
              <a:t>     (опять-таки событие </a:t>
            </a:r>
            <a:r>
              <a:rPr lang="ru-RU" sz="2000" b="1" i="1" dirty="0" smtClean="0">
                <a:solidFill>
                  <a:srgbClr val="B53A31">
                    <a:lumMod val="75000"/>
                  </a:srgbClr>
                </a:solidFill>
              </a:rPr>
              <a:t>Х </a:t>
            </a:r>
            <a:r>
              <a:rPr lang="ru-RU" sz="2000" b="1" dirty="0" smtClean="0">
                <a:solidFill>
                  <a:srgbClr val="B53A31">
                    <a:lumMod val="75000"/>
                  </a:srgbClr>
                </a:solidFill>
              </a:rPr>
              <a:t>могло произойти).</a:t>
            </a:r>
          </a:p>
        </p:txBody>
      </p:sp>
      <p:sp>
        <p:nvSpPr>
          <p:cNvPr id="4" name="TextBox 3"/>
          <p:cNvSpPr txBox="1"/>
          <p:nvPr/>
        </p:nvSpPr>
        <p:spPr>
          <a:xfrm>
            <a:off x="965916" y="818241"/>
            <a:ext cx="7491205"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smtClean="0">
                <a:solidFill>
                  <a:schemeClr val="accent3">
                    <a:lumMod val="75000"/>
                  </a:schemeClr>
                </a:solidFill>
              </a:rPr>
              <a:t>Если подтверждений теории не найдено,  то возможные причины этого могут быть таковы:</a:t>
            </a:r>
          </a:p>
        </p:txBody>
      </p:sp>
      <p:sp>
        <p:nvSpPr>
          <p:cNvPr id="5" name="TextBox 4"/>
          <p:cNvSpPr txBox="1"/>
          <p:nvPr/>
        </p:nvSpPr>
        <p:spPr>
          <a:xfrm>
            <a:off x="1100831" y="3665147"/>
            <a:ext cx="10422385" cy="22467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000" b="1" dirty="0" smtClean="0">
                <a:solidFill>
                  <a:schemeClr val="accent3">
                    <a:lumMod val="75000"/>
                  </a:schemeClr>
                </a:solidFill>
              </a:rPr>
              <a:t>Итак, ученые-психологи традиционно пользуются позитивистской, естественно-научной моделью, в рамках которой они выдвигают теории и разрабатывают гипотезы, логически вытекающие из теории. Гипотезы проверяются с применением тщательно разработанного исследовательского плана, опирающегося на определенные переменные величины, а нередко и на получение количественных данных. Если достигнуты предсказанные результаты, теория подтверждается, но не «доказывается». </a:t>
            </a:r>
          </a:p>
          <a:p>
            <a:pPr indent="457200"/>
            <a:r>
              <a:rPr lang="ru-RU" sz="2000" b="1" dirty="0" smtClean="0">
                <a:solidFill>
                  <a:schemeClr val="accent3">
                    <a:lumMod val="75000"/>
                  </a:schemeClr>
                </a:solidFill>
              </a:rPr>
              <a:t>Конкуренция теорий остается одним из элементов научного развития.</a:t>
            </a:r>
          </a:p>
        </p:txBody>
      </p:sp>
    </p:spTree>
    <p:extLst>
      <p:ext uri="{BB962C8B-B14F-4D97-AF65-F5344CB8AC3E}">
        <p14:creationId xmlns:p14="http://schemas.microsoft.com/office/powerpoint/2010/main" val="234051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425937" y="878890"/>
            <a:ext cx="9314883" cy="506028"/>
          </a:xfrm>
        </p:spPr>
        <p:txBody>
          <a:bodyPr>
            <a:noAutofit/>
          </a:bodyPr>
          <a:lstStyle/>
          <a:p>
            <a:r>
              <a:rPr lang="en-US" sz="2800" b="1" dirty="0">
                <a:solidFill>
                  <a:schemeClr val="accent3">
                    <a:lumMod val="50000"/>
                  </a:schemeClr>
                </a:solidFill>
              </a:rPr>
              <a:t>References</a:t>
            </a:r>
            <a:endParaRPr lang="ru-RU" sz="2800" dirty="0">
              <a:solidFill>
                <a:schemeClr val="accent3">
                  <a:lumMod val="50000"/>
                </a:schemeClr>
              </a:solidFill>
            </a:endParaRPr>
          </a:p>
        </p:txBody>
      </p:sp>
      <p:sp>
        <p:nvSpPr>
          <p:cNvPr id="2" name="Прямоугольник 1"/>
          <p:cNvSpPr/>
          <p:nvPr/>
        </p:nvSpPr>
        <p:spPr>
          <a:xfrm>
            <a:off x="1648308" y="47333"/>
            <a:ext cx="5054204" cy="461665"/>
          </a:xfrm>
          <a:prstGeom prst="rect">
            <a:avLst/>
          </a:prstGeom>
        </p:spPr>
        <p:txBody>
          <a:bodyPr wrap="none">
            <a:spAutoFit/>
          </a:bodyPr>
          <a:lstStyle/>
          <a:p>
            <a:r>
              <a:rPr lang="en-US" sz="2400" b="1" dirty="0">
                <a:solidFill>
                  <a:srgbClr val="B53A31">
                    <a:lumMod val="50000"/>
                  </a:srgbClr>
                </a:solidFill>
              </a:rPr>
              <a:t>Creating an installation for mastering</a:t>
            </a:r>
            <a:endParaRPr lang="ru-RU" sz="2400" dirty="0">
              <a:solidFill>
                <a:prstClr val="black"/>
              </a:solidFill>
            </a:endParaRPr>
          </a:p>
        </p:txBody>
      </p:sp>
      <p:sp>
        <p:nvSpPr>
          <p:cNvPr id="3" name="TextBox 2"/>
          <p:cNvSpPr txBox="1"/>
          <p:nvPr/>
        </p:nvSpPr>
        <p:spPr>
          <a:xfrm>
            <a:off x="3185210" y="1591473"/>
            <a:ext cx="831706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1 </a:t>
            </a:r>
            <a:r>
              <a:rPr lang="en-US" sz="2400" b="1" dirty="0" smtClean="0">
                <a:solidFill>
                  <a:srgbClr val="B53A31">
                    <a:lumMod val="75000"/>
                  </a:srgbClr>
                </a:solidFill>
              </a:rPr>
              <a:t>Basic </a:t>
            </a:r>
            <a:r>
              <a:rPr lang="en-US" sz="2400" b="1" dirty="0">
                <a:solidFill>
                  <a:srgbClr val="B53A31">
                    <a:lumMod val="75000"/>
                  </a:srgbClr>
                </a:solidFill>
              </a:rPr>
              <a:t>methods of data collection in psychology: A textbook for university students / Edited by S. A. Kapustin, </a:t>
            </a:r>
            <a:r>
              <a:rPr lang="en-US" sz="2400" b="1" dirty="0" smtClean="0">
                <a:solidFill>
                  <a:srgbClr val="B53A31">
                    <a:lumMod val="75000"/>
                  </a:srgbClr>
                </a:solidFill>
              </a:rPr>
              <a:t>Moscow : </a:t>
            </a:r>
            <a:r>
              <a:rPr lang="en-US" sz="2400" b="1" dirty="0">
                <a:solidFill>
                  <a:srgbClr val="B53A31">
                    <a:lumMod val="75000"/>
                  </a:srgbClr>
                </a:solidFill>
              </a:rPr>
              <a:t>Aspect Press, 2012, 158 p.</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70126" y="1384918"/>
            <a:ext cx="2304720" cy="3492000"/>
          </a:xfrm>
          <a:prstGeom prst="rect">
            <a:avLst/>
          </a:prstGeom>
        </p:spPr>
      </p:pic>
      <p:sp>
        <p:nvSpPr>
          <p:cNvPr id="5" name="TextBox 4"/>
          <p:cNvSpPr txBox="1"/>
          <p:nvPr/>
        </p:nvSpPr>
        <p:spPr>
          <a:xfrm>
            <a:off x="3074846" y="2767405"/>
            <a:ext cx="5874282"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smtClean="0">
                <a:solidFill>
                  <a:srgbClr val="B53A31">
                    <a:lumMod val="75000"/>
                  </a:srgbClr>
                </a:solidFill>
              </a:rPr>
              <a:t>2 </a:t>
            </a:r>
            <a:r>
              <a:rPr lang="en-US" sz="2400" b="1" dirty="0" err="1" smtClean="0">
                <a:solidFill>
                  <a:srgbClr val="B53A31">
                    <a:lumMod val="75000"/>
                  </a:srgbClr>
                </a:solidFill>
              </a:rPr>
              <a:t>Yanchuk</a:t>
            </a:r>
            <a:r>
              <a:rPr lang="en-US" sz="2400" b="1" dirty="0">
                <a:solidFill>
                  <a:srgbClr val="B53A31">
                    <a:lumMod val="75000"/>
                  </a:srgbClr>
                </a:solidFill>
              </a:rPr>
              <a:t>, V. A. Introduction to modern social psychology: A textbook for universities / V. A. </a:t>
            </a:r>
            <a:r>
              <a:rPr lang="en-US" sz="2400" b="1" dirty="0" err="1" smtClean="0">
                <a:solidFill>
                  <a:srgbClr val="B53A31">
                    <a:lumMod val="75000"/>
                  </a:srgbClr>
                </a:solidFill>
              </a:rPr>
              <a:t>Yanchuk</a:t>
            </a:r>
            <a:r>
              <a:rPr lang="ru-RU" sz="2400" b="1" dirty="0" smtClean="0">
                <a:solidFill>
                  <a:srgbClr val="B53A31">
                    <a:lumMod val="75000"/>
                  </a:srgbClr>
                </a:solidFill>
              </a:rPr>
              <a:t>. – </a:t>
            </a:r>
            <a:r>
              <a:rPr lang="en-US" sz="2400" b="1" dirty="0" smtClean="0">
                <a:solidFill>
                  <a:srgbClr val="B53A31">
                    <a:lumMod val="75000"/>
                  </a:srgbClr>
                </a:solidFill>
              </a:rPr>
              <a:t>Minsk : </a:t>
            </a:r>
            <a:r>
              <a:rPr lang="en-US" sz="2400" b="1" dirty="0">
                <a:solidFill>
                  <a:srgbClr val="B53A31">
                    <a:lumMod val="75000"/>
                  </a:srgbClr>
                </a:solidFill>
              </a:rPr>
              <a:t>ASAR, 2005. - 800 p.</a:t>
            </a:r>
            <a:endParaRPr lang="ru-RU" sz="2400" b="1" dirty="0" smtClean="0">
              <a:solidFill>
                <a:srgbClr val="B53A31">
                  <a:lumMod val="75000"/>
                </a:srgbClr>
              </a:solidFill>
            </a:endParaRPr>
          </a:p>
          <a:p>
            <a:pPr indent="457200"/>
            <a:r>
              <a:rPr lang="ru-RU" sz="2400" b="1" dirty="0" smtClean="0">
                <a:solidFill>
                  <a:srgbClr val="B53A31">
                    <a:lumMod val="75000"/>
                  </a:srgbClr>
                </a:solidFill>
              </a:rPr>
              <a:t>3 </a:t>
            </a:r>
            <a:r>
              <a:rPr lang="en-US" sz="2400" b="1" dirty="0" err="1" smtClean="0">
                <a:solidFill>
                  <a:srgbClr val="B53A31">
                    <a:lumMod val="75000"/>
                  </a:srgbClr>
                </a:solidFill>
              </a:rPr>
              <a:t>Yanchuk</a:t>
            </a:r>
            <a:r>
              <a:rPr lang="en-US" sz="2400" b="1" dirty="0">
                <a:solidFill>
                  <a:srgbClr val="B53A31">
                    <a:lumMod val="75000"/>
                  </a:srgbClr>
                </a:solidFill>
              </a:rPr>
              <a:t>, V. A. Methodology and methods of psychological research in psychology and social sciences / </a:t>
            </a:r>
            <a:r>
              <a:rPr lang="en-US" sz="2400" b="1" dirty="0" smtClean="0">
                <a:solidFill>
                  <a:srgbClr val="B53A31">
                    <a:lumMod val="75000"/>
                  </a:srgbClr>
                </a:solidFill>
              </a:rPr>
              <a:t>               V</a:t>
            </a:r>
            <a:r>
              <a:rPr lang="en-US" sz="2400" b="1" dirty="0">
                <a:solidFill>
                  <a:srgbClr val="B53A31">
                    <a:lumMod val="75000"/>
                  </a:srgbClr>
                </a:solidFill>
              </a:rPr>
              <a:t>. A. </a:t>
            </a:r>
            <a:r>
              <a:rPr lang="en-US" sz="2400" b="1" dirty="0" err="1">
                <a:solidFill>
                  <a:srgbClr val="B53A31">
                    <a:lumMod val="75000"/>
                  </a:srgbClr>
                </a:solidFill>
              </a:rPr>
              <a:t>Yanchuk</a:t>
            </a:r>
            <a:r>
              <a:rPr lang="en-US" sz="2400" b="1" dirty="0">
                <a:solidFill>
                  <a:srgbClr val="B53A31">
                    <a:lumMod val="75000"/>
                  </a:srgbClr>
                </a:solidFill>
              </a:rPr>
              <a:t>. </a:t>
            </a:r>
            <a:r>
              <a:rPr lang="en-US" sz="2400" b="1" dirty="0" smtClean="0">
                <a:solidFill>
                  <a:srgbClr val="B53A31">
                    <a:lumMod val="75000"/>
                  </a:srgbClr>
                </a:solidFill>
              </a:rPr>
              <a:t>– Minsk : </a:t>
            </a:r>
            <a:r>
              <a:rPr lang="en-US" sz="2400" b="1" dirty="0">
                <a:solidFill>
                  <a:srgbClr val="B53A31">
                    <a:lumMod val="75000"/>
                  </a:srgbClr>
                </a:solidFill>
              </a:rPr>
              <a:t>APO, 2011. - 376 p</a:t>
            </a:r>
            <a:r>
              <a:rPr lang="en-US" sz="2400" b="1" dirty="0" smtClean="0">
                <a:solidFill>
                  <a:srgbClr val="B53A31">
                    <a:lumMod val="75000"/>
                  </a:srgbClr>
                </a:solidFill>
              </a:rPr>
              <a:t>.</a:t>
            </a:r>
            <a:r>
              <a:rPr lang="ru-RU" sz="2400" b="1" dirty="0" smtClean="0">
                <a:solidFill>
                  <a:srgbClr val="B53A31">
                    <a:lumMod val="75000"/>
                  </a:srgbClr>
                </a:solidFill>
              </a:rPr>
              <a:t> </a:t>
            </a:r>
            <a:endParaRPr lang="ru-RU" sz="2400" b="1" dirty="0">
              <a:solidFill>
                <a:srgbClr val="B53A31">
                  <a:lumMod val="75000"/>
                </a:srgbClr>
              </a:solidFill>
            </a:endParaRPr>
          </a:p>
        </p:txBody>
      </p:sp>
      <p:pic>
        <p:nvPicPr>
          <p:cNvPr id="7" name="Рисунок 6"/>
          <p:cNvPicPr>
            <a:picLocks noChangeAspect="1"/>
          </p:cNvPicPr>
          <p:nvPr/>
        </p:nvPicPr>
        <p:blipFill>
          <a:blip r:embed="rId3"/>
          <a:stretch>
            <a:fillRect/>
          </a:stretch>
        </p:blipFill>
        <p:spPr>
          <a:xfrm>
            <a:off x="8842820" y="2528948"/>
            <a:ext cx="2574871" cy="3672000"/>
          </a:xfrm>
          <a:prstGeom prst="rect">
            <a:avLst/>
          </a:prstGeom>
        </p:spPr>
      </p:pic>
    </p:spTree>
    <p:extLst>
      <p:ext uri="{BB962C8B-B14F-4D97-AF65-F5344CB8AC3E}">
        <p14:creationId xmlns:p14="http://schemas.microsoft.com/office/powerpoint/2010/main" val="787581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2643672" cy="461665"/>
          </a:xfrm>
          <a:prstGeom prst="rect">
            <a:avLst/>
          </a:prstGeom>
        </p:spPr>
        <p:txBody>
          <a:bodyPr wrap="none">
            <a:spAutoFit/>
          </a:bodyPr>
          <a:lstStyle/>
          <a:p>
            <a:r>
              <a:rPr lang="en-US" sz="2400" b="1" dirty="0">
                <a:solidFill>
                  <a:srgbClr val="0179C0"/>
                </a:solidFill>
              </a:rPr>
              <a:t>Hypothesis testing</a:t>
            </a:r>
            <a:endParaRPr lang="ru-RU" sz="2400" dirty="0">
              <a:solidFill>
                <a:srgbClr val="0179C0"/>
              </a:solidFill>
            </a:endParaRPr>
          </a:p>
        </p:txBody>
      </p:sp>
      <p:sp>
        <p:nvSpPr>
          <p:cNvPr id="3" name="TextBox 2"/>
          <p:cNvSpPr txBox="1"/>
          <p:nvPr/>
        </p:nvSpPr>
        <p:spPr>
          <a:xfrm>
            <a:off x="3485589" y="1416925"/>
            <a:ext cx="7831986"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Wingdings" pitchFamily="2" charset="2"/>
              <a:buChar char="Ø"/>
            </a:pPr>
            <a:r>
              <a:rPr lang="en-US" sz="2400" b="1" dirty="0">
                <a:solidFill>
                  <a:srgbClr val="B53A31">
                    <a:lumMod val="75000"/>
                  </a:srgbClr>
                </a:solidFill>
              </a:rPr>
              <a:t>the theory is completely wrong</a:t>
            </a:r>
            <a:r>
              <a:rPr lang="ru-RU" sz="2400" b="1" dirty="0" smtClean="0">
                <a:solidFill>
                  <a:srgbClr val="B53A31">
                    <a:lumMod val="75000"/>
                  </a:srgbClr>
                </a:solidFill>
              </a:rPr>
              <a:t>;</a:t>
            </a:r>
          </a:p>
          <a:p>
            <a:pPr marL="342900" indent="-342900" algn="just">
              <a:buFont typeface="Wingdings" pitchFamily="2" charset="2"/>
              <a:buChar char="Ø"/>
            </a:pPr>
            <a:r>
              <a:rPr lang="en-US" sz="2400" b="1" dirty="0">
                <a:solidFill>
                  <a:srgbClr val="B53A31">
                    <a:lumMod val="75000"/>
                  </a:srgbClr>
                </a:solidFill>
              </a:rPr>
              <a:t>the theory is formulated incorrectly</a:t>
            </a:r>
            <a:r>
              <a:rPr lang="ru-RU" sz="2400" b="1" dirty="0" smtClean="0">
                <a:solidFill>
                  <a:srgbClr val="B53A31">
                    <a:lumMod val="75000"/>
                  </a:srgbClr>
                </a:solidFill>
              </a:rPr>
              <a:t>;</a:t>
            </a:r>
          </a:p>
          <a:p>
            <a:pPr marL="342900" indent="-342900" algn="just">
              <a:buFont typeface="Wingdings" pitchFamily="2" charset="2"/>
              <a:buChar char="Ø"/>
            </a:pPr>
            <a:r>
              <a:rPr lang="en-US" sz="2400" b="1" dirty="0">
                <a:solidFill>
                  <a:srgbClr val="B53A31">
                    <a:lumMod val="75000"/>
                  </a:srgbClr>
                </a:solidFill>
              </a:rPr>
              <a:t>the study plan is </a:t>
            </a:r>
            <a:r>
              <a:rPr lang="en-US" sz="2400" b="1" dirty="0" smtClean="0">
                <a:solidFill>
                  <a:srgbClr val="B53A31">
                    <a:lumMod val="75000"/>
                  </a:srgbClr>
                </a:solidFill>
              </a:rPr>
              <a:t>incorrect</a:t>
            </a:r>
            <a:endParaRPr lang="ru-RU" sz="2400" b="1" dirty="0" smtClean="0">
              <a:solidFill>
                <a:srgbClr val="B53A31">
                  <a:lumMod val="75000"/>
                </a:srgbClr>
              </a:solidFill>
            </a:endParaRPr>
          </a:p>
          <a:p>
            <a:pPr marL="342900" indent="-342900" algn="just">
              <a:buFont typeface="Wingdings" pitchFamily="2" charset="2"/>
              <a:buChar char="Ø"/>
            </a:pPr>
            <a:r>
              <a:rPr lang="en-US" sz="2400" b="1" dirty="0" smtClean="0">
                <a:solidFill>
                  <a:srgbClr val="B53A31">
                    <a:lumMod val="75000"/>
                  </a:srgbClr>
                </a:solidFill>
              </a:rPr>
              <a:t>(</a:t>
            </a:r>
            <a:r>
              <a:rPr lang="en-US" sz="2400" b="1" dirty="0">
                <a:solidFill>
                  <a:srgbClr val="B53A31">
                    <a:lumMod val="75000"/>
                  </a:srgbClr>
                </a:solidFill>
              </a:rPr>
              <a:t>so event X could have happened with the proper plan)</a:t>
            </a:r>
            <a:r>
              <a:rPr lang="ru-RU" sz="2400" b="1" dirty="0" smtClean="0">
                <a:solidFill>
                  <a:srgbClr val="B53A31">
                    <a:lumMod val="75000"/>
                  </a:srgbClr>
                </a:solidFill>
              </a:rPr>
              <a:t>;</a:t>
            </a:r>
          </a:p>
          <a:p>
            <a:pPr marL="342900" indent="-342900" algn="just">
              <a:buFont typeface="Wingdings" pitchFamily="2" charset="2"/>
              <a:buChar char="Ø"/>
            </a:pPr>
            <a:r>
              <a:rPr lang="en-US" sz="2400" b="1" dirty="0">
                <a:solidFill>
                  <a:srgbClr val="B53A31">
                    <a:lumMod val="75000"/>
                  </a:srgbClr>
                </a:solidFill>
              </a:rPr>
              <a:t>the results were analyzed </a:t>
            </a:r>
            <a:r>
              <a:rPr lang="en-US" sz="2400" b="1" dirty="0" smtClean="0">
                <a:solidFill>
                  <a:srgbClr val="B53A31">
                    <a:lumMod val="75000"/>
                  </a:srgbClr>
                </a:solidFill>
              </a:rPr>
              <a:t>incorrectly</a:t>
            </a:r>
            <a:endParaRPr lang="ru-RU" sz="2400" b="1" dirty="0" smtClean="0">
              <a:solidFill>
                <a:srgbClr val="B53A31">
                  <a:lumMod val="75000"/>
                </a:srgbClr>
              </a:solidFill>
            </a:endParaRPr>
          </a:p>
          <a:p>
            <a:pPr marL="342900" indent="-342900" algn="just">
              <a:buFont typeface="Wingdings" pitchFamily="2" charset="2"/>
              <a:buChar char="Ø"/>
            </a:pPr>
            <a:r>
              <a:rPr lang="en-US" sz="2400" b="1" dirty="0" smtClean="0">
                <a:solidFill>
                  <a:srgbClr val="B53A31">
                    <a:lumMod val="75000"/>
                  </a:srgbClr>
                </a:solidFill>
              </a:rPr>
              <a:t>(</a:t>
            </a:r>
            <a:r>
              <a:rPr lang="en-US" sz="2400" b="1" dirty="0">
                <a:solidFill>
                  <a:srgbClr val="B53A31">
                    <a:lumMod val="75000"/>
                  </a:srgbClr>
                </a:solidFill>
              </a:rPr>
              <a:t>again, event X could have happened</a:t>
            </a:r>
            <a:r>
              <a:rPr lang="en-US" sz="2400" b="1" dirty="0" smtClean="0">
                <a:solidFill>
                  <a:srgbClr val="B53A31">
                    <a:lumMod val="75000"/>
                  </a:srgbClr>
                </a:solidFill>
              </a:rPr>
              <a:t>).</a:t>
            </a:r>
            <a:endParaRPr lang="ru-RU" sz="2400" b="1" dirty="0" smtClean="0">
              <a:solidFill>
                <a:srgbClr val="B53A31">
                  <a:lumMod val="75000"/>
                </a:srgbClr>
              </a:solidFill>
            </a:endParaRPr>
          </a:p>
        </p:txBody>
      </p:sp>
      <p:sp>
        <p:nvSpPr>
          <p:cNvPr id="4" name="TextBox 3"/>
          <p:cNvSpPr txBox="1"/>
          <p:nvPr/>
        </p:nvSpPr>
        <p:spPr>
          <a:xfrm>
            <a:off x="965916" y="585928"/>
            <a:ext cx="749120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If no confirmation of the theory is found, then the possible reasons for this may be as follows:</a:t>
            </a:r>
            <a:endParaRPr lang="ru-RU" sz="2400" b="1" dirty="0" smtClean="0">
              <a:solidFill>
                <a:srgbClr val="B53A31">
                  <a:lumMod val="75000"/>
                </a:srgbClr>
              </a:solidFill>
            </a:endParaRPr>
          </a:p>
        </p:txBody>
      </p:sp>
      <p:sp>
        <p:nvSpPr>
          <p:cNvPr id="5" name="TextBox 4"/>
          <p:cNvSpPr txBox="1"/>
          <p:nvPr/>
        </p:nvSpPr>
        <p:spPr>
          <a:xfrm>
            <a:off x="854440" y="3725249"/>
            <a:ext cx="10653786" cy="26776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B53A31">
                    <a:lumMod val="75000"/>
                  </a:srgbClr>
                </a:solidFill>
              </a:rPr>
              <a:t>So, scientists-psychologists traditionally use the positivist, natural-scientific model, in which they put forward theories and develop hypotheses that logically follow from the theory. Hypotheses are tested using a carefully designed research plan based on certain variables, and often on obtaining quantitative data. If the predicted results are achieved, the theory is confirmed, but not "proven</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competition of theories remains one of the elements of scientific development.</a:t>
            </a:r>
            <a:endParaRPr lang="ru-RU" sz="2400" b="1" dirty="0" smtClean="0">
              <a:solidFill>
                <a:srgbClr val="B53A31">
                  <a:lumMod val="75000"/>
                </a:srgbClr>
              </a:solidFill>
            </a:endParaRPr>
          </a:p>
        </p:txBody>
      </p:sp>
    </p:spTree>
    <p:extLst>
      <p:ext uri="{BB962C8B-B14F-4D97-AF65-F5344CB8AC3E}">
        <p14:creationId xmlns:p14="http://schemas.microsoft.com/office/powerpoint/2010/main" val="32276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4501" y="726343"/>
            <a:ext cx="10582182" cy="5632311"/>
          </a:xfrm>
          <a:prstGeom prst="rect">
            <a:avLst/>
          </a:prstGeom>
        </p:spPr>
        <p:txBody>
          <a:bodyPr wrap="square">
            <a:spAutoFit/>
          </a:bodyPr>
          <a:lstStyle/>
          <a:p>
            <a:pPr algn="ctr"/>
            <a:r>
              <a:rPr lang="ru-RU" sz="3200" b="1" dirty="0" smtClean="0">
                <a:solidFill>
                  <a:prstClr val="black"/>
                </a:solidFill>
              </a:rPr>
              <a:t>Напомним наш план</a:t>
            </a:r>
            <a:endParaRPr lang="ru-RU" sz="28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ru-RU" sz="3200" b="1" dirty="0" smtClean="0">
                <a:solidFill>
                  <a:srgbClr val="B53A31">
                    <a:lumMod val="50000"/>
                  </a:srgbClr>
                </a:solidFill>
                <a:effectLst>
                  <a:outerShdw blurRad="38100" dist="38100" dir="2700000" algn="tl">
                    <a:srgbClr val="000000">
                      <a:alpha val="43137"/>
                    </a:srgbClr>
                  </a:outerShdw>
                </a:effectLst>
              </a:rPr>
              <a:t>План лекции</a:t>
            </a:r>
          </a:p>
          <a:p>
            <a:r>
              <a:rPr lang="ru-RU" sz="2800" b="1" dirty="0">
                <a:solidFill>
                  <a:srgbClr val="B53A31">
                    <a:lumMod val="50000"/>
                  </a:srgbClr>
                </a:solidFill>
                <a:effectLst>
                  <a:outerShdw blurRad="38100" dist="38100" dir="2700000" algn="tl">
                    <a:srgbClr val="000000">
                      <a:alpha val="43137"/>
                    </a:srgbClr>
                  </a:outerShdw>
                </a:effectLst>
              </a:rPr>
              <a:t>1 Представление о занятии </a:t>
            </a:r>
            <a:r>
              <a:rPr lang="ru-RU" sz="2800" b="1" dirty="0" smtClean="0">
                <a:solidFill>
                  <a:srgbClr val="B53A31">
                    <a:lumMod val="50000"/>
                  </a:srgbClr>
                </a:solidFill>
                <a:effectLst>
                  <a:outerShdw blurRad="38100" dist="38100" dir="2700000" algn="tl">
                    <a:srgbClr val="000000">
                      <a:alpha val="43137"/>
                    </a:srgbClr>
                  </a:outerShdw>
                </a:effectLst>
              </a:rPr>
              <a:t>психологией</a:t>
            </a:r>
          </a:p>
          <a:p>
            <a:r>
              <a:rPr lang="ru-RU" sz="2800" b="1" dirty="0">
                <a:solidFill>
                  <a:schemeClr val="accent4">
                    <a:lumMod val="50000"/>
                  </a:schemeClr>
                </a:solidFill>
                <a:effectLst>
                  <a:outerShdw blurRad="38100" dist="38100" dir="2700000" algn="tl">
                    <a:srgbClr val="000000">
                      <a:alpha val="43137"/>
                    </a:srgbClr>
                  </a:outerShdw>
                </a:effectLst>
              </a:rPr>
              <a:t>2 </a:t>
            </a:r>
            <a:r>
              <a:rPr lang="ru-RU" sz="2800" b="1" dirty="0" smtClean="0">
                <a:solidFill>
                  <a:schemeClr val="accent4">
                    <a:lumMod val="50000"/>
                  </a:schemeClr>
                </a:solidFill>
                <a:effectLst>
                  <a:outerShdw blurRad="38100" dist="38100" dir="2700000" algn="tl">
                    <a:srgbClr val="000000">
                      <a:alpha val="43137"/>
                    </a:srgbClr>
                  </a:outerShdw>
                </a:effectLst>
              </a:rPr>
              <a:t>Парадигмы </a:t>
            </a:r>
            <a:r>
              <a:rPr lang="ru-RU" sz="2800" b="1" dirty="0">
                <a:solidFill>
                  <a:schemeClr val="accent4">
                    <a:lumMod val="50000"/>
                  </a:schemeClr>
                </a:solidFill>
                <a:effectLst>
                  <a:outerShdw blurRad="38100" dist="38100" dir="2700000" algn="tl">
                    <a:srgbClr val="000000">
                      <a:alpha val="43137"/>
                    </a:srgbClr>
                  </a:outerShdw>
                </a:effectLst>
              </a:rPr>
              <a:t>в психологии</a:t>
            </a:r>
          </a:p>
          <a:p>
            <a:r>
              <a:rPr lang="ru-RU" sz="2800" b="1" dirty="0" smtClean="0">
                <a:solidFill>
                  <a:srgbClr val="B53A31">
                    <a:lumMod val="50000"/>
                  </a:srgbClr>
                </a:solidFill>
                <a:effectLst>
                  <a:outerShdw blurRad="38100" dist="38100" dir="2700000" algn="tl">
                    <a:srgbClr val="000000">
                      <a:alpha val="43137"/>
                    </a:srgbClr>
                  </a:outerShdw>
                </a:effectLst>
              </a:rPr>
              <a:t>3 </a:t>
            </a:r>
            <a:r>
              <a:rPr lang="ru-RU" sz="2800" b="1" dirty="0">
                <a:solidFill>
                  <a:srgbClr val="B53A31">
                    <a:lumMod val="50000"/>
                  </a:srgbClr>
                </a:solidFill>
                <a:effectLst>
                  <a:outerShdw blurRad="38100" dist="38100" dir="2700000" algn="tl">
                    <a:srgbClr val="000000">
                      <a:alpha val="43137"/>
                    </a:srgbClr>
                  </a:outerShdw>
                </a:effectLst>
              </a:rPr>
              <a:t>Наука и процесс проверки гипотез</a:t>
            </a:r>
          </a:p>
          <a:p>
            <a:r>
              <a:rPr lang="ru-RU" sz="2800" b="1" dirty="0">
                <a:solidFill>
                  <a:srgbClr val="0179C0"/>
                </a:solidFill>
                <a:effectLst>
                  <a:outerShdw blurRad="38100" dist="38100" dir="2700000" algn="tl">
                    <a:srgbClr val="000000">
                      <a:alpha val="43137"/>
                    </a:srgbClr>
                  </a:outerShdw>
                </a:effectLst>
              </a:rPr>
              <a:t>4 Сопоставительный обзор возможностей </a:t>
            </a:r>
            <a:endParaRPr lang="ru-RU" sz="2800" b="1" dirty="0" smtClean="0">
              <a:solidFill>
                <a:srgbClr val="0179C0"/>
              </a:solidFill>
              <a:effectLst>
                <a:outerShdw blurRad="38100" dist="38100" dir="2700000" algn="tl">
                  <a:srgbClr val="000000">
                    <a:alpha val="43137"/>
                  </a:srgbClr>
                </a:outerShdw>
              </a:effectLst>
            </a:endParaRPr>
          </a:p>
          <a:p>
            <a:r>
              <a:rPr lang="ru-RU" sz="2800" b="1" dirty="0" smtClean="0">
                <a:solidFill>
                  <a:srgbClr val="0179C0"/>
                </a:solidFill>
                <a:effectLst>
                  <a:outerShdw blurRad="38100" dist="38100" dir="2700000" algn="tl">
                    <a:srgbClr val="000000">
                      <a:alpha val="43137"/>
                    </a:srgbClr>
                  </a:outerShdw>
                </a:effectLst>
              </a:rPr>
              <a:t>и </a:t>
            </a:r>
            <a:r>
              <a:rPr lang="ru-RU" sz="2800" b="1" dirty="0">
                <a:solidFill>
                  <a:srgbClr val="0179C0"/>
                </a:solidFill>
                <a:effectLst>
                  <a:outerShdw blurRad="38100" dist="38100" dir="2700000" algn="tl">
                    <a:srgbClr val="000000">
                      <a:alpha val="43137"/>
                    </a:srgbClr>
                  </a:outerShdw>
                </a:effectLst>
              </a:rPr>
              <a:t>ограничений качественных и количественных методов </a:t>
            </a:r>
          </a:p>
          <a:p>
            <a:pPr algn="r"/>
            <a:r>
              <a:rPr lang="ru-RU" sz="2800" dirty="0" smtClean="0">
                <a:solidFill>
                  <a:srgbClr val="0179C0"/>
                </a:solidFill>
              </a:rPr>
              <a:t> </a:t>
            </a:r>
          </a:p>
          <a:p>
            <a:pPr algn="r"/>
            <a:r>
              <a:rPr lang="ru-RU" sz="2400" dirty="0" smtClean="0">
                <a:solidFill>
                  <a:srgbClr val="0179C0"/>
                </a:solidFill>
              </a:rPr>
              <a:t>Перейдем к пункту 4 плана. </a:t>
            </a:r>
          </a:p>
          <a:p>
            <a:pPr algn="r"/>
            <a:r>
              <a:rPr lang="ru-RU" sz="2400" dirty="0" smtClean="0">
                <a:solidFill>
                  <a:srgbClr val="0179C0"/>
                </a:solidFill>
              </a:rPr>
              <a:t>Попытайтесь проанализировать, </a:t>
            </a:r>
          </a:p>
          <a:p>
            <a:pPr algn="r"/>
            <a:r>
              <a:rPr lang="ru-RU" sz="2400" dirty="0" smtClean="0">
                <a:solidFill>
                  <a:srgbClr val="0179C0"/>
                </a:solidFill>
              </a:rPr>
              <a:t>чем принципиально отличаются </a:t>
            </a:r>
          </a:p>
          <a:p>
            <a:pPr algn="r"/>
            <a:r>
              <a:rPr lang="ru-RU" sz="2400" dirty="0" smtClean="0">
                <a:solidFill>
                  <a:srgbClr val="0179C0"/>
                </a:solidFill>
              </a:rPr>
              <a:t>количественный и качественный методы исследования</a:t>
            </a:r>
            <a:endParaRPr lang="ru-RU" sz="2400" dirty="0">
              <a:solidFill>
                <a:srgbClr val="FF0000"/>
              </a:solidFill>
            </a:endParaRPr>
          </a:p>
        </p:txBody>
      </p:sp>
    </p:spTree>
    <p:extLst>
      <p:ext uri="{BB962C8B-B14F-4D97-AF65-F5344CB8AC3E}">
        <p14:creationId xmlns:p14="http://schemas.microsoft.com/office/powerpoint/2010/main" val="16215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8890" y="681956"/>
            <a:ext cx="10253708" cy="5632311"/>
          </a:xfrm>
          <a:prstGeom prst="rect">
            <a:avLst/>
          </a:prstGeom>
        </p:spPr>
        <p:txBody>
          <a:bodyPr wrap="square">
            <a:spAutoFit/>
          </a:bodyPr>
          <a:lstStyle/>
          <a:p>
            <a:pPr algn="ctr"/>
            <a:r>
              <a:rPr lang="en-US" sz="3200" b="1" dirty="0">
                <a:solidFill>
                  <a:prstClr val="black"/>
                </a:solidFill>
              </a:rPr>
              <a:t>Recall our </a:t>
            </a:r>
            <a:r>
              <a:rPr lang="en-US" sz="3200" b="1" dirty="0" smtClean="0">
                <a:solidFill>
                  <a:prstClr val="black"/>
                </a:solidFill>
              </a:rPr>
              <a:t>plan</a:t>
            </a:r>
            <a:endParaRPr lang="ru-RU" sz="3200" b="1" dirty="0" smtClean="0">
              <a:solidFill>
                <a:prstClr val="black"/>
              </a:solidFill>
            </a:endParaRPr>
          </a:p>
          <a:p>
            <a:pPr algn="ctr"/>
            <a:endParaRPr lang="ru-RU" sz="3200" b="1" dirty="0" smtClean="0">
              <a:solidFill>
                <a:srgbClr val="B53A31">
                  <a:lumMod val="50000"/>
                </a:srgbClr>
              </a:solidFill>
              <a:effectLst>
                <a:outerShdw blurRad="38100" dist="38100" dir="2700000" algn="tl">
                  <a:srgbClr val="000000">
                    <a:alpha val="43137"/>
                  </a:srgbClr>
                </a:outerShdw>
              </a:effectLst>
            </a:endParaRPr>
          </a:p>
          <a:p>
            <a:pPr algn="ctr"/>
            <a:r>
              <a:rPr lang="en-US" sz="3200" b="1" dirty="0">
                <a:solidFill>
                  <a:srgbClr val="B53A31">
                    <a:lumMod val="50000"/>
                  </a:srgbClr>
                </a:solidFill>
                <a:effectLst>
                  <a:outerShdw blurRad="38100" dist="38100" dir="2700000" algn="tl">
                    <a:srgbClr val="000000">
                      <a:alpha val="43137"/>
                    </a:srgbClr>
                  </a:outerShdw>
                </a:effectLst>
              </a:rPr>
              <a:t>Plan of the </a:t>
            </a:r>
            <a:r>
              <a:rPr lang="en-US" sz="3200" b="1" dirty="0" smtClean="0">
                <a:solidFill>
                  <a:srgbClr val="B53A31">
                    <a:lumMod val="50000"/>
                  </a:srgbClr>
                </a:solidFill>
                <a:effectLst>
                  <a:outerShdw blurRad="38100" dist="38100" dir="2700000" algn="tl">
                    <a:srgbClr val="000000">
                      <a:alpha val="43137"/>
                    </a:srgbClr>
                  </a:outerShdw>
                </a:effectLst>
              </a:rPr>
              <a:t>lecture</a:t>
            </a:r>
            <a:endParaRPr lang="ru-RU" sz="3200" b="1" dirty="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1 </a:t>
            </a:r>
            <a:r>
              <a:rPr lang="en-US" sz="2800" b="1" dirty="0">
                <a:solidFill>
                  <a:srgbClr val="B53A31">
                    <a:lumMod val="50000"/>
                  </a:srgbClr>
                </a:solidFill>
                <a:effectLst>
                  <a:outerShdw blurRad="38100" dist="38100" dir="2700000" algn="tl">
                    <a:srgbClr val="000000">
                      <a:alpha val="43137"/>
                    </a:srgbClr>
                  </a:outerShdw>
                </a:effectLst>
              </a:rPr>
              <a:t>The concept of doing psychology</a:t>
            </a:r>
          </a:p>
          <a:p>
            <a:r>
              <a:rPr lang="ru-RU" sz="2800" b="1" dirty="0" smtClean="0">
                <a:solidFill>
                  <a:schemeClr val="accent3">
                    <a:lumMod val="50000"/>
                  </a:schemeClr>
                </a:solidFill>
                <a:effectLst>
                  <a:outerShdw blurRad="38100" dist="38100" dir="2700000" algn="tl">
                    <a:srgbClr val="000000">
                      <a:alpha val="43137"/>
                    </a:srgbClr>
                  </a:outerShdw>
                </a:effectLst>
              </a:rPr>
              <a:t>2 </a:t>
            </a:r>
            <a:r>
              <a:rPr lang="en-US" sz="2800" b="1" dirty="0" smtClean="0">
                <a:solidFill>
                  <a:schemeClr val="accent3">
                    <a:lumMod val="50000"/>
                  </a:schemeClr>
                </a:solidFill>
                <a:effectLst>
                  <a:outerShdw blurRad="38100" dist="38100" dir="2700000" algn="tl">
                    <a:srgbClr val="000000">
                      <a:alpha val="43137"/>
                    </a:srgbClr>
                  </a:outerShdw>
                </a:effectLst>
              </a:rPr>
              <a:t>Paradigms </a:t>
            </a:r>
            <a:r>
              <a:rPr lang="en-US" sz="2800" b="1" dirty="0">
                <a:solidFill>
                  <a:schemeClr val="accent3">
                    <a:lumMod val="50000"/>
                  </a:schemeClr>
                </a:solidFill>
                <a:effectLst>
                  <a:outerShdw blurRad="38100" dist="38100" dir="2700000" algn="tl">
                    <a:srgbClr val="000000">
                      <a:alpha val="43137"/>
                    </a:srgbClr>
                  </a:outerShdw>
                </a:effectLst>
              </a:rPr>
              <a:t>in </a:t>
            </a:r>
            <a:r>
              <a:rPr lang="en-US" sz="2800" b="1" dirty="0" smtClean="0">
                <a:solidFill>
                  <a:schemeClr val="accent3">
                    <a:lumMod val="50000"/>
                  </a:schemeClr>
                </a:solidFill>
                <a:effectLst>
                  <a:outerShdw blurRad="38100" dist="38100" dir="2700000" algn="tl">
                    <a:srgbClr val="000000">
                      <a:alpha val="43137"/>
                    </a:srgbClr>
                  </a:outerShdw>
                </a:effectLst>
              </a:rPr>
              <a:t>psychology</a:t>
            </a:r>
            <a:endParaRPr lang="ru-RU" sz="2800" b="1" dirty="0">
              <a:solidFill>
                <a:schemeClr val="accent3">
                  <a:lumMod val="50000"/>
                </a:scheme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3 </a:t>
            </a:r>
            <a:r>
              <a:rPr lang="en-US" sz="2800" b="1" dirty="0">
                <a:solidFill>
                  <a:srgbClr val="B53A31">
                    <a:lumMod val="50000"/>
                  </a:srgbClr>
                </a:solidFill>
                <a:effectLst>
                  <a:outerShdw blurRad="38100" dist="38100" dir="2700000" algn="tl">
                    <a:srgbClr val="000000">
                      <a:alpha val="43137"/>
                    </a:srgbClr>
                  </a:outerShdw>
                </a:effectLst>
              </a:rPr>
              <a:t>Science and the hypothesis testing </a:t>
            </a:r>
            <a:r>
              <a:rPr lang="en-US" sz="2800" b="1" dirty="0" smtClean="0">
                <a:solidFill>
                  <a:srgbClr val="B53A31">
                    <a:lumMod val="50000"/>
                  </a:srgbClr>
                </a:solidFill>
                <a:effectLst>
                  <a:outerShdw blurRad="38100" dist="38100" dir="2700000" algn="tl">
                    <a:srgbClr val="000000">
                      <a:alpha val="43137"/>
                    </a:srgbClr>
                  </a:outerShdw>
                </a:effectLst>
              </a:rPr>
              <a:t>process</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0179C0"/>
                </a:solidFill>
                <a:effectLst>
                  <a:outerShdw blurRad="38100" dist="38100" dir="2700000" algn="tl">
                    <a:srgbClr val="000000">
                      <a:alpha val="43137"/>
                    </a:srgbClr>
                  </a:outerShdw>
                </a:effectLst>
              </a:rPr>
              <a:t>4 </a:t>
            </a:r>
            <a:r>
              <a:rPr lang="en-US" sz="2800" b="1" dirty="0" smtClean="0">
                <a:solidFill>
                  <a:srgbClr val="0179C0"/>
                </a:solidFill>
                <a:effectLst>
                  <a:outerShdw blurRad="38100" dist="38100" dir="2700000" algn="tl">
                    <a:srgbClr val="000000">
                      <a:alpha val="43137"/>
                    </a:srgbClr>
                  </a:outerShdw>
                </a:effectLst>
              </a:rPr>
              <a:t>Comparative overview of the possibilities</a:t>
            </a:r>
            <a:r>
              <a:rPr lang="ru-RU" sz="2800" b="1" dirty="0" smtClean="0">
                <a:solidFill>
                  <a:srgbClr val="0179C0"/>
                </a:solidFill>
                <a:effectLst>
                  <a:outerShdw blurRad="38100" dist="38100" dir="2700000" algn="tl">
                    <a:srgbClr val="000000">
                      <a:alpha val="43137"/>
                    </a:srgbClr>
                  </a:outerShdw>
                </a:effectLst>
              </a:rPr>
              <a:t> </a:t>
            </a:r>
          </a:p>
          <a:p>
            <a:r>
              <a:rPr lang="en-US" sz="2800" b="1" dirty="0">
                <a:solidFill>
                  <a:srgbClr val="0179C0"/>
                </a:solidFill>
                <a:effectLst>
                  <a:outerShdw blurRad="38100" dist="38100" dir="2700000" algn="tl">
                    <a:srgbClr val="000000">
                      <a:alpha val="43137"/>
                    </a:srgbClr>
                  </a:outerShdw>
                </a:effectLst>
              </a:rPr>
              <a:t>and</a:t>
            </a:r>
            <a:r>
              <a:rPr lang="ru-RU" sz="2800" b="1" dirty="0" smtClean="0">
                <a:solidFill>
                  <a:srgbClr val="0179C0"/>
                </a:solidFill>
                <a:effectLst>
                  <a:outerShdw blurRad="38100" dist="38100" dir="2700000" algn="tl">
                    <a:srgbClr val="000000">
                      <a:alpha val="43137"/>
                    </a:srgbClr>
                  </a:outerShdw>
                </a:effectLst>
              </a:rPr>
              <a:t> </a:t>
            </a:r>
            <a:r>
              <a:rPr lang="en-US" sz="2800" b="1" dirty="0">
                <a:solidFill>
                  <a:srgbClr val="0179C0"/>
                </a:solidFill>
                <a:effectLst>
                  <a:outerShdw blurRad="38100" dist="38100" dir="2700000" algn="tl">
                    <a:srgbClr val="000000">
                      <a:alpha val="43137"/>
                    </a:srgbClr>
                  </a:outerShdw>
                </a:effectLst>
              </a:rPr>
              <a:t>limitations of qualitative and quantitative </a:t>
            </a:r>
            <a:r>
              <a:rPr lang="en-US" sz="2800" b="1" dirty="0" smtClean="0">
                <a:solidFill>
                  <a:srgbClr val="0179C0"/>
                </a:solidFill>
                <a:effectLst>
                  <a:outerShdw blurRad="38100" dist="38100" dir="2700000" algn="tl">
                    <a:srgbClr val="000000">
                      <a:alpha val="43137"/>
                    </a:srgbClr>
                  </a:outerShdw>
                </a:effectLst>
              </a:rPr>
              <a:t>methods</a:t>
            </a:r>
            <a:r>
              <a:rPr lang="ru-RU" sz="2800" b="1" dirty="0" smtClean="0">
                <a:solidFill>
                  <a:srgbClr val="0179C0"/>
                </a:solidFill>
                <a:effectLst>
                  <a:outerShdw blurRad="38100" dist="38100" dir="2700000" algn="tl">
                    <a:srgbClr val="000000">
                      <a:alpha val="43137"/>
                    </a:srgbClr>
                  </a:outerShdw>
                </a:effectLst>
              </a:rPr>
              <a:t> </a:t>
            </a:r>
          </a:p>
          <a:p>
            <a:pPr algn="r"/>
            <a:r>
              <a:rPr lang="ru-RU" sz="2800" dirty="0" smtClean="0">
                <a:solidFill>
                  <a:srgbClr val="0179C0"/>
                </a:solidFill>
              </a:rPr>
              <a:t> </a:t>
            </a:r>
          </a:p>
          <a:p>
            <a:pPr algn="r"/>
            <a:r>
              <a:rPr lang="en-US" sz="2400" dirty="0">
                <a:solidFill>
                  <a:srgbClr val="0179C0"/>
                </a:solidFill>
              </a:rPr>
              <a:t>Let's move on to point 4 of the plan</a:t>
            </a:r>
            <a:r>
              <a:rPr lang="en-US" sz="2400" dirty="0" smtClean="0">
                <a:solidFill>
                  <a:srgbClr val="0179C0"/>
                </a:solidFill>
              </a:rPr>
              <a:t>.</a:t>
            </a:r>
            <a:endParaRPr lang="ru-RU" sz="2400" dirty="0" smtClean="0">
              <a:solidFill>
                <a:srgbClr val="0179C0"/>
              </a:solidFill>
            </a:endParaRPr>
          </a:p>
          <a:p>
            <a:pPr algn="r"/>
            <a:r>
              <a:rPr lang="en-US" sz="2400" dirty="0" smtClean="0">
                <a:solidFill>
                  <a:srgbClr val="0179C0"/>
                </a:solidFill>
              </a:rPr>
              <a:t>Try </a:t>
            </a:r>
            <a:r>
              <a:rPr lang="en-US" sz="2400" dirty="0">
                <a:solidFill>
                  <a:srgbClr val="0179C0"/>
                </a:solidFill>
              </a:rPr>
              <a:t>to </a:t>
            </a:r>
            <a:r>
              <a:rPr lang="en-US" sz="2400" dirty="0" smtClean="0">
                <a:solidFill>
                  <a:srgbClr val="0179C0"/>
                </a:solidFill>
              </a:rPr>
              <a:t>analyze</a:t>
            </a:r>
            <a:endParaRPr lang="ru-RU" sz="2400" dirty="0" smtClean="0">
              <a:solidFill>
                <a:srgbClr val="0179C0"/>
              </a:solidFill>
            </a:endParaRPr>
          </a:p>
          <a:p>
            <a:pPr algn="r"/>
            <a:r>
              <a:rPr lang="en-US" sz="2400" dirty="0" smtClean="0">
                <a:solidFill>
                  <a:srgbClr val="0179C0"/>
                </a:solidFill>
              </a:rPr>
              <a:t>how </a:t>
            </a:r>
            <a:r>
              <a:rPr lang="en-US" sz="2400" dirty="0">
                <a:solidFill>
                  <a:srgbClr val="0179C0"/>
                </a:solidFill>
              </a:rPr>
              <a:t>are they fundamentally </a:t>
            </a:r>
            <a:r>
              <a:rPr lang="en-US" sz="2400" dirty="0" smtClean="0">
                <a:solidFill>
                  <a:srgbClr val="0179C0"/>
                </a:solidFill>
              </a:rPr>
              <a:t>different</a:t>
            </a:r>
            <a:r>
              <a:rPr lang="ru-RU" sz="2400" dirty="0" smtClean="0">
                <a:solidFill>
                  <a:srgbClr val="0179C0"/>
                </a:solidFill>
              </a:rPr>
              <a:t> </a:t>
            </a:r>
          </a:p>
          <a:p>
            <a:pPr algn="r"/>
            <a:r>
              <a:rPr lang="en-US" sz="2400" dirty="0" smtClean="0">
                <a:solidFill>
                  <a:srgbClr val="0179C0"/>
                </a:solidFill>
              </a:rPr>
              <a:t>quantitative </a:t>
            </a:r>
            <a:r>
              <a:rPr lang="en-US" sz="2400" dirty="0">
                <a:solidFill>
                  <a:srgbClr val="0179C0"/>
                </a:solidFill>
              </a:rPr>
              <a:t>and qualitative research methods</a:t>
            </a:r>
            <a:endParaRPr lang="en-US" sz="2400" b="1" dirty="0">
              <a:solidFill>
                <a:srgbClr val="0179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406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rgbClr val="0179C0"/>
                </a:solidFill>
              </a:rPr>
              <a:t>4 </a:t>
            </a:r>
            <a:r>
              <a:rPr lang="ru-RU" sz="2000" b="1" dirty="0" smtClean="0">
                <a:solidFill>
                  <a:srgbClr val="0179C0"/>
                </a:solidFill>
              </a:rPr>
              <a:t>Сопоставительный </a:t>
            </a:r>
            <a:r>
              <a:rPr lang="ru-RU" sz="2000" b="1" dirty="0">
                <a:solidFill>
                  <a:srgbClr val="0179C0"/>
                </a:solidFill>
              </a:rPr>
              <a:t>обзор возможностей и ограничений </a:t>
            </a:r>
            <a:r>
              <a:rPr lang="ru-RU" sz="2000" b="1" dirty="0" smtClean="0">
                <a:solidFill>
                  <a:srgbClr val="0179C0"/>
                </a:solidFill>
              </a:rPr>
              <a:t>качественных и количественных методов </a:t>
            </a:r>
          </a:p>
        </p:txBody>
      </p:sp>
      <p:graphicFrame>
        <p:nvGraphicFramePr>
          <p:cNvPr id="3" name="Таблица 2"/>
          <p:cNvGraphicFramePr>
            <a:graphicFrameLocks noGrp="1"/>
          </p:cNvGraphicFramePr>
          <p:nvPr>
            <p:extLst>
              <p:ext uri="{D42A27DB-BD31-4B8C-83A1-F6EECF244321}">
                <p14:modId xmlns:p14="http://schemas.microsoft.com/office/powerpoint/2010/main" val="1890844183"/>
              </p:ext>
            </p:extLst>
          </p:nvPr>
        </p:nvGraphicFramePr>
        <p:xfrm>
          <a:off x="816745" y="701911"/>
          <a:ext cx="10564428" cy="5425440"/>
        </p:xfrm>
        <a:graphic>
          <a:graphicData uri="http://schemas.openxmlformats.org/drawingml/2006/table">
            <a:tbl>
              <a:tblPr firstRow="1" bandRow="1">
                <a:tableStyleId>{5C22544A-7EE6-4342-B048-85BDC9FD1C3A}</a:tableStyleId>
              </a:tblPr>
              <a:tblGrid>
                <a:gridCol w="2306017"/>
                <a:gridCol w="4175185"/>
                <a:gridCol w="4083226"/>
              </a:tblGrid>
              <a:tr h="747327">
                <a:tc rowSpan="2">
                  <a:txBody>
                    <a:bodyPr/>
                    <a:lstStyle/>
                    <a:p>
                      <a:pPr algn="ctr"/>
                      <a:r>
                        <a:rPr lang="ru-RU" sz="2000" dirty="0" smtClean="0"/>
                        <a:t>Характеристики, ассоциируемые </a:t>
                      </a:r>
                    </a:p>
                    <a:p>
                      <a:pPr algn="ctr"/>
                      <a:r>
                        <a:rPr lang="ru-RU" sz="2000" dirty="0" smtClean="0"/>
                        <a:t>с </a:t>
                      </a:r>
                    </a:p>
                    <a:p>
                      <a:pPr algn="ctr"/>
                      <a:r>
                        <a:rPr lang="ru-RU" sz="2000" dirty="0" smtClean="0"/>
                        <a:t>подходом</a:t>
                      </a:r>
                      <a:endParaRPr lang="ru-RU" sz="2000" dirty="0"/>
                    </a:p>
                  </a:txBody>
                  <a:tcPr/>
                </a:tc>
                <a:tc gridSpan="2">
                  <a:txBody>
                    <a:bodyPr/>
                    <a:lstStyle/>
                    <a:p>
                      <a:pPr algn="ctr"/>
                      <a:r>
                        <a:rPr lang="ru-RU" sz="2000" dirty="0" smtClean="0"/>
                        <a:t>Методы</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02920">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Качественный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ru-RU" sz="2000" dirty="0" smtClean="0"/>
                        <a:t>Количественный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370840">
                <a:tc>
                  <a:txBody>
                    <a:bodyPr/>
                    <a:lstStyle/>
                    <a:p>
                      <a:r>
                        <a:rPr lang="ru-RU" sz="2000" dirty="0" smtClean="0"/>
                        <a:t>Информация</a:t>
                      </a:r>
                      <a:endParaRPr lang="ru-RU" sz="2000" dirty="0"/>
                    </a:p>
                  </a:txBody>
                  <a:tcPr/>
                </a:tc>
                <a:tc>
                  <a:txBody>
                    <a:bodyPr/>
                    <a:lstStyle/>
                    <a:p>
                      <a:pPr algn="l"/>
                      <a:r>
                        <a:rPr lang="ru-RU" sz="2000" dirty="0" smtClean="0"/>
                        <a:t>Субъективная </a:t>
                      </a:r>
                      <a:endParaRPr lang="ru-RU" sz="2000" dirty="0"/>
                    </a:p>
                  </a:txBody>
                  <a:tcPr/>
                </a:tc>
                <a:tc>
                  <a:txBody>
                    <a:bodyPr/>
                    <a:lstStyle/>
                    <a:p>
                      <a:pPr algn="l"/>
                      <a:r>
                        <a:rPr lang="ru-RU" sz="2000" dirty="0" smtClean="0"/>
                        <a:t>Объективная</a:t>
                      </a:r>
                      <a:endParaRPr lang="ru-RU" sz="2000" dirty="0"/>
                    </a:p>
                  </a:txBody>
                  <a:tcPr/>
                </a:tc>
              </a:tr>
              <a:tr h="370840">
                <a:tc>
                  <a:txBody>
                    <a:bodyPr/>
                    <a:lstStyle/>
                    <a:p>
                      <a:r>
                        <a:rPr lang="ru-RU" sz="2000" dirty="0" smtClean="0"/>
                        <a:t>Характеризующие понятия</a:t>
                      </a:r>
                      <a:endParaRPr lang="ru-RU" sz="2000" dirty="0"/>
                    </a:p>
                  </a:txBody>
                  <a:tcPr/>
                </a:tc>
                <a:tc>
                  <a:txBody>
                    <a:bodyPr/>
                    <a:lstStyle/>
                    <a:p>
                      <a:pPr algn="l"/>
                      <a:r>
                        <a:rPr lang="ru-RU" sz="2000" dirty="0" smtClean="0"/>
                        <a:t> Описательный;  естественный;  </a:t>
                      </a:r>
                      <a:r>
                        <a:rPr lang="ru-RU" sz="2000" dirty="0" err="1" smtClean="0"/>
                        <a:t>словесноориентированный</a:t>
                      </a:r>
                      <a:endParaRPr lang="ru-RU" sz="20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Экспериментальный;  количественные данные; статистика </a:t>
                      </a:r>
                    </a:p>
                  </a:txBody>
                  <a:tcPr/>
                </a:tc>
              </a:tr>
              <a:tr h="370840">
                <a:tc>
                  <a:txBody>
                    <a:bodyPr/>
                    <a:lstStyle/>
                    <a:p>
                      <a:r>
                        <a:rPr lang="ru-RU" sz="2000" dirty="0" smtClean="0"/>
                        <a:t>Ключевые понятия</a:t>
                      </a:r>
                      <a:endParaRPr lang="ru-RU" sz="2000" dirty="0"/>
                    </a:p>
                  </a:txBody>
                  <a:tcPr/>
                </a:tc>
                <a:tc>
                  <a:txBody>
                    <a:bodyPr/>
                    <a:lstStyle/>
                    <a:p>
                      <a:pPr algn="l"/>
                      <a:r>
                        <a:rPr lang="ru-RU" sz="2000" dirty="0" smtClean="0"/>
                        <a:t>Значение, понимание здравого смысла;  процесс;  социальное конструирование;  темы;  правдоподобность</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Переменные; </a:t>
                      </a:r>
                      <a:r>
                        <a:rPr kumimoji="0" lang="ru-RU" sz="2000" b="0" i="0" u="none" strike="noStrike" kern="1200" cap="none" spc="0" normalizeH="0" baseline="0" noProof="0" dirty="0" err="1" smtClean="0">
                          <a:ln>
                            <a:noFill/>
                          </a:ln>
                          <a:solidFill>
                            <a:prstClr val="black"/>
                          </a:solidFill>
                          <a:effectLst/>
                          <a:uLnTx/>
                          <a:uFillTx/>
                          <a:latin typeface="+mn-lt"/>
                          <a:ea typeface="+mn-ea"/>
                          <a:cs typeface="+mn-cs"/>
                        </a:rPr>
                        <a:t>операционализация</a:t>
                      </a:r>
                      <a:r>
                        <a:rPr kumimoji="0" lang="ru-RU" sz="2000" b="0" i="0" u="none" strike="noStrike" kern="1200" cap="none" spc="0" normalizeH="0" baseline="0" noProof="0" dirty="0" smtClean="0">
                          <a:ln>
                            <a:noFill/>
                          </a:ln>
                          <a:solidFill>
                            <a:prstClr val="black"/>
                          </a:solidFill>
                          <a:effectLst/>
                          <a:uLnTx/>
                          <a:uFillTx/>
                          <a:latin typeface="+mn-lt"/>
                          <a:ea typeface="+mn-ea"/>
                          <a:cs typeface="+mn-cs"/>
                        </a:rPr>
                        <a:t>; надежность;  гипотезы;  валидность;  статистическая значимость;  повторяемость </a:t>
                      </a:r>
                    </a:p>
                  </a:txBody>
                  <a:tcPr/>
                </a:tc>
              </a:tr>
              <a:tr h="370840">
                <a:tc>
                  <a:txBody>
                    <a:bodyPr/>
                    <a:lstStyle/>
                    <a:p>
                      <a:r>
                        <a:rPr lang="ru-RU" sz="2000" dirty="0" smtClean="0"/>
                        <a:t>Организация</a:t>
                      </a:r>
                      <a:endParaRPr lang="ru-RU" sz="2000" dirty="0"/>
                    </a:p>
                  </a:txBody>
                  <a:tcPr/>
                </a:tc>
                <a:tc>
                  <a:txBody>
                    <a:bodyPr/>
                    <a:lstStyle/>
                    <a:p>
                      <a:pPr algn="l"/>
                      <a:r>
                        <a:rPr lang="ru-RU" sz="2000" dirty="0" smtClean="0"/>
                        <a:t>Включенные, гибкие;  общие;  согласованные;  чувствительные к продолжению</a:t>
                      </a:r>
                      <a:endParaRPr lang="ru-RU" sz="2000" dirty="0"/>
                    </a:p>
                  </a:txBody>
                  <a:tcPr/>
                </a:tc>
                <a:tc>
                  <a:txBody>
                    <a:bodyPr/>
                    <a:lstStyle/>
                    <a:p>
                      <a:pPr algn="l"/>
                      <a:r>
                        <a:rPr lang="ru-RU" sz="2000" dirty="0" smtClean="0"/>
                        <a:t>Структурированные; </a:t>
                      </a:r>
                      <a:r>
                        <a:rPr lang="ru-RU" sz="2000" dirty="0" err="1" smtClean="0"/>
                        <a:t>преддетерминированные</a:t>
                      </a:r>
                      <a:r>
                        <a:rPr lang="ru-RU" sz="2000" dirty="0" smtClean="0"/>
                        <a:t>; формальные; специфические; детализированный план операций</a:t>
                      </a:r>
                      <a:endParaRPr lang="ru-RU" sz="2000" dirty="0"/>
                    </a:p>
                  </a:txBody>
                  <a:tcPr/>
                </a:tc>
              </a:tr>
              <a:tr h="370840">
                <a:tc>
                  <a:txBody>
                    <a:bodyPr/>
                    <a:lstStyle/>
                    <a:p>
                      <a:endParaRPr lang="ru-RU" sz="2000" dirty="0"/>
                    </a:p>
                  </a:txBody>
                  <a:tcPr/>
                </a:tc>
                <a:tc>
                  <a:txBody>
                    <a:bodyPr/>
                    <a:lstStyle/>
                    <a:p>
                      <a:pPr algn="l"/>
                      <a:endParaRPr lang="ru-RU" sz="2000"/>
                    </a:p>
                  </a:txBody>
                  <a:tcPr/>
                </a:tc>
                <a:tc>
                  <a:txBody>
                    <a:bodyPr/>
                    <a:lstStyle/>
                    <a:p>
                      <a:pPr algn="l"/>
                      <a:endParaRPr lang="ru-RU" sz="2000" dirty="0"/>
                    </a:p>
                  </a:txBody>
                  <a:tcPr/>
                </a:tc>
              </a:tr>
            </a:tbl>
          </a:graphicData>
        </a:graphic>
      </p:graphicFrame>
    </p:spTree>
    <p:extLst>
      <p:ext uri="{BB962C8B-B14F-4D97-AF65-F5344CB8AC3E}">
        <p14:creationId xmlns:p14="http://schemas.microsoft.com/office/powerpoint/2010/main" val="40513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0179C0"/>
                </a:solidFill>
              </a:rPr>
              <a:t>4 Comparative overview of the possibilities and limitations of qualitative and quantitative methods</a:t>
            </a:r>
            <a:endParaRPr lang="ru-RU" sz="2400" b="1" dirty="0" smtClean="0">
              <a:solidFill>
                <a:srgbClr val="0179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88091729"/>
              </p:ext>
            </p:extLst>
          </p:nvPr>
        </p:nvGraphicFramePr>
        <p:xfrm>
          <a:off x="846725" y="701910"/>
          <a:ext cx="10564428" cy="5669847"/>
        </p:xfrm>
        <a:graphic>
          <a:graphicData uri="http://schemas.openxmlformats.org/drawingml/2006/table">
            <a:tbl>
              <a:tblPr firstRow="1" bandRow="1">
                <a:tableStyleId>{5C22544A-7EE6-4342-B048-85BDC9FD1C3A}</a:tableStyleId>
              </a:tblPr>
              <a:tblGrid>
                <a:gridCol w="2306017"/>
                <a:gridCol w="4175185"/>
                <a:gridCol w="4083226"/>
              </a:tblGrid>
              <a:tr h="747327">
                <a:tc rowSpan="2">
                  <a:txBody>
                    <a:bodyPr/>
                    <a:lstStyle/>
                    <a:p>
                      <a:pPr algn="ctr"/>
                      <a:r>
                        <a:rPr lang="en-US" sz="2400" dirty="0" smtClean="0"/>
                        <a:t>Characteristics </a:t>
                      </a:r>
                      <a:r>
                        <a:rPr lang="en-US" sz="2400" dirty="0" err="1" smtClean="0"/>
                        <a:t>associatedwith</a:t>
                      </a:r>
                      <a:r>
                        <a:rPr lang="en-US" sz="2400" dirty="0" smtClean="0"/>
                        <a:t> </a:t>
                      </a:r>
                      <a:r>
                        <a:rPr lang="en-US" sz="2400" dirty="0" err="1" smtClean="0"/>
                        <a:t>theapproach</a:t>
                      </a:r>
                      <a:endParaRPr lang="ru-RU" sz="2400" dirty="0"/>
                    </a:p>
                  </a:txBody>
                  <a:tcPr/>
                </a:tc>
                <a:tc gridSpan="2">
                  <a:txBody>
                    <a:bodyPr/>
                    <a:lstStyle/>
                    <a:p>
                      <a:pPr algn="ctr"/>
                      <a:r>
                        <a:rPr lang="en-US" sz="2400" dirty="0" smtClean="0"/>
                        <a:t>Methods</a:t>
                      </a:r>
                      <a:endParaRPr lang="ru-RU" sz="2400" dirty="0" smtClean="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02920">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Qualitative</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2400" dirty="0" smtClean="0">
                          <a:solidFill>
                            <a:schemeClr val="tx1"/>
                          </a:solidFill>
                        </a:rPr>
                        <a:t>Quantitative</a:t>
                      </a:r>
                      <a:endParaRPr lang="ru-RU"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370840">
                <a:tc>
                  <a:txBody>
                    <a:bodyPr/>
                    <a:lstStyle/>
                    <a:p>
                      <a:r>
                        <a:rPr lang="en-US" sz="2400" dirty="0" smtClean="0"/>
                        <a:t>Information</a:t>
                      </a:r>
                      <a:endParaRPr lang="ru-RU" sz="2400" dirty="0"/>
                    </a:p>
                  </a:txBody>
                  <a:tcPr/>
                </a:tc>
                <a:tc>
                  <a:txBody>
                    <a:bodyPr/>
                    <a:lstStyle/>
                    <a:p>
                      <a:pPr algn="l"/>
                      <a:r>
                        <a:rPr lang="en-US" sz="2400" dirty="0" smtClean="0"/>
                        <a:t>Subjective</a:t>
                      </a:r>
                      <a:endParaRPr lang="ru-RU" sz="2400" dirty="0"/>
                    </a:p>
                  </a:txBody>
                  <a:tcPr/>
                </a:tc>
                <a:tc>
                  <a:txBody>
                    <a:bodyPr/>
                    <a:lstStyle/>
                    <a:p>
                      <a:pPr algn="l"/>
                      <a:r>
                        <a:rPr lang="en-US" sz="2400" dirty="0" smtClean="0"/>
                        <a:t>Objective</a:t>
                      </a:r>
                      <a:endParaRPr lang="ru-RU" sz="2400" dirty="0"/>
                    </a:p>
                  </a:txBody>
                  <a:tcPr/>
                </a:tc>
              </a:tr>
              <a:tr h="370840">
                <a:tc>
                  <a:txBody>
                    <a:bodyPr/>
                    <a:lstStyle/>
                    <a:p>
                      <a:r>
                        <a:rPr lang="en-US" sz="2400" dirty="0" smtClean="0"/>
                        <a:t>Defining concepts</a:t>
                      </a:r>
                      <a:endParaRPr lang="ru-RU" sz="2400" dirty="0"/>
                    </a:p>
                  </a:txBody>
                  <a:tcPr/>
                </a:tc>
                <a:tc>
                  <a:txBody>
                    <a:bodyPr/>
                    <a:lstStyle/>
                    <a:p>
                      <a:pPr algn="l"/>
                      <a:r>
                        <a:rPr lang="ru-RU" sz="2400" dirty="0" smtClean="0"/>
                        <a:t> </a:t>
                      </a:r>
                      <a:r>
                        <a:rPr lang="en-US" sz="2400" dirty="0" smtClean="0"/>
                        <a:t>Descriptive; natural; word-oriented</a:t>
                      </a:r>
                      <a:endParaRPr lang="ru-RU" sz="2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Experimental; quantitative data; statistics</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r>
                        <a:rPr lang="en-US" sz="2400" dirty="0" smtClean="0"/>
                        <a:t>Key concepts</a:t>
                      </a:r>
                      <a:endParaRPr lang="ru-RU" sz="2400" dirty="0"/>
                    </a:p>
                  </a:txBody>
                  <a:tcPr/>
                </a:tc>
                <a:tc>
                  <a:txBody>
                    <a:bodyPr/>
                    <a:lstStyle/>
                    <a:p>
                      <a:pPr algn="l"/>
                      <a:r>
                        <a:rPr lang="en-US" sz="2400" dirty="0" smtClean="0"/>
                        <a:t>Meaning, common sense understanding; process; social construction; themes; plausibility</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Variables; operationalization; reliability; hypotheses; validity; statistical significance; the frequency of occurrence of</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r>
                        <a:rPr lang="en-US" sz="2400" dirty="0" smtClean="0"/>
                        <a:t>The organization</a:t>
                      </a:r>
                      <a:endParaRPr lang="ru-RU" sz="2400" dirty="0"/>
                    </a:p>
                  </a:txBody>
                  <a:tcPr/>
                </a:tc>
                <a:tc>
                  <a:txBody>
                    <a:bodyPr/>
                    <a:lstStyle/>
                    <a:p>
                      <a:pPr algn="l"/>
                      <a:r>
                        <a:rPr lang="en-US" sz="2400" dirty="0" smtClean="0"/>
                        <a:t>Enabled, flexible; general; consistent; continuation-sensitive</a:t>
                      </a:r>
                      <a:endParaRPr lang="ru-RU" sz="2400" dirty="0"/>
                    </a:p>
                  </a:txBody>
                  <a:tcPr/>
                </a:tc>
                <a:tc>
                  <a:txBody>
                    <a:bodyPr/>
                    <a:lstStyle/>
                    <a:p>
                      <a:pPr algn="l"/>
                      <a:r>
                        <a:rPr lang="en-US" sz="2400" dirty="0" smtClean="0"/>
                        <a:t>Structured; pre-determined; formal; specific; detailed plan of operations</a:t>
                      </a:r>
                      <a:endParaRPr lang="ru-RU" sz="2400" dirty="0"/>
                    </a:p>
                  </a:txBody>
                  <a:tcPr/>
                </a:tc>
              </a:tr>
              <a:tr h="370840">
                <a:tc>
                  <a:txBody>
                    <a:bodyPr/>
                    <a:lstStyle/>
                    <a:p>
                      <a:endParaRPr lang="ru-RU" sz="2000" dirty="0"/>
                    </a:p>
                  </a:txBody>
                  <a:tcPr/>
                </a:tc>
                <a:tc>
                  <a:txBody>
                    <a:bodyPr/>
                    <a:lstStyle/>
                    <a:p>
                      <a:pPr algn="l"/>
                      <a:endParaRPr lang="ru-RU" sz="2000"/>
                    </a:p>
                  </a:txBody>
                  <a:tcPr/>
                </a:tc>
                <a:tc>
                  <a:txBody>
                    <a:bodyPr/>
                    <a:lstStyle/>
                    <a:p>
                      <a:pPr algn="l"/>
                      <a:endParaRPr lang="ru-RU" sz="2000" dirty="0"/>
                    </a:p>
                  </a:txBody>
                  <a:tcPr/>
                </a:tc>
              </a:tr>
            </a:tbl>
          </a:graphicData>
        </a:graphic>
      </p:graphicFrame>
    </p:spTree>
    <p:extLst>
      <p:ext uri="{BB962C8B-B14F-4D97-AF65-F5344CB8AC3E}">
        <p14:creationId xmlns:p14="http://schemas.microsoft.com/office/powerpoint/2010/main" val="33469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rgbClr val="0179C0"/>
                </a:solidFill>
              </a:rPr>
              <a:t>4 </a:t>
            </a:r>
            <a:r>
              <a:rPr lang="ru-RU" sz="2000" b="1" dirty="0" smtClean="0">
                <a:solidFill>
                  <a:srgbClr val="0179C0"/>
                </a:solidFill>
              </a:rPr>
              <a:t>Сопоставительный </a:t>
            </a:r>
            <a:r>
              <a:rPr lang="ru-RU" sz="2000" b="1" dirty="0">
                <a:solidFill>
                  <a:srgbClr val="0179C0"/>
                </a:solidFill>
              </a:rPr>
              <a:t>обзор возможностей и ограничений </a:t>
            </a:r>
            <a:r>
              <a:rPr lang="ru-RU" sz="2000" b="1" dirty="0" smtClean="0">
                <a:solidFill>
                  <a:srgbClr val="0179C0"/>
                </a:solidFill>
              </a:rPr>
              <a:t>качественных и количественных методов </a:t>
            </a:r>
          </a:p>
        </p:txBody>
      </p:sp>
      <p:graphicFrame>
        <p:nvGraphicFramePr>
          <p:cNvPr id="3" name="Таблица 2"/>
          <p:cNvGraphicFramePr>
            <a:graphicFrameLocks noGrp="1"/>
          </p:cNvGraphicFramePr>
          <p:nvPr>
            <p:extLst>
              <p:ext uri="{D42A27DB-BD31-4B8C-83A1-F6EECF244321}">
                <p14:modId xmlns:p14="http://schemas.microsoft.com/office/powerpoint/2010/main" val="3820421096"/>
              </p:ext>
            </p:extLst>
          </p:nvPr>
        </p:nvGraphicFramePr>
        <p:xfrm>
          <a:off x="816745" y="555386"/>
          <a:ext cx="10564428" cy="5852160"/>
        </p:xfrm>
        <a:graphic>
          <a:graphicData uri="http://schemas.openxmlformats.org/drawingml/2006/table">
            <a:tbl>
              <a:tblPr firstRow="1" bandRow="1">
                <a:tableStyleId>{5C22544A-7EE6-4342-B048-85BDC9FD1C3A}</a:tableStyleId>
              </a:tblPr>
              <a:tblGrid>
                <a:gridCol w="2306017"/>
                <a:gridCol w="4175185"/>
                <a:gridCol w="4083226"/>
              </a:tblGrid>
              <a:tr h="730122">
                <a:tc rowSpan="2">
                  <a:txBody>
                    <a:bodyPr/>
                    <a:lstStyle/>
                    <a:p>
                      <a:pPr algn="ctr"/>
                      <a:r>
                        <a:rPr lang="ru-RU" sz="2000" dirty="0" smtClean="0"/>
                        <a:t>Характеристики, ассоциируемые </a:t>
                      </a:r>
                    </a:p>
                    <a:p>
                      <a:pPr algn="ctr"/>
                      <a:r>
                        <a:rPr lang="ru-RU" sz="2000" dirty="0" smtClean="0"/>
                        <a:t>с </a:t>
                      </a:r>
                    </a:p>
                    <a:p>
                      <a:pPr algn="ctr"/>
                      <a:r>
                        <a:rPr lang="ru-RU" sz="2000" dirty="0" smtClean="0"/>
                        <a:t>подходом</a:t>
                      </a:r>
                      <a:endParaRPr lang="ru-RU" sz="2000" dirty="0"/>
                    </a:p>
                  </a:txBody>
                  <a:tcPr/>
                </a:tc>
                <a:tc gridSpan="2">
                  <a:txBody>
                    <a:bodyPr/>
                    <a:lstStyle/>
                    <a:p>
                      <a:pPr algn="ctr"/>
                      <a:r>
                        <a:rPr lang="ru-RU" sz="2000" dirty="0" smtClean="0"/>
                        <a:t>Методы</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50344">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Качественный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ru-RU" sz="2000" dirty="0" smtClean="0"/>
                        <a:t>Количественный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578249">
                <a:tc>
                  <a:txBody>
                    <a:bodyPr/>
                    <a:lstStyle/>
                    <a:p>
                      <a:r>
                        <a:rPr lang="ru-RU" sz="2000" dirty="0" smtClean="0"/>
                        <a:t>Примеры</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Небольшие;  теоретические примеры; целевые примеры;  предполагающие возможность включения как можно большего числа контекстов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Большие;  многослойные;  контрольные группы; строгие;  произвольный выбор; контроль за побочными переменными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280467">
                <a:tc>
                  <a:txBody>
                    <a:bodyPr/>
                    <a:lstStyle/>
                    <a:p>
                      <a:r>
                        <a:rPr lang="ru-RU" sz="2000" dirty="0" smtClean="0"/>
                        <a:t>Техники или методы</a:t>
                      </a:r>
                      <a:endParaRPr lang="ru-RU" sz="2000" dirty="0"/>
                    </a:p>
                  </a:txBody>
                  <a:tcPr/>
                </a:tc>
                <a:tc>
                  <a:txBody>
                    <a:bodyPr/>
                    <a:lstStyle/>
                    <a:p>
                      <a:pPr algn="l"/>
                      <a:r>
                        <a:rPr lang="ru-RU" sz="2000" dirty="0" smtClean="0"/>
                        <a:t>Наблюдение;  включенное наблюдение; изучение документов и артефактов; неструктурированное интервью </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Эксперимент; структурированное интервью; структурированное наблюдение; </a:t>
                      </a:r>
                      <a:r>
                        <a:rPr kumimoji="0" lang="ru-RU" sz="2000" b="0" i="0" u="none" strike="noStrike" kern="1200" cap="none" spc="0" normalizeH="0" baseline="0" noProof="0" dirty="0" err="1" smtClean="0">
                          <a:ln>
                            <a:noFill/>
                          </a:ln>
                          <a:solidFill>
                            <a:prstClr val="black"/>
                          </a:solidFill>
                          <a:effectLst/>
                          <a:uLnTx/>
                          <a:uFillTx/>
                          <a:latin typeface="+mn-lt"/>
                          <a:ea typeface="+mn-ea"/>
                          <a:cs typeface="+mn-cs"/>
                        </a:rPr>
                        <a:t>квази</a:t>
                      </a:r>
                      <a:r>
                        <a:rPr kumimoji="0" lang="ru-RU" sz="2000" b="0" i="0" u="none" strike="noStrike" kern="1200" cap="none" spc="0" normalizeH="0" baseline="0" noProof="0" dirty="0" smtClean="0">
                          <a:ln>
                            <a:noFill/>
                          </a:ln>
                          <a:solidFill>
                            <a:prstClr val="black"/>
                          </a:solidFill>
                          <a:effectLst/>
                          <a:uLnTx/>
                          <a:uFillTx/>
                          <a:latin typeface="+mn-lt"/>
                          <a:ea typeface="+mn-ea"/>
                          <a:cs typeface="+mn-cs"/>
                        </a:rPr>
                        <a:t>-эксперимент, ряды данных;  тесты </a:t>
                      </a:r>
                    </a:p>
                  </a:txBody>
                  <a:tcPr/>
                </a:tc>
              </a:tr>
              <a:tr h="1578249">
                <a:tc>
                  <a:txBody>
                    <a:bodyPr/>
                    <a:lstStyle/>
                    <a:p>
                      <a:r>
                        <a:rPr lang="ru-RU" sz="2000" dirty="0" smtClean="0"/>
                        <a:t>Данные</a:t>
                      </a:r>
                      <a:endParaRPr lang="ru-RU" sz="2000" dirty="0"/>
                    </a:p>
                  </a:txBody>
                  <a:tcPr/>
                </a:tc>
                <a:tc>
                  <a:txBody>
                    <a:bodyPr/>
                    <a:lstStyle/>
                    <a:p>
                      <a:pPr algn="l"/>
                      <a:r>
                        <a:rPr lang="ru-RU" sz="2000" dirty="0" smtClean="0"/>
                        <a:t>Описательные;  обыденная речь;  личные документы;  полевые заметки;  артефакты;  официальные документы; аудио и видеозаписи;  стенограмм</a:t>
                      </a:r>
                      <a:endParaRPr lang="ru-RU" sz="2000" dirty="0"/>
                    </a:p>
                  </a:txBody>
                  <a:tcPr/>
                </a:tc>
                <a:tc>
                  <a:txBody>
                    <a:bodyPr/>
                    <a:lstStyle/>
                    <a:p>
                      <a:pPr algn="l"/>
                      <a:r>
                        <a:rPr lang="ru-RU" sz="2000" dirty="0" smtClean="0"/>
                        <a:t>Количественные; </a:t>
                      </a:r>
                      <a:r>
                        <a:rPr lang="ru-RU" sz="2000" dirty="0" err="1" smtClean="0"/>
                        <a:t>операционализированные</a:t>
                      </a:r>
                      <a:r>
                        <a:rPr lang="ru-RU" sz="2000" dirty="0" smtClean="0"/>
                        <a:t> переменные; </a:t>
                      </a:r>
                      <a:r>
                        <a:rPr lang="ru-RU" sz="2000" dirty="0" err="1" smtClean="0"/>
                        <a:t>квантифицируемое</a:t>
                      </a:r>
                      <a:r>
                        <a:rPr lang="ru-RU" sz="2000" dirty="0" smtClean="0"/>
                        <a:t> кодирование; статистические; подсчитываемые</a:t>
                      </a:r>
                      <a:endParaRPr lang="ru-RU" sz="2000" dirty="0"/>
                    </a:p>
                  </a:txBody>
                  <a:tcPr/>
                </a:tc>
              </a:tr>
            </a:tbl>
          </a:graphicData>
        </a:graphic>
      </p:graphicFrame>
    </p:spTree>
    <p:extLst>
      <p:ext uri="{BB962C8B-B14F-4D97-AF65-F5344CB8AC3E}">
        <p14:creationId xmlns:p14="http://schemas.microsoft.com/office/powerpoint/2010/main" val="23201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n-US" sz="2400" b="1" dirty="0">
                <a:solidFill>
                  <a:srgbClr val="0179C0"/>
                </a:solidFill>
              </a:rPr>
              <a:t>4 Comparative overview of the possibilities and limitations of qualitative and quantitative methods</a:t>
            </a:r>
            <a:endParaRPr lang="ru-RU" sz="2400" b="1" dirty="0">
              <a:solidFill>
                <a:srgbClr val="0179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51055152"/>
              </p:ext>
            </p:extLst>
          </p:nvPr>
        </p:nvGraphicFramePr>
        <p:xfrm>
          <a:off x="816745" y="400110"/>
          <a:ext cx="10564428" cy="6019590"/>
        </p:xfrm>
        <a:graphic>
          <a:graphicData uri="http://schemas.openxmlformats.org/drawingml/2006/table">
            <a:tbl>
              <a:tblPr firstRow="1" bandRow="1">
                <a:tableStyleId>{5C22544A-7EE6-4342-B048-85BDC9FD1C3A}</a:tableStyleId>
              </a:tblPr>
              <a:tblGrid>
                <a:gridCol w="2306017"/>
                <a:gridCol w="4175185"/>
                <a:gridCol w="4083226"/>
              </a:tblGrid>
              <a:tr h="654712">
                <a:tc rowSpan="2">
                  <a:txBody>
                    <a:bodyPr/>
                    <a:lstStyle/>
                    <a:p>
                      <a:pPr algn="ctr"/>
                      <a:r>
                        <a:rPr lang="en-US" sz="2400" dirty="0" smtClean="0"/>
                        <a:t>Characteristics </a:t>
                      </a:r>
                      <a:r>
                        <a:rPr lang="en-US" sz="2400" dirty="0" err="1" smtClean="0"/>
                        <a:t>associatedwith</a:t>
                      </a:r>
                      <a:r>
                        <a:rPr lang="en-US" sz="2400" dirty="0" smtClean="0"/>
                        <a:t> </a:t>
                      </a:r>
                      <a:r>
                        <a:rPr lang="en-US" sz="2400" dirty="0" err="1" smtClean="0"/>
                        <a:t>theapproach</a:t>
                      </a:r>
                      <a:endParaRPr lang="ru-RU" sz="2400" dirty="0"/>
                    </a:p>
                  </a:txBody>
                  <a:tcPr/>
                </a:tc>
                <a:tc gridSpan="2">
                  <a:txBody>
                    <a:bodyPr/>
                    <a:lstStyle/>
                    <a:p>
                      <a:pPr algn="ctr"/>
                      <a:r>
                        <a:rPr lang="en-US" sz="2400" dirty="0" smtClean="0"/>
                        <a:t>Methods</a:t>
                      </a:r>
                      <a:endParaRPr lang="ru-RU" sz="2400" dirty="0" smtClean="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12196">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Qualitative</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2400" dirty="0" smtClean="0">
                          <a:solidFill>
                            <a:schemeClr val="tx1"/>
                          </a:solidFill>
                        </a:rPr>
                        <a:t>Quantitative</a:t>
                      </a:r>
                      <a:endParaRPr lang="ru-RU"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525956">
                <a:tc>
                  <a:txBody>
                    <a:bodyPr/>
                    <a:lstStyle/>
                    <a:p>
                      <a:r>
                        <a:rPr lang="en-US" sz="2400" dirty="0" smtClean="0"/>
                        <a:t>Examples</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Small; theoretical examples; targeted examples; suggesting the possibility of including as many contexts as possible</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Large; multi-layer; control groups; strict; random selection; control of side variables</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525956">
                <a:tc>
                  <a:txBody>
                    <a:bodyPr/>
                    <a:lstStyle/>
                    <a:p>
                      <a:r>
                        <a:rPr lang="en-US" sz="2400" dirty="0" smtClean="0"/>
                        <a:t>Techniques or methods</a:t>
                      </a:r>
                      <a:endParaRPr lang="ru-RU" sz="2400" dirty="0"/>
                    </a:p>
                  </a:txBody>
                  <a:tcPr/>
                </a:tc>
                <a:tc>
                  <a:txBody>
                    <a:bodyPr/>
                    <a:lstStyle/>
                    <a:p>
                      <a:pPr algn="l"/>
                      <a:r>
                        <a:rPr lang="en-US" sz="2400" dirty="0" smtClean="0"/>
                        <a:t>Observation; participant observation; reviewing documents and artifacts; unstructured interviews</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Experiment; structured interview; structured observation; quasi-experiment, data series; tests</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721910">
                <a:tc>
                  <a:txBody>
                    <a:bodyPr/>
                    <a:lstStyle/>
                    <a:p>
                      <a:r>
                        <a:rPr lang="en-US" sz="2400" dirty="0" smtClean="0"/>
                        <a:t>Data</a:t>
                      </a:r>
                      <a:endParaRPr lang="ru-RU" sz="2400" dirty="0"/>
                    </a:p>
                  </a:txBody>
                  <a:tcPr/>
                </a:tc>
                <a:tc>
                  <a:txBody>
                    <a:bodyPr/>
                    <a:lstStyle/>
                    <a:p>
                      <a:pPr algn="l"/>
                      <a:r>
                        <a:rPr lang="en-US" sz="2400" dirty="0" smtClean="0"/>
                        <a:t>Descriptive; everyday speech; personal documents; field notes; artifacts; official documents; audio and video recordings; </a:t>
                      </a:r>
                      <a:endParaRPr lang="ru-RU" sz="2400" dirty="0"/>
                    </a:p>
                  </a:txBody>
                  <a:tcPr/>
                </a:tc>
                <a:tc>
                  <a:txBody>
                    <a:bodyPr/>
                    <a:lstStyle/>
                    <a:p>
                      <a:pPr algn="l"/>
                      <a:r>
                        <a:rPr lang="en-US" sz="2400" dirty="0" smtClean="0"/>
                        <a:t>Quantitative; operationalized variables; quantifiable coding; statistical; quantifiable</a:t>
                      </a:r>
                      <a:endParaRPr lang="ru-RU" sz="2400" dirty="0"/>
                    </a:p>
                  </a:txBody>
                  <a:tcPr/>
                </a:tc>
              </a:tr>
            </a:tbl>
          </a:graphicData>
        </a:graphic>
      </p:graphicFrame>
    </p:spTree>
    <p:extLst>
      <p:ext uri="{BB962C8B-B14F-4D97-AF65-F5344CB8AC3E}">
        <p14:creationId xmlns:p14="http://schemas.microsoft.com/office/powerpoint/2010/main" val="103723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rgbClr val="0179C0"/>
                </a:solidFill>
              </a:rPr>
              <a:t>4 </a:t>
            </a:r>
            <a:r>
              <a:rPr lang="ru-RU" sz="2000" b="1" dirty="0" smtClean="0">
                <a:solidFill>
                  <a:srgbClr val="0179C0"/>
                </a:solidFill>
              </a:rPr>
              <a:t>Сопоставительный </a:t>
            </a:r>
            <a:r>
              <a:rPr lang="ru-RU" sz="2000" b="1" dirty="0">
                <a:solidFill>
                  <a:srgbClr val="0179C0"/>
                </a:solidFill>
              </a:rPr>
              <a:t>обзор возможностей и ограничений </a:t>
            </a:r>
            <a:r>
              <a:rPr lang="ru-RU" sz="2000" b="1" dirty="0" smtClean="0">
                <a:solidFill>
                  <a:srgbClr val="0179C0"/>
                </a:solidFill>
              </a:rPr>
              <a:t>качественных и количественных методов </a:t>
            </a:r>
          </a:p>
        </p:txBody>
      </p:sp>
      <p:graphicFrame>
        <p:nvGraphicFramePr>
          <p:cNvPr id="3" name="Таблица 2"/>
          <p:cNvGraphicFramePr>
            <a:graphicFrameLocks noGrp="1"/>
          </p:cNvGraphicFramePr>
          <p:nvPr>
            <p:extLst>
              <p:ext uri="{D42A27DB-BD31-4B8C-83A1-F6EECF244321}">
                <p14:modId xmlns:p14="http://schemas.microsoft.com/office/powerpoint/2010/main" val="259543905"/>
              </p:ext>
            </p:extLst>
          </p:nvPr>
        </p:nvGraphicFramePr>
        <p:xfrm>
          <a:off x="816745" y="555386"/>
          <a:ext cx="10564428" cy="5684049"/>
        </p:xfrm>
        <a:graphic>
          <a:graphicData uri="http://schemas.openxmlformats.org/drawingml/2006/table">
            <a:tbl>
              <a:tblPr firstRow="1" bandRow="1">
                <a:tableStyleId>{5C22544A-7EE6-4342-B048-85BDC9FD1C3A}</a:tableStyleId>
              </a:tblPr>
              <a:tblGrid>
                <a:gridCol w="2306017"/>
                <a:gridCol w="4175185"/>
                <a:gridCol w="4083226"/>
              </a:tblGrid>
              <a:tr h="797263">
                <a:tc rowSpan="2">
                  <a:txBody>
                    <a:bodyPr/>
                    <a:lstStyle/>
                    <a:p>
                      <a:pPr algn="ctr"/>
                      <a:r>
                        <a:rPr lang="ru-RU" sz="2000" dirty="0" smtClean="0"/>
                        <a:t>Характеристики, ассоциируемые </a:t>
                      </a:r>
                    </a:p>
                    <a:p>
                      <a:pPr algn="ctr"/>
                      <a:r>
                        <a:rPr lang="ru-RU" sz="2000" dirty="0" smtClean="0"/>
                        <a:t>с </a:t>
                      </a:r>
                    </a:p>
                    <a:p>
                      <a:pPr algn="ctr"/>
                      <a:r>
                        <a:rPr lang="ru-RU" sz="2000" dirty="0" smtClean="0"/>
                        <a:t>подходом</a:t>
                      </a:r>
                      <a:endParaRPr lang="ru-RU" sz="2000" dirty="0"/>
                    </a:p>
                  </a:txBody>
                  <a:tcPr/>
                </a:tc>
                <a:tc gridSpan="2">
                  <a:txBody>
                    <a:bodyPr/>
                    <a:lstStyle/>
                    <a:p>
                      <a:pPr algn="ctr"/>
                      <a:r>
                        <a:rPr lang="ru-RU" sz="2000" dirty="0" smtClean="0"/>
                        <a:t>Методы</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633902">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Качественный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ru-RU" sz="2000" dirty="0" smtClean="0"/>
                        <a:t>Количественный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98336">
                <a:tc>
                  <a:txBody>
                    <a:bodyPr/>
                    <a:lstStyle/>
                    <a:p>
                      <a:r>
                        <a:rPr lang="ru-RU" sz="2000" dirty="0" smtClean="0"/>
                        <a:t>Инструменты и средства </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Аудио и видео;  записи;  часто единственным инструментом является сам исследователь</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Опросники;  описания;  шкалы;  тестовые показатели; компьютеры;  индексы </a:t>
                      </a:r>
                    </a:p>
                  </a:txBody>
                  <a:tcPr/>
                </a:tc>
              </a:tr>
              <a:tr h="1431165">
                <a:tc>
                  <a:txBody>
                    <a:bodyPr/>
                    <a:lstStyle/>
                    <a:p>
                      <a:r>
                        <a:rPr lang="ru-RU" sz="2000" dirty="0" smtClean="0"/>
                        <a:t>Анализ данных</a:t>
                      </a:r>
                      <a:endParaRPr lang="ru-RU" sz="2000" dirty="0"/>
                    </a:p>
                  </a:txBody>
                  <a:tcPr/>
                </a:tc>
                <a:tc>
                  <a:txBody>
                    <a:bodyPr/>
                    <a:lstStyle/>
                    <a:p>
                      <a:pPr algn="l"/>
                      <a:r>
                        <a:rPr lang="ru-RU" sz="2000" dirty="0" smtClean="0"/>
                        <a:t>Наблюдение;  включенное наблюдение; изучение документов и артефактов; неструктурированное интервью </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Эксперимент; структурированное интервью; структурированное наблюдение; </a:t>
                      </a:r>
                      <a:r>
                        <a:rPr kumimoji="0" lang="ru-RU" sz="2000" b="0" i="0" u="none" strike="noStrike" kern="1200" cap="none" spc="0" normalizeH="0" baseline="0" noProof="0" dirty="0" err="1" smtClean="0">
                          <a:ln>
                            <a:noFill/>
                          </a:ln>
                          <a:solidFill>
                            <a:prstClr val="black"/>
                          </a:solidFill>
                          <a:effectLst/>
                          <a:uLnTx/>
                          <a:uFillTx/>
                          <a:latin typeface="+mn-lt"/>
                          <a:ea typeface="+mn-ea"/>
                          <a:cs typeface="+mn-cs"/>
                        </a:rPr>
                        <a:t>квази</a:t>
                      </a:r>
                      <a:r>
                        <a:rPr kumimoji="0" lang="ru-RU" sz="2000" b="0" i="0" u="none" strike="noStrike" kern="1200" cap="none" spc="0" normalizeH="0" baseline="0" noProof="0" dirty="0" smtClean="0">
                          <a:ln>
                            <a:noFill/>
                          </a:ln>
                          <a:solidFill>
                            <a:prstClr val="black"/>
                          </a:solidFill>
                          <a:effectLst/>
                          <a:uLnTx/>
                          <a:uFillTx/>
                          <a:latin typeface="+mn-lt"/>
                          <a:ea typeface="+mn-ea"/>
                          <a:cs typeface="+mn-cs"/>
                        </a:rPr>
                        <a:t>-эксперимент, ряды данных;  тесты </a:t>
                      </a:r>
                    </a:p>
                  </a:txBody>
                  <a:tcPr/>
                </a:tc>
              </a:tr>
              <a:tr h="1723383">
                <a:tc>
                  <a:txBody>
                    <a:bodyPr/>
                    <a:lstStyle/>
                    <a:p>
                      <a:r>
                        <a:rPr lang="ru-RU" sz="2000" dirty="0" smtClean="0"/>
                        <a:t>Внутренняя валидность</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Низкая</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Высокая</a:t>
                      </a:r>
                    </a:p>
                  </a:txBody>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28351814"/>
              </p:ext>
            </p:extLst>
          </p:nvPr>
        </p:nvGraphicFramePr>
        <p:xfrm>
          <a:off x="811305" y="5408239"/>
          <a:ext cx="10564428" cy="795337"/>
        </p:xfrm>
        <a:graphic>
          <a:graphicData uri="http://schemas.openxmlformats.org/drawingml/2006/table">
            <a:tbl>
              <a:tblPr firstRow="1" bandRow="1">
                <a:tableStyleId>{5C22544A-7EE6-4342-B048-85BDC9FD1C3A}</a:tableStyleId>
              </a:tblPr>
              <a:tblGrid>
                <a:gridCol w="2306017"/>
                <a:gridCol w="4175185"/>
                <a:gridCol w="4083226"/>
              </a:tblGrid>
              <a:tr h="795337">
                <a:tc>
                  <a:txBody>
                    <a:bodyPr/>
                    <a:lstStyle/>
                    <a:p>
                      <a:r>
                        <a:rPr lang="ru-RU" sz="2000" b="0" dirty="0" smtClean="0">
                          <a:solidFill>
                            <a:schemeClr val="tx1"/>
                          </a:solidFill>
                        </a:rPr>
                        <a:t>Условия</a:t>
                      </a:r>
                      <a:endParaRPr lang="ru-RU" sz="2000" b="0" dirty="0">
                        <a:solidFill>
                          <a:schemeClr val="tx1"/>
                        </a:solidFil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Реалистические,  естественные</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Искусственные</a:t>
                      </a: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31962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154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100" b="1" dirty="0">
                <a:solidFill>
                  <a:srgbClr val="0179C0"/>
                </a:solidFill>
              </a:rPr>
              <a:t>4 Comparative overview of the possibilities and limitations of qualitative and quantitative methods</a:t>
            </a:r>
            <a:endParaRPr lang="ru-RU" sz="2100" b="1" dirty="0" smtClean="0">
              <a:solidFill>
                <a:srgbClr val="0179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42076097"/>
              </p:ext>
            </p:extLst>
          </p:nvPr>
        </p:nvGraphicFramePr>
        <p:xfrm>
          <a:off x="816745" y="555386"/>
          <a:ext cx="10564428" cy="5740483"/>
        </p:xfrm>
        <a:graphic>
          <a:graphicData uri="http://schemas.openxmlformats.org/drawingml/2006/table">
            <a:tbl>
              <a:tblPr firstRow="1" bandRow="1">
                <a:tableStyleId>{5C22544A-7EE6-4342-B048-85BDC9FD1C3A}</a:tableStyleId>
              </a:tblPr>
              <a:tblGrid>
                <a:gridCol w="2306017"/>
                <a:gridCol w="4175185"/>
                <a:gridCol w="4083226"/>
              </a:tblGrid>
              <a:tr h="797263">
                <a:tc rowSpan="2">
                  <a:txBody>
                    <a:bodyPr/>
                    <a:lstStyle/>
                    <a:p>
                      <a:pPr algn="ctr"/>
                      <a:r>
                        <a:rPr lang="en-US" sz="2400" dirty="0" smtClean="0"/>
                        <a:t>Characteristics </a:t>
                      </a:r>
                      <a:r>
                        <a:rPr lang="en-US" sz="2400" dirty="0" err="1" smtClean="0"/>
                        <a:t>associatedwith</a:t>
                      </a:r>
                      <a:r>
                        <a:rPr lang="en-US" sz="2400" dirty="0" smtClean="0"/>
                        <a:t> </a:t>
                      </a:r>
                      <a:r>
                        <a:rPr lang="en-US" sz="2400" dirty="0" err="1" smtClean="0"/>
                        <a:t>theapproach</a:t>
                      </a:r>
                      <a:endParaRPr lang="ru-RU" sz="2400" dirty="0"/>
                    </a:p>
                  </a:txBody>
                  <a:tcPr/>
                </a:tc>
                <a:tc gridSpan="2">
                  <a:txBody>
                    <a:bodyPr/>
                    <a:lstStyle/>
                    <a:p>
                      <a:pPr algn="ctr"/>
                      <a:r>
                        <a:rPr lang="en-US" sz="2400" dirty="0" smtClean="0"/>
                        <a:t>Methods</a:t>
                      </a:r>
                      <a:endParaRPr lang="ru-RU" sz="2400" dirty="0" smtClean="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633902">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Qualitative</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2400" dirty="0" smtClean="0">
                          <a:solidFill>
                            <a:schemeClr val="tx1"/>
                          </a:solidFill>
                        </a:rPr>
                        <a:t>Quantitative</a:t>
                      </a:r>
                      <a:endParaRPr lang="ru-RU"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98336">
                <a:tc>
                  <a:txBody>
                    <a:bodyPr/>
                    <a:lstStyle/>
                    <a:p>
                      <a:r>
                        <a:rPr lang="en-US" sz="2400" dirty="0" smtClean="0"/>
                        <a:t>Tools and tools</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Audio and video; recordings; often the only tool is the researcher himself</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Questionnaires; descriptions; scales; test indicators; computers; indexes</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431165">
                <a:tc>
                  <a:txBody>
                    <a:bodyPr/>
                    <a:lstStyle/>
                    <a:p>
                      <a:r>
                        <a:rPr lang="en-US" sz="2400" dirty="0" smtClean="0"/>
                        <a:t>Data analysis</a:t>
                      </a:r>
                      <a:endParaRPr lang="ru-RU" sz="2400" dirty="0"/>
                    </a:p>
                  </a:txBody>
                  <a:tcPr/>
                </a:tc>
                <a:tc>
                  <a:txBody>
                    <a:bodyPr/>
                    <a:lstStyle/>
                    <a:p>
                      <a:pPr algn="l"/>
                      <a:r>
                        <a:rPr lang="en-US" sz="2400" dirty="0" smtClean="0"/>
                        <a:t>Observation; participant observation; reviewing documents and artifacts; unstructured interviews</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Experiment; structured interview; structured observation; quasi-experiment, data series; tests</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566118">
                <a:tc>
                  <a:txBody>
                    <a:bodyPr/>
                    <a:lstStyle/>
                    <a:p>
                      <a:r>
                        <a:rPr lang="en-US" sz="2400" dirty="0" smtClean="0"/>
                        <a:t>Internal validity</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Low</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High</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769990560"/>
              </p:ext>
            </p:extLst>
          </p:nvPr>
        </p:nvGraphicFramePr>
        <p:xfrm>
          <a:off x="811305" y="5408239"/>
          <a:ext cx="10564428" cy="795337"/>
        </p:xfrm>
        <a:graphic>
          <a:graphicData uri="http://schemas.openxmlformats.org/drawingml/2006/table">
            <a:tbl>
              <a:tblPr firstRow="1" bandRow="1">
                <a:tableStyleId>{5C22544A-7EE6-4342-B048-85BDC9FD1C3A}</a:tableStyleId>
              </a:tblPr>
              <a:tblGrid>
                <a:gridCol w="2306017"/>
                <a:gridCol w="4175185"/>
                <a:gridCol w="4083226"/>
              </a:tblGrid>
              <a:tr h="795337">
                <a:tc>
                  <a:txBody>
                    <a:bodyPr/>
                    <a:lstStyle/>
                    <a:p>
                      <a:r>
                        <a:rPr lang="en-US" sz="2400" b="0" dirty="0" smtClean="0">
                          <a:solidFill>
                            <a:schemeClr val="tx1"/>
                          </a:solidFill>
                        </a:rPr>
                        <a:t>Conditions</a:t>
                      </a:r>
                      <a:endParaRPr lang="ru-RU" sz="2400" b="0" dirty="0">
                        <a:solidFill>
                          <a:schemeClr val="tx1"/>
                        </a:solidFil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Field tests</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realistic</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Artificial</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7201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rgbClr val="0179C0"/>
                </a:solidFill>
              </a:rPr>
              <a:t>4 </a:t>
            </a:r>
            <a:r>
              <a:rPr lang="ru-RU" sz="2000" b="1" dirty="0" smtClean="0">
                <a:solidFill>
                  <a:srgbClr val="0179C0"/>
                </a:solidFill>
              </a:rPr>
              <a:t>Сопоставительный </a:t>
            </a:r>
            <a:r>
              <a:rPr lang="ru-RU" sz="2000" b="1" dirty="0">
                <a:solidFill>
                  <a:srgbClr val="0179C0"/>
                </a:solidFill>
              </a:rPr>
              <a:t>обзор возможностей и ограничений </a:t>
            </a:r>
            <a:r>
              <a:rPr lang="ru-RU" sz="2000" b="1" dirty="0" smtClean="0">
                <a:solidFill>
                  <a:srgbClr val="0179C0"/>
                </a:solidFill>
              </a:rPr>
              <a:t>качественных и количественных методов </a:t>
            </a:r>
          </a:p>
        </p:txBody>
      </p:sp>
      <p:graphicFrame>
        <p:nvGraphicFramePr>
          <p:cNvPr id="3" name="Таблица 2"/>
          <p:cNvGraphicFramePr>
            <a:graphicFrameLocks noGrp="1"/>
          </p:cNvGraphicFramePr>
          <p:nvPr>
            <p:extLst>
              <p:ext uri="{D42A27DB-BD31-4B8C-83A1-F6EECF244321}">
                <p14:modId xmlns:p14="http://schemas.microsoft.com/office/powerpoint/2010/main" val="36382228"/>
              </p:ext>
            </p:extLst>
          </p:nvPr>
        </p:nvGraphicFramePr>
        <p:xfrm>
          <a:off x="816745" y="555386"/>
          <a:ext cx="10564428" cy="4572427"/>
        </p:xfrm>
        <a:graphic>
          <a:graphicData uri="http://schemas.openxmlformats.org/drawingml/2006/table">
            <a:tbl>
              <a:tblPr firstRow="1" bandRow="1">
                <a:tableStyleId>{5C22544A-7EE6-4342-B048-85BDC9FD1C3A}</a:tableStyleId>
              </a:tblPr>
              <a:tblGrid>
                <a:gridCol w="2306017"/>
                <a:gridCol w="4175185"/>
                <a:gridCol w="4083226"/>
              </a:tblGrid>
              <a:tr h="747637">
                <a:tc rowSpan="2">
                  <a:txBody>
                    <a:bodyPr/>
                    <a:lstStyle/>
                    <a:p>
                      <a:pPr algn="ctr"/>
                      <a:r>
                        <a:rPr lang="ru-RU" sz="2000" dirty="0" smtClean="0"/>
                        <a:t>Характеристики, ассоциируемые </a:t>
                      </a:r>
                    </a:p>
                    <a:p>
                      <a:pPr algn="ctr"/>
                      <a:r>
                        <a:rPr lang="ru-RU" sz="2000" dirty="0" smtClean="0"/>
                        <a:t>с </a:t>
                      </a:r>
                    </a:p>
                    <a:p>
                      <a:pPr algn="ctr"/>
                      <a:r>
                        <a:rPr lang="ru-RU" sz="2000" dirty="0" smtClean="0"/>
                        <a:t>подходом</a:t>
                      </a:r>
                      <a:endParaRPr lang="ru-RU" sz="2000" dirty="0"/>
                    </a:p>
                  </a:txBody>
                  <a:tcPr/>
                </a:tc>
                <a:tc gridSpan="2">
                  <a:txBody>
                    <a:bodyPr/>
                    <a:lstStyle/>
                    <a:p>
                      <a:pPr algn="ctr"/>
                      <a:r>
                        <a:rPr lang="ru-RU" sz="2000" dirty="0" smtClean="0"/>
                        <a:t>Методы</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94444">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Качественный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ru-RU" sz="2000" dirty="0" smtClean="0"/>
                        <a:t>Количественный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21883">
                <a:tc>
                  <a:txBody>
                    <a:bodyPr/>
                    <a:lstStyle/>
                    <a:p>
                      <a:r>
                        <a:rPr lang="ru-RU" sz="2000" dirty="0" smtClean="0"/>
                        <a:t>Схема</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Неструктурированная</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Структурированная</a:t>
                      </a:r>
                    </a:p>
                  </a:txBody>
                  <a:tcPr/>
                </a:tc>
              </a:tr>
              <a:tr h="592354">
                <a:tc>
                  <a:txBody>
                    <a:bodyPr/>
                    <a:lstStyle/>
                    <a:p>
                      <a:r>
                        <a:rPr lang="ru-RU" sz="2000" dirty="0" smtClean="0"/>
                        <a:t>Реализм</a:t>
                      </a:r>
                      <a:endParaRPr lang="ru-RU" sz="2000" dirty="0"/>
                    </a:p>
                  </a:txBody>
                  <a:tcPr/>
                </a:tc>
                <a:tc>
                  <a:txBody>
                    <a:bodyPr/>
                    <a:lstStyle/>
                    <a:p>
                      <a:pPr algn="l"/>
                      <a:r>
                        <a:rPr lang="ru-RU" sz="2000" dirty="0" smtClean="0"/>
                        <a:t>Высокий</a:t>
                      </a:r>
                      <a:endParaRPr lang="ru-RU"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Низкий</a:t>
                      </a:r>
                    </a:p>
                  </a:txBody>
                  <a:tcPr/>
                </a:tc>
              </a:tr>
              <a:tr h="1616109">
                <a:tc>
                  <a:txBody>
                    <a:bodyPr/>
                    <a:lstStyle/>
                    <a:p>
                      <a:r>
                        <a:rPr lang="ru-RU" sz="2000" dirty="0" smtClean="0"/>
                        <a:t>Данные</a:t>
                      </a:r>
                      <a:endParaRPr lang="ru-RU" sz="2000" dirty="0"/>
                    </a:p>
                  </a:txBody>
                  <a:tcPr/>
                </a:tc>
                <a:tc>
                  <a:txBody>
                    <a:bodyPr/>
                    <a:lstStyle/>
                    <a:p>
                      <a:pPr algn="l"/>
                      <a:r>
                        <a:rPr lang="ru-RU" sz="2000" dirty="0" smtClean="0"/>
                        <a:t>Индуктивный, продолжающийся;  моделирование;  тематический;  понятийный;  метод сравнительных констант</a:t>
                      </a:r>
                      <a:endParaRPr lang="ru-RU" sz="2000" dirty="0"/>
                    </a:p>
                  </a:txBody>
                  <a:tcPr/>
                </a:tc>
                <a:tc>
                  <a:txBody>
                    <a:bodyPr/>
                    <a:lstStyle/>
                    <a:p>
                      <a:pPr algn="l"/>
                      <a:r>
                        <a:rPr lang="ru-RU" sz="2000" dirty="0" smtClean="0"/>
                        <a:t>Дедуктивный;  статистический;  имеет место по завершении сбора данных </a:t>
                      </a:r>
                      <a:endParaRPr lang="ru-RU" sz="2000" dirty="0"/>
                    </a:p>
                  </a:txBody>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742396531"/>
              </p:ext>
            </p:extLst>
          </p:nvPr>
        </p:nvGraphicFramePr>
        <p:xfrm>
          <a:off x="793375" y="4762780"/>
          <a:ext cx="10564428" cy="795337"/>
        </p:xfrm>
        <a:graphic>
          <a:graphicData uri="http://schemas.openxmlformats.org/drawingml/2006/table">
            <a:tbl>
              <a:tblPr firstRow="1" bandRow="1">
                <a:tableStyleId>{5C22544A-7EE6-4342-B048-85BDC9FD1C3A}</a:tableStyleId>
              </a:tblPr>
              <a:tblGrid>
                <a:gridCol w="2306017"/>
                <a:gridCol w="4175185"/>
                <a:gridCol w="4083226"/>
              </a:tblGrid>
              <a:tr h="795337">
                <a:tc>
                  <a:txBody>
                    <a:bodyPr/>
                    <a:lstStyle/>
                    <a:p>
                      <a:r>
                        <a:rPr lang="ru-RU" sz="2000" b="0" dirty="0" err="1" smtClean="0">
                          <a:solidFill>
                            <a:schemeClr val="tx1"/>
                          </a:solidFill>
                        </a:rPr>
                        <a:t>Конструктная</a:t>
                      </a:r>
                      <a:r>
                        <a:rPr lang="ru-RU" sz="2000" b="0" dirty="0" smtClean="0">
                          <a:solidFill>
                            <a:schemeClr val="tx1"/>
                          </a:solidFill>
                        </a:rPr>
                        <a:t> валидность</a:t>
                      </a:r>
                      <a:endParaRPr lang="ru-RU" sz="2000" b="0" dirty="0">
                        <a:solidFill>
                          <a:schemeClr val="tx1"/>
                        </a:solidFil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Низкая</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Высокая</a:t>
                      </a:r>
                    </a:p>
                  </a:txBody>
                  <a:tcPr>
                    <a:solidFill>
                      <a:schemeClr val="accent2">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08485493"/>
              </p:ext>
            </p:extLst>
          </p:nvPr>
        </p:nvGraphicFramePr>
        <p:xfrm>
          <a:off x="757518" y="5569605"/>
          <a:ext cx="10564428" cy="526396"/>
        </p:xfrm>
        <a:graphic>
          <a:graphicData uri="http://schemas.openxmlformats.org/drawingml/2006/table">
            <a:tbl>
              <a:tblPr firstRow="1" bandRow="1">
                <a:tableStyleId>{5C22544A-7EE6-4342-B048-85BDC9FD1C3A}</a:tableStyleId>
              </a:tblPr>
              <a:tblGrid>
                <a:gridCol w="2306017"/>
                <a:gridCol w="4175185"/>
                <a:gridCol w="4083226"/>
              </a:tblGrid>
              <a:tr h="526396">
                <a:tc>
                  <a:txBody>
                    <a:bodyPr/>
                    <a:lstStyle/>
                    <a:p>
                      <a:r>
                        <a:rPr lang="ru-RU" sz="2000" b="0" dirty="0" smtClean="0">
                          <a:solidFill>
                            <a:schemeClr val="tx1"/>
                          </a:solidFill>
                        </a:rPr>
                        <a:t>Надежность</a:t>
                      </a:r>
                      <a:endParaRPr lang="ru-RU" sz="2000" b="0" dirty="0">
                        <a:solidFill>
                          <a:schemeClr val="tx1"/>
                        </a:solidFill>
                      </a:endParaRPr>
                    </a:p>
                  </a:txBody>
                  <a:tcPr>
                    <a:noFill/>
                  </a:tcPr>
                </a:tc>
                <a:tc>
                  <a:txBody>
                    <a:bodyPr/>
                    <a:lstStyle/>
                    <a:p>
                      <a:pPr algn="l"/>
                      <a:r>
                        <a:rPr lang="ru-RU" sz="2000" b="0" dirty="0" smtClean="0">
                          <a:solidFill>
                            <a:schemeClr val="tx1"/>
                          </a:solidFill>
                        </a:rPr>
                        <a:t>Низкая</a:t>
                      </a:r>
                      <a:endParaRPr lang="ru-RU" sz="2000" b="0" dirty="0">
                        <a:solidFill>
                          <a:schemeClr val="tx1"/>
                        </a:solidFill>
                      </a:endParaRPr>
                    </a:p>
                  </a:txBody>
                  <a:tcPr>
                    <a:noFill/>
                  </a:tcPr>
                </a:tc>
                <a:tc>
                  <a:txBody>
                    <a:bodyPr/>
                    <a:lstStyle/>
                    <a:p>
                      <a:pPr algn="l"/>
                      <a:r>
                        <a:rPr lang="ru-RU" sz="2000" b="0" dirty="0" smtClean="0">
                          <a:solidFill>
                            <a:schemeClr val="tx1"/>
                          </a:solidFill>
                        </a:rPr>
                        <a:t>Высокая</a:t>
                      </a:r>
                      <a:endParaRPr lang="ru-RU" sz="2000" b="0" dirty="0">
                        <a:solidFill>
                          <a:schemeClr val="tx1"/>
                        </a:solidFill>
                      </a:endParaRPr>
                    </a:p>
                  </a:txBody>
                  <a:tcPr>
                    <a:noFill/>
                  </a:tcPr>
                </a:tc>
              </a:tr>
            </a:tbl>
          </a:graphicData>
        </a:graphic>
      </p:graphicFrame>
    </p:spTree>
    <p:extLst>
      <p:ext uri="{BB962C8B-B14F-4D97-AF65-F5344CB8AC3E}">
        <p14:creationId xmlns:p14="http://schemas.microsoft.com/office/powerpoint/2010/main" val="36860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027" y="791518"/>
            <a:ext cx="10483402" cy="52629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smtClean="0">
                <a:solidFill>
                  <a:schemeClr val="accent3">
                    <a:lumMod val="75000"/>
                  </a:schemeClr>
                </a:solidFill>
              </a:rPr>
              <a:t>4 Артемьева, </a:t>
            </a:r>
            <a:r>
              <a:rPr lang="ru-RU" sz="2400" b="1" dirty="0">
                <a:solidFill>
                  <a:schemeClr val="accent3">
                    <a:lumMod val="75000"/>
                  </a:schemeClr>
                </a:solidFill>
              </a:rPr>
              <a:t>О</a:t>
            </a:r>
            <a:r>
              <a:rPr lang="ru-RU" sz="2400" b="1" dirty="0" smtClean="0">
                <a:solidFill>
                  <a:schemeClr val="accent3">
                    <a:lumMod val="75000"/>
                  </a:schemeClr>
                </a:solidFill>
              </a:rPr>
              <a:t>. А</a:t>
            </a:r>
            <a:r>
              <a:rPr lang="ru-RU" sz="2400" b="1" dirty="0">
                <a:solidFill>
                  <a:schemeClr val="accent3">
                    <a:lumMod val="75000"/>
                  </a:schemeClr>
                </a:solidFill>
              </a:rPr>
              <a:t>. Количественные и качественные методы психологического исследования массовой </a:t>
            </a:r>
            <a:r>
              <a:rPr lang="ru-RU" sz="2400" b="1" dirty="0" smtClean="0">
                <a:solidFill>
                  <a:schemeClr val="accent3">
                    <a:lumMod val="75000"/>
                  </a:schemeClr>
                </a:solidFill>
              </a:rPr>
              <a:t>коммуникации : Учебное пособие/ О. А. Артемьева. </a:t>
            </a:r>
            <a:r>
              <a:rPr lang="ru-RU" sz="2400" b="1" dirty="0">
                <a:solidFill>
                  <a:schemeClr val="accent3">
                    <a:lumMod val="75000"/>
                  </a:schemeClr>
                </a:solidFill>
              </a:rPr>
              <a:t>– </a:t>
            </a:r>
            <a:r>
              <a:rPr lang="ru-RU" sz="2400" b="1" dirty="0" smtClean="0">
                <a:solidFill>
                  <a:schemeClr val="accent3">
                    <a:lumMod val="75000"/>
                  </a:schemeClr>
                </a:solidFill>
              </a:rPr>
              <a:t>Иркутск : </a:t>
            </a:r>
            <a:r>
              <a:rPr lang="ru-RU" sz="2400" b="1" dirty="0">
                <a:solidFill>
                  <a:schemeClr val="accent3">
                    <a:lumMod val="75000"/>
                  </a:schemeClr>
                </a:solidFill>
              </a:rPr>
              <a:t>Иркут. гос. ун-т, 2007. – 155 с</a:t>
            </a:r>
            <a:r>
              <a:rPr lang="ru-RU" sz="2400" b="1" dirty="0" smtClean="0">
                <a:solidFill>
                  <a:schemeClr val="accent3">
                    <a:lumMod val="75000"/>
                  </a:schemeClr>
                </a:solidFill>
              </a:rPr>
              <a:t>.</a:t>
            </a:r>
          </a:p>
          <a:p>
            <a:pPr indent="457200"/>
            <a:r>
              <a:rPr lang="ru-RU" sz="2400" b="1" dirty="0" smtClean="0">
                <a:solidFill>
                  <a:schemeClr val="accent3">
                    <a:lumMod val="75000"/>
                  </a:schemeClr>
                </a:solidFill>
              </a:rPr>
              <a:t>5 </a:t>
            </a:r>
            <a:r>
              <a:rPr lang="ru-RU" sz="2400" b="1" dirty="0" err="1" smtClean="0">
                <a:solidFill>
                  <a:schemeClr val="accent3">
                    <a:lumMod val="75000"/>
                  </a:schemeClr>
                </a:solidFill>
              </a:rPr>
              <a:t>Сочивко</a:t>
            </a:r>
            <a:r>
              <a:rPr lang="ru-RU" sz="2400" b="1" dirty="0" smtClean="0">
                <a:solidFill>
                  <a:schemeClr val="accent3">
                    <a:lumMod val="75000"/>
                  </a:schemeClr>
                </a:solidFill>
              </a:rPr>
              <a:t>, </a:t>
            </a:r>
            <a:r>
              <a:rPr lang="ru-RU" sz="2400" b="1" dirty="0">
                <a:solidFill>
                  <a:schemeClr val="accent3">
                    <a:lumMod val="75000"/>
                  </a:schemeClr>
                </a:solidFill>
              </a:rPr>
              <a:t>Д</a:t>
            </a:r>
            <a:r>
              <a:rPr lang="ru-RU" sz="2400" b="1" dirty="0" smtClean="0">
                <a:solidFill>
                  <a:schemeClr val="accent3">
                    <a:lumMod val="75000"/>
                  </a:schemeClr>
                </a:solidFill>
              </a:rPr>
              <a:t>. В. </a:t>
            </a:r>
            <a:r>
              <a:rPr lang="ru-RU" sz="2400" b="1" dirty="0">
                <a:solidFill>
                  <a:schemeClr val="accent3">
                    <a:lumMod val="75000"/>
                  </a:schemeClr>
                </a:solidFill>
              </a:rPr>
              <a:t>Математические модели в психолого-педагогических </a:t>
            </a:r>
            <a:r>
              <a:rPr lang="ru-RU" sz="2400" b="1" dirty="0" smtClean="0">
                <a:solidFill>
                  <a:schemeClr val="accent3">
                    <a:lumMod val="75000"/>
                  </a:schemeClr>
                </a:solidFill>
              </a:rPr>
              <a:t>исследованиях / Д. В. </a:t>
            </a:r>
            <a:r>
              <a:rPr lang="ru-RU" sz="2400" b="1" dirty="0" err="1" smtClean="0">
                <a:solidFill>
                  <a:schemeClr val="accent3">
                    <a:lumMod val="75000"/>
                  </a:schemeClr>
                </a:solidFill>
              </a:rPr>
              <a:t>Сочивко</a:t>
            </a:r>
            <a:r>
              <a:rPr lang="ru-RU" sz="2400" b="1" dirty="0">
                <a:solidFill>
                  <a:schemeClr val="accent3">
                    <a:lumMod val="75000"/>
                  </a:schemeClr>
                </a:solidFill>
              </a:rPr>
              <a:t>, В. А. Якунин. – Л</a:t>
            </a:r>
            <a:r>
              <a:rPr lang="ru-RU" sz="2400" b="1" dirty="0" smtClean="0">
                <a:solidFill>
                  <a:schemeClr val="accent3">
                    <a:lumMod val="75000"/>
                  </a:schemeClr>
                </a:solidFill>
              </a:rPr>
              <a:t>. : </a:t>
            </a:r>
            <a:r>
              <a:rPr lang="ru-RU" sz="2400" b="1" dirty="0">
                <a:solidFill>
                  <a:schemeClr val="accent3">
                    <a:lumMod val="75000"/>
                  </a:schemeClr>
                </a:solidFill>
              </a:rPr>
              <a:t>ЛГУ, 1988. – 68 с. </a:t>
            </a:r>
            <a:endParaRPr lang="ru-RU" sz="2400" b="1" dirty="0" smtClean="0">
              <a:solidFill>
                <a:schemeClr val="accent3">
                  <a:lumMod val="75000"/>
                </a:schemeClr>
              </a:solidFill>
            </a:endParaRPr>
          </a:p>
          <a:p>
            <a:pPr indent="457200"/>
            <a:r>
              <a:rPr lang="ru-RU" sz="2400" b="1" dirty="0" smtClean="0">
                <a:solidFill>
                  <a:schemeClr val="accent3">
                    <a:lumMod val="75000"/>
                  </a:schemeClr>
                </a:solidFill>
              </a:rPr>
              <a:t>6 Психология</a:t>
            </a:r>
            <a:r>
              <a:rPr lang="ru-RU" sz="2400" b="1" dirty="0">
                <a:solidFill>
                  <a:schemeClr val="accent3">
                    <a:lumMod val="75000"/>
                  </a:schemeClr>
                </a:solidFill>
              </a:rPr>
              <a:t>: комплексный подход / М. </a:t>
            </a:r>
            <a:r>
              <a:rPr lang="ru-RU" sz="2400" b="1" dirty="0" err="1">
                <a:solidFill>
                  <a:schemeClr val="accent3">
                    <a:lumMod val="75000"/>
                  </a:schemeClr>
                </a:solidFill>
              </a:rPr>
              <a:t>Айзенк</a:t>
            </a:r>
            <a:r>
              <a:rPr lang="ru-RU" sz="2400" b="1" dirty="0">
                <a:solidFill>
                  <a:schemeClr val="accent3">
                    <a:lumMod val="75000"/>
                  </a:schemeClr>
                </a:solidFill>
              </a:rPr>
              <a:t>, П. </a:t>
            </a:r>
            <a:r>
              <a:rPr lang="ru-RU" sz="2400" b="1" dirty="0" err="1">
                <a:solidFill>
                  <a:schemeClr val="accent3">
                    <a:lumMod val="75000"/>
                  </a:schemeClr>
                </a:solidFill>
              </a:rPr>
              <a:t>Брайант</a:t>
            </a:r>
            <a:r>
              <a:rPr lang="ru-RU" sz="2400" b="1" dirty="0">
                <a:solidFill>
                  <a:schemeClr val="accent3">
                    <a:lumMod val="75000"/>
                  </a:schemeClr>
                </a:solidFill>
              </a:rPr>
              <a:t>, Х. </a:t>
            </a:r>
            <a:r>
              <a:rPr lang="ru-RU" sz="2400" b="1" dirty="0" err="1">
                <a:solidFill>
                  <a:schemeClr val="accent3">
                    <a:lumMod val="75000"/>
                  </a:schemeClr>
                </a:solidFill>
              </a:rPr>
              <a:t>Куликэн</a:t>
            </a:r>
            <a:r>
              <a:rPr lang="ru-RU" sz="2400" b="1" dirty="0">
                <a:solidFill>
                  <a:schemeClr val="accent3">
                    <a:lumMod val="75000"/>
                  </a:schemeClr>
                </a:solidFill>
              </a:rPr>
              <a:t> и др. ; Под </a:t>
            </a:r>
            <a:r>
              <a:rPr lang="ru-RU" sz="2400" b="1" dirty="0" err="1">
                <a:solidFill>
                  <a:schemeClr val="accent3">
                    <a:lumMod val="75000"/>
                  </a:schemeClr>
                </a:solidFill>
              </a:rPr>
              <a:t>ред</a:t>
            </a:r>
            <a:r>
              <a:rPr lang="ru-RU" sz="2400" b="1" dirty="0">
                <a:solidFill>
                  <a:schemeClr val="accent3">
                    <a:lumMod val="75000"/>
                  </a:schemeClr>
                </a:solidFill>
              </a:rPr>
              <a:t> М. </a:t>
            </a:r>
            <a:r>
              <a:rPr lang="ru-RU" sz="2400" b="1" dirty="0" err="1">
                <a:solidFill>
                  <a:schemeClr val="accent3">
                    <a:lumMod val="75000"/>
                  </a:schemeClr>
                </a:solidFill>
              </a:rPr>
              <a:t>Айзенка</a:t>
            </a:r>
            <a:r>
              <a:rPr lang="ru-RU" sz="2400" b="1" dirty="0">
                <a:solidFill>
                  <a:schemeClr val="accent3">
                    <a:lumMod val="75000"/>
                  </a:schemeClr>
                </a:solidFill>
              </a:rPr>
              <a:t>. – Мн. : Новое знание, 2002. – 832 с</a:t>
            </a:r>
            <a:r>
              <a:rPr lang="ru-RU" sz="2400" b="1" dirty="0" smtClean="0">
                <a:solidFill>
                  <a:schemeClr val="accent3">
                    <a:lumMod val="75000"/>
                  </a:schemeClr>
                </a:solidFill>
              </a:rPr>
              <a:t>.</a:t>
            </a:r>
          </a:p>
          <a:p>
            <a:pPr indent="457200"/>
            <a:r>
              <a:rPr lang="ru-RU" sz="2400" b="1" dirty="0" smtClean="0">
                <a:solidFill>
                  <a:schemeClr val="accent3">
                    <a:lumMod val="75000"/>
                  </a:schemeClr>
                </a:solidFill>
              </a:rPr>
              <a:t>7 </a:t>
            </a:r>
            <a:r>
              <a:rPr lang="ru-RU" sz="2400" b="1" dirty="0" err="1" smtClean="0">
                <a:solidFill>
                  <a:schemeClr val="accent3">
                    <a:lumMod val="75000"/>
                  </a:schemeClr>
                </a:solidFill>
              </a:rPr>
              <a:t>Гулевич</a:t>
            </a:r>
            <a:r>
              <a:rPr lang="ru-RU" sz="2400" b="1" dirty="0" smtClean="0">
                <a:solidFill>
                  <a:schemeClr val="accent3">
                    <a:lumMod val="75000"/>
                  </a:schemeClr>
                </a:solidFill>
              </a:rPr>
              <a:t>, О</a:t>
            </a:r>
            <a:r>
              <a:rPr lang="ru-RU" sz="2400" b="1" dirty="0">
                <a:solidFill>
                  <a:schemeClr val="accent3">
                    <a:lumMod val="75000"/>
                  </a:schemeClr>
                </a:solidFill>
              </a:rPr>
              <a:t>. А. Социальная психология : учебник и практикум для академического </a:t>
            </a:r>
            <a:r>
              <a:rPr lang="ru-RU" sz="2400" b="1" dirty="0" err="1">
                <a:solidFill>
                  <a:schemeClr val="accent3">
                    <a:lumMod val="75000"/>
                  </a:schemeClr>
                </a:solidFill>
              </a:rPr>
              <a:t>бакалавриата</a:t>
            </a:r>
            <a:r>
              <a:rPr lang="ru-RU" sz="2400" b="1" dirty="0">
                <a:solidFill>
                  <a:schemeClr val="accent3">
                    <a:lumMod val="75000"/>
                  </a:schemeClr>
                </a:solidFill>
              </a:rPr>
              <a:t> / О. А. </a:t>
            </a:r>
            <a:r>
              <a:rPr lang="ru-RU" sz="2400" b="1" dirty="0" err="1">
                <a:solidFill>
                  <a:schemeClr val="accent3">
                    <a:lumMod val="75000"/>
                  </a:schemeClr>
                </a:solidFill>
              </a:rPr>
              <a:t>Гулевич</a:t>
            </a:r>
            <a:r>
              <a:rPr lang="ru-RU" sz="2400" b="1" dirty="0">
                <a:solidFill>
                  <a:schemeClr val="accent3">
                    <a:lumMod val="75000"/>
                  </a:schemeClr>
                </a:solidFill>
              </a:rPr>
              <a:t>,    И. Р. </a:t>
            </a:r>
            <a:r>
              <a:rPr lang="ru-RU" sz="2400" b="1" dirty="0" err="1">
                <a:solidFill>
                  <a:schemeClr val="accent3">
                    <a:lumMod val="75000"/>
                  </a:schemeClr>
                </a:solidFill>
              </a:rPr>
              <a:t>Сариева</a:t>
            </a:r>
            <a:r>
              <a:rPr lang="ru-RU" sz="2400" b="1" dirty="0">
                <a:solidFill>
                  <a:schemeClr val="accent3">
                    <a:lumMod val="75000"/>
                  </a:schemeClr>
                </a:solidFill>
              </a:rPr>
              <a:t>. – М. : </a:t>
            </a:r>
            <a:r>
              <a:rPr lang="ru-RU" sz="2400" b="1" dirty="0" err="1">
                <a:solidFill>
                  <a:schemeClr val="accent3">
                    <a:lumMod val="75000"/>
                  </a:schemeClr>
                </a:solidFill>
              </a:rPr>
              <a:t>Юрайт</a:t>
            </a:r>
            <a:r>
              <a:rPr lang="ru-RU" sz="2400" b="1" dirty="0">
                <a:solidFill>
                  <a:schemeClr val="accent3">
                    <a:lumMod val="75000"/>
                  </a:schemeClr>
                </a:solidFill>
              </a:rPr>
              <a:t>, 2015. – 452 с</a:t>
            </a:r>
            <a:r>
              <a:rPr lang="ru-RU" sz="2400" b="1" dirty="0" smtClean="0">
                <a:solidFill>
                  <a:schemeClr val="accent3">
                    <a:lumMod val="75000"/>
                  </a:schemeClr>
                </a:solidFill>
              </a:rPr>
              <a:t>. (литература для изучения перечислена в порядке предпочтения)</a:t>
            </a:r>
            <a:endParaRPr lang="ru-RU" sz="2400" b="1" dirty="0">
              <a:solidFill>
                <a:schemeClr val="accent3">
                  <a:lumMod val="75000"/>
                </a:schemeClr>
              </a:solidFill>
            </a:endParaRPr>
          </a:p>
          <a:p>
            <a:pPr indent="457200"/>
            <a:r>
              <a:rPr lang="ru-RU" sz="2400" b="1" dirty="0" smtClean="0">
                <a:solidFill>
                  <a:schemeClr val="accent3">
                    <a:lumMod val="75000"/>
                  </a:schemeClr>
                </a:solidFill>
              </a:rPr>
              <a:t>8 </a:t>
            </a:r>
            <a:r>
              <a:rPr lang="ru-RU" sz="2400" b="1" dirty="0" err="1" smtClean="0">
                <a:solidFill>
                  <a:schemeClr val="accent3">
                    <a:lumMod val="75000"/>
                  </a:schemeClr>
                </a:solidFill>
              </a:rPr>
              <a:t>Кресвелл</a:t>
            </a:r>
            <a:r>
              <a:rPr lang="ru-RU" sz="2400" b="1" dirty="0">
                <a:solidFill>
                  <a:schemeClr val="accent3">
                    <a:lumMod val="75000"/>
                  </a:schemeClr>
                </a:solidFill>
              </a:rPr>
              <a:t>, Джон У. (2014). Дизайн исследования: подход к качественным, количественным и смешанным методам / Джон У. </a:t>
            </a:r>
            <a:r>
              <a:rPr lang="ru-RU" sz="2400" b="1" dirty="0" err="1">
                <a:solidFill>
                  <a:schemeClr val="accent3">
                    <a:lumMod val="75000"/>
                  </a:schemeClr>
                </a:solidFill>
              </a:rPr>
              <a:t>Кресвелл</a:t>
            </a:r>
            <a:r>
              <a:rPr lang="ru-RU" sz="2400" b="1" dirty="0">
                <a:solidFill>
                  <a:schemeClr val="accent3">
                    <a:lumMod val="75000"/>
                  </a:schemeClr>
                </a:solidFill>
              </a:rPr>
              <a:t>. - </a:t>
            </a:r>
            <a:r>
              <a:rPr lang="en-US" sz="2400" b="1" dirty="0">
                <a:solidFill>
                  <a:schemeClr val="accent3">
                    <a:lumMod val="75000"/>
                  </a:schemeClr>
                </a:solidFill>
              </a:rPr>
              <a:t>University of Nebraska-Lincoln, by SAGE Publications, Inc., p. 342</a:t>
            </a:r>
            <a:endParaRPr lang="ru-RU" sz="2400" b="1" dirty="0" smtClean="0">
              <a:solidFill>
                <a:schemeClr val="accent3">
                  <a:lumMod val="75000"/>
                </a:schemeClr>
              </a:solidFill>
            </a:endParaRPr>
          </a:p>
        </p:txBody>
      </p:sp>
      <p:sp>
        <p:nvSpPr>
          <p:cNvPr id="3" name="Прямоугольник 2"/>
          <p:cNvSpPr/>
          <p:nvPr/>
        </p:nvSpPr>
        <p:spPr>
          <a:xfrm>
            <a:off x="968026" y="47333"/>
            <a:ext cx="9300235" cy="461665"/>
          </a:xfrm>
          <a:prstGeom prst="rect">
            <a:avLst/>
          </a:prstGeom>
        </p:spPr>
        <p:txBody>
          <a:bodyPr wrap="square">
            <a:spAutoFit/>
          </a:bodyPr>
          <a:lstStyle/>
          <a:p>
            <a:r>
              <a:rPr lang="ru-RU" sz="2400" b="1" dirty="0">
                <a:solidFill>
                  <a:srgbClr val="B53A31">
                    <a:lumMod val="50000"/>
                  </a:srgbClr>
                </a:solidFill>
              </a:rPr>
              <a:t>Курс </a:t>
            </a:r>
            <a:r>
              <a:rPr lang="ru-RU" sz="2400" b="1" dirty="0" smtClean="0">
                <a:solidFill>
                  <a:srgbClr val="B53A31">
                    <a:lumMod val="50000"/>
                  </a:srgbClr>
                </a:solidFill>
              </a:rPr>
              <a:t>«</a:t>
            </a:r>
            <a:r>
              <a:rPr lang="ru-RU" sz="2400" b="1" dirty="0">
                <a:solidFill>
                  <a:srgbClr val="B53A31">
                    <a:lumMod val="50000"/>
                  </a:srgbClr>
                </a:solidFill>
              </a:rPr>
              <a:t>Качественные и количественные методы исследования»</a:t>
            </a:r>
            <a:endParaRPr lang="ru-RU" sz="2400" dirty="0">
              <a:solidFill>
                <a:prstClr val="black"/>
              </a:solidFill>
            </a:endParaRPr>
          </a:p>
        </p:txBody>
      </p:sp>
    </p:spTree>
    <p:extLst>
      <p:ext uri="{BB962C8B-B14F-4D97-AF65-F5344CB8AC3E}">
        <p14:creationId xmlns:p14="http://schemas.microsoft.com/office/powerpoint/2010/main" val="17263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rgbClr val="0179C0"/>
                </a:solidFill>
              </a:rPr>
              <a:t>4 Comparative overview of the possibilities and limitations of qualitative and quantitative methods</a:t>
            </a:r>
            <a:endParaRPr lang="ru-RU" sz="2000" b="1" dirty="0" smtClean="0">
              <a:solidFill>
                <a:srgbClr val="0179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22737100"/>
              </p:ext>
            </p:extLst>
          </p:nvPr>
        </p:nvGraphicFramePr>
        <p:xfrm>
          <a:off x="816745" y="555386"/>
          <a:ext cx="10564428" cy="4572427"/>
        </p:xfrm>
        <a:graphic>
          <a:graphicData uri="http://schemas.openxmlformats.org/drawingml/2006/table">
            <a:tbl>
              <a:tblPr firstRow="1" bandRow="1">
                <a:tableStyleId>{5C22544A-7EE6-4342-B048-85BDC9FD1C3A}</a:tableStyleId>
              </a:tblPr>
              <a:tblGrid>
                <a:gridCol w="2306017"/>
                <a:gridCol w="4175185"/>
                <a:gridCol w="4083226"/>
              </a:tblGrid>
              <a:tr h="747637">
                <a:tc rowSpan="2">
                  <a:txBody>
                    <a:bodyPr/>
                    <a:lstStyle/>
                    <a:p>
                      <a:pPr algn="ctr"/>
                      <a:r>
                        <a:rPr lang="en-US" sz="2400" dirty="0" smtClean="0"/>
                        <a:t>Characteristics </a:t>
                      </a:r>
                      <a:r>
                        <a:rPr lang="en-US" sz="2400" dirty="0" err="1" smtClean="0"/>
                        <a:t>associatedwith</a:t>
                      </a:r>
                      <a:r>
                        <a:rPr lang="en-US" sz="2400" dirty="0" smtClean="0"/>
                        <a:t> </a:t>
                      </a:r>
                      <a:r>
                        <a:rPr lang="en-US" sz="2400" dirty="0" err="1" smtClean="0"/>
                        <a:t>theapproach</a:t>
                      </a:r>
                      <a:endParaRPr lang="ru-RU" sz="2400" dirty="0"/>
                    </a:p>
                  </a:txBody>
                  <a:tcPr/>
                </a:tc>
                <a:tc gridSpan="2">
                  <a:txBody>
                    <a:bodyPr/>
                    <a:lstStyle/>
                    <a:p>
                      <a:pPr algn="ctr"/>
                      <a:r>
                        <a:rPr lang="en-US" sz="2400" dirty="0" smtClean="0"/>
                        <a:t>Methods</a:t>
                      </a:r>
                      <a:endParaRPr lang="ru-RU" sz="2400" dirty="0" smtClean="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94444">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Qualitative</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2400" dirty="0" smtClean="0">
                          <a:solidFill>
                            <a:schemeClr val="tx1"/>
                          </a:solidFill>
                        </a:rPr>
                        <a:t>Quantitative</a:t>
                      </a:r>
                      <a:endParaRPr lang="ru-RU"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21883">
                <a:tc>
                  <a:txBody>
                    <a:bodyPr/>
                    <a:lstStyle/>
                    <a:p>
                      <a:r>
                        <a:rPr lang="en-US" sz="2400" dirty="0" smtClean="0"/>
                        <a:t>Scheme</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Unstructured</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Structured</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592354">
                <a:tc>
                  <a:txBody>
                    <a:bodyPr/>
                    <a:lstStyle/>
                    <a:p>
                      <a:r>
                        <a:rPr lang="en-US" sz="2400" dirty="0" smtClean="0"/>
                        <a:t>Realism</a:t>
                      </a:r>
                      <a:endParaRPr lang="ru-RU" sz="2400" dirty="0"/>
                    </a:p>
                  </a:txBody>
                  <a:tcPr/>
                </a:tc>
                <a:tc>
                  <a:txBody>
                    <a:bodyPr/>
                    <a:lstStyle/>
                    <a:p>
                      <a:pPr algn="l"/>
                      <a:r>
                        <a:rPr lang="en-US" sz="2400" dirty="0" smtClean="0"/>
                        <a:t>Tall</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Low</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1616109">
                <a:tc>
                  <a:txBody>
                    <a:bodyPr/>
                    <a:lstStyle/>
                    <a:p>
                      <a:r>
                        <a:rPr lang="en-US" sz="2400" dirty="0" smtClean="0"/>
                        <a:t>Data</a:t>
                      </a:r>
                      <a:endParaRPr lang="ru-RU" sz="2400" dirty="0"/>
                    </a:p>
                  </a:txBody>
                  <a:tcPr/>
                </a:tc>
                <a:tc>
                  <a:txBody>
                    <a:bodyPr/>
                    <a:lstStyle/>
                    <a:p>
                      <a:pPr algn="l"/>
                      <a:r>
                        <a:rPr lang="en-US" sz="2400" dirty="0" smtClean="0"/>
                        <a:t>Inductive, continuing; modeling; thematic; conceptual; comparative constant method</a:t>
                      </a:r>
                      <a:endParaRPr lang="ru-RU" sz="2400" dirty="0"/>
                    </a:p>
                  </a:txBody>
                  <a:tcPr/>
                </a:tc>
                <a:tc>
                  <a:txBody>
                    <a:bodyPr/>
                    <a:lstStyle/>
                    <a:p>
                      <a:pPr algn="l"/>
                      <a:r>
                        <a:rPr lang="en-US" sz="2400" dirty="0" smtClean="0"/>
                        <a:t>Deductive; statistical; occurs at the end of data collection</a:t>
                      </a:r>
                      <a:endParaRPr lang="ru-RU" sz="2400" dirty="0"/>
                    </a:p>
                  </a:txBody>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372845894"/>
              </p:ext>
            </p:extLst>
          </p:nvPr>
        </p:nvGraphicFramePr>
        <p:xfrm>
          <a:off x="793375" y="4762780"/>
          <a:ext cx="10564428" cy="795337"/>
        </p:xfrm>
        <a:graphic>
          <a:graphicData uri="http://schemas.openxmlformats.org/drawingml/2006/table">
            <a:tbl>
              <a:tblPr firstRow="1" bandRow="1">
                <a:tableStyleId>{5C22544A-7EE6-4342-B048-85BDC9FD1C3A}</a:tableStyleId>
              </a:tblPr>
              <a:tblGrid>
                <a:gridCol w="2306017"/>
                <a:gridCol w="4175185"/>
                <a:gridCol w="4083226"/>
              </a:tblGrid>
              <a:tr h="795337">
                <a:tc>
                  <a:txBody>
                    <a:bodyPr/>
                    <a:lstStyle/>
                    <a:p>
                      <a:r>
                        <a:rPr lang="en-US" sz="2400" b="0" dirty="0" smtClean="0">
                          <a:solidFill>
                            <a:schemeClr val="tx1"/>
                          </a:solidFill>
                        </a:rPr>
                        <a:t>Design </a:t>
                      </a:r>
                      <a:r>
                        <a:rPr lang="en-US" sz="2400" b="0" dirty="0" err="1" smtClean="0">
                          <a:solidFill>
                            <a:schemeClr val="tx1"/>
                          </a:solidFill>
                        </a:rPr>
                        <a:t>vaidity</a:t>
                      </a:r>
                      <a:endParaRPr lang="ru-RU" sz="2400" b="0" dirty="0">
                        <a:solidFill>
                          <a:schemeClr val="tx1"/>
                        </a:solidFil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Low</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High</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2">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50810866"/>
              </p:ext>
            </p:extLst>
          </p:nvPr>
        </p:nvGraphicFramePr>
        <p:xfrm>
          <a:off x="757518" y="5569605"/>
          <a:ext cx="10564428" cy="526396"/>
        </p:xfrm>
        <a:graphic>
          <a:graphicData uri="http://schemas.openxmlformats.org/drawingml/2006/table">
            <a:tbl>
              <a:tblPr firstRow="1" bandRow="1">
                <a:tableStyleId>{5C22544A-7EE6-4342-B048-85BDC9FD1C3A}</a:tableStyleId>
              </a:tblPr>
              <a:tblGrid>
                <a:gridCol w="2306017"/>
                <a:gridCol w="4175185"/>
                <a:gridCol w="4083226"/>
              </a:tblGrid>
              <a:tr h="526396">
                <a:tc>
                  <a:txBody>
                    <a:bodyPr/>
                    <a:lstStyle/>
                    <a:p>
                      <a:r>
                        <a:rPr lang="en-US" sz="2400" b="0" dirty="0" smtClean="0">
                          <a:solidFill>
                            <a:schemeClr val="tx1"/>
                          </a:solidFill>
                        </a:rPr>
                        <a:t>Reliability</a:t>
                      </a:r>
                      <a:endParaRPr lang="ru-RU" sz="2400" b="0" dirty="0">
                        <a:solidFill>
                          <a:schemeClr val="tx1"/>
                        </a:solidFill>
                      </a:endParaRPr>
                    </a:p>
                  </a:txBody>
                  <a:tcPr>
                    <a:noFill/>
                  </a:tcPr>
                </a:tc>
                <a:tc>
                  <a:txBody>
                    <a:bodyPr/>
                    <a:lstStyle/>
                    <a:p>
                      <a:pPr algn="l"/>
                      <a:r>
                        <a:rPr lang="en-US" sz="2400" b="0" dirty="0" smtClean="0">
                          <a:solidFill>
                            <a:schemeClr val="tx1"/>
                          </a:solidFill>
                        </a:rPr>
                        <a:t>Reliability</a:t>
                      </a:r>
                      <a:endParaRPr lang="ru-RU" sz="2400" b="0" dirty="0">
                        <a:solidFill>
                          <a:schemeClr val="tx1"/>
                        </a:solidFill>
                      </a:endParaRPr>
                    </a:p>
                  </a:txBody>
                  <a:tcPr>
                    <a:noFill/>
                  </a:tcPr>
                </a:tc>
                <a:tc>
                  <a:txBody>
                    <a:bodyPr/>
                    <a:lstStyle/>
                    <a:p>
                      <a:pPr algn="l"/>
                      <a:r>
                        <a:rPr lang="en-US" sz="2400" b="0" dirty="0" smtClean="0">
                          <a:solidFill>
                            <a:schemeClr val="tx1"/>
                          </a:solidFill>
                        </a:rPr>
                        <a:t>Reliability</a:t>
                      </a:r>
                      <a:endParaRPr lang="ru-RU" sz="2400" b="0" dirty="0">
                        <a:solidFill>
                          <a:schemeClr val="tx1"/>
                        </a:solidFill>
                      </a:endParaRPr>
                    </a:p>
                  </a:txBody>
                  <a:tcPr>
                    <a:noFill/>
                  </a:tcPr>
                </a:tc>
              </a:tr>
            </a:tbl>
          </a:graphicData>
        </a:graphic>
      </p:graphicFrame>
    </p:spTree>
    <p:extLst>
      <p:ext uri="{BB962C8B-B14F-4D97-AF65-F5344CB8AC3E}">
        <p14:creationId xmlns:p14="http://schemas.microsoft.com/office/powerpoint/2010/main" val="235786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000" b="1" dirty="0">
                <a:solidFill>
                  <a:srgbClr val="0179C0"/>
                </a:solidFill>
              </a:rPr>
              <a:t>4 </a:t>
            </a:r>
            <a:r>
              <a:rPr lang="ru-RU" sz="2000" b="1" dirty="0" smtClean="0">
                <a:solidFill>
                  <a:srgbClr val="0179C0"/>
                </a:solidFill>
              </a:rPr>
              <a:t>Сопоставительный </a:t>
            </a:r>
            <a:r>
              <a:rPr lang="ru-RU" sz="2000" b="1" dirty="0">
                <a:solidFill>
                  <a:srgbClr val="0179C0"/>
                </a:solidFill>
              </a:rPr>
              <a:t>обзор возможностей и ограничений </a:t>
            </a:r>
            <a:r>
              <a:rPr lang="ru-RU" sz="2000" b="1" dirty="0" smtClean="0">
                <a:solidFill>
                  <a:srgbClr val="0179C0"/>
                </a:solidFill>
              </a:rPr>
              <a:t>качественных и количественных методов </a:t>
            </a:r>
          </a:p>
        </p:txBody>
      </p:sp>
      <p:graphicFrame>
        <p:nvGraphicFramePr>
          <p:cNvPr id="3" name="Таблица 2"/>
          <p:cNvGraphicFramePr>
            <a:graphicFrameLocks noGrp="1"/>
          </p:cNvGraphicFramePr>
          <p:nvPr>
            <p:extLst>
              <p:ext uri="{D42A27DB-BD31-4B8C-83A1-F6EECF244321}">
                <p14:modId xmlns:p14="http://schemas.microsoft.com/office/powerpoint/2010/main" val="3771298312"/>
              </p:ext>
            </p:extLst>
          </p:nvPr>
        </p:nvGraphicFramePr>
        <p:xfrm>
          <a:off x="816745" y="555386"/>
          <a:ext cx="10564428" cy="2530801"/>
        </p:xfrm>
        <a:graphic>
          <a:graphicData uri="http://schemas.openxmlformats.org/drawingml/2006/table">
            <a:tbl>
              <a:tblPr firstRow="1" bandRow="1">
                <a:tableStyleId>{5C22544A-7EE6-4342-B048-85BDC9FD1C3A}</a:tableStyleId>
              </a:tblPr>
              <a:tblGrid>
                <a:gridCol w="2306017"/>
                <a:gridCol w="4175185"/>
                <a:gridCol w="4083226"/>
              </a:tblGrid>
              <a:tr h="747637">
                <a:tc rowSpan="2">
                  <a:txBody>
                    <a:bodyPr/>
                    <a:lstStyle/>
                    <a:p>
                      <a:pPr algn="ctr"/>
                      <a:r>
                        <a:rPr lang="ru-RU" sz="2000" dirty="0" smtClean="0"/>
                        <a:t>Характеристики, ассоциируемые </a:t>
                      </a:r>
                    </a:p>
                    <a:p>
                      <a:pPr algn="ctr"/>
                      <a:r>
                        <a:rPr lang="ru-RU" sz="2000" dirty="0" smtClean="0"/>
                        <a:t>с </a:t>
                      </a:r>
                    </a:p>
                    <a:p>
                      <a:pPr algn="ctr"/>
                      <a:r>
                        <a:rPr lang="ru-RU" sz="2000" dirty="0" smtClean="0"/>
                        <a:t>подходом</a:t>
                      </a:r>
                      <a:endParaRPr lang="ru-RU" sz="2000" dirty="0"/>
                    </a:p>
                  </a:txBody>
                  <a:tcPr/>
                </a:tc>
                <a:tc gridSpan="2">
                  <a:txBody>
                    <a:bodyPr/>
                    <a:lstStyle/>
                    <a:p>
                      <a:pPr algn="ctr"/>
                      <a:r>
                        <a:rPr lang="ru-RU" sz="2000" dirty="0" smtClean="0"/>
                        <a:t>Методы</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94444">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Качественный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ru-RU" sz="2000" dirty="0" smtClean="0"/>
                        <a:t>Количественный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21883">
                <a:tc>
                  <a:txBody>
                    <a:bodyPr/>
                    <a:lstStyle/>
                    <a:p>
                      <a:r>
                        <a:rPr lang="ru-RU" sz="2400" dirty="0" smtClean="0"/>
                        <a:t>Проблемы применения </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Контроль других переменных;  задающий характер подхода;  валидность</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Временн</a:t>
                      </a:r>
                      <a:r>
                        <a:rPr kumimoji="0" lang="ru-RU" sz="2400" b="1" i="1" u="none" strike="noStrike" kern="1200" cap="none" spc="0" normalizeH="0" baseline="0" noProof="0" dirty="0" smtClean="0">
                          <a:ln>
                            <a:noFill/>
                          </a:ln>
                          <a:solidFill>
                            <a:prstClr val="black"/>
                          </a:solidFill>
                          <a:effectLst/>
                          <a:uLnTx/>
                          <a:uFillTx/>
                          <a:latin typeface="+mn-lt"/>
                          <a:ea typeface="+mn-ea"/>
                          <a:cs typeface="+mn-cs"/>
                        </a:rPr>
                        <a:t>а</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я </a:t>
                      </a:r>
                      <a:r>
                        <a:rPr kumimoji="0" lang="ru-RU" sz="2400" b="0" i="0" u="none" strike="noStrike" kern="1200" cap="none" spc="0" normalizeH="0" baseline="0" noProof="0" dirty="0" err="1" smtClean="0">
                          <a:ln>
                            <a:noFill/>
                          </a:ln>
                          <a:solidFill>
                            <a:prstClr val="black"/>
                          </a:solidFill>
                          <a:effectLst/>
                          <a:uLnTx/>
                          <a:uFillTx/>
                          <a:latin typeface="+mn-lt"/>
                          <a:ea typeface="+mn-ea"/>
                          <a:cs typeface="+mn-cs"/>
                        </a:rPr>
                        <a:t>затратность</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2400" b="0" i="0" u="none" strike="noStrike" kern="1200" cap="none" spc="0" normalizeH="0" baseline="0" noProof="0" dirty="0" err="1" smtClean="0">
                          <a:ln>
                            <a:noFill/>
                          </a:ln>
                          <a:solidFill>
                            <a:prstClr val="black"/>
                          </a:solidFill>
                          <a:effectLst/>
                          <a:uLnTx/>
                          <a:uFillTx/>
                          <a:latin typeface="+mn-lt"/>
                          <a:ea typeface="+mn-ea"/>
                          <a:cs typeface="+mn-cs"/>
                        </a:rPr>
                        <a:t>нестандартизированность</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 процедуры; надежность </a:t>
                      </a:r>
                    </a:p>
                  </a:txBody>
                  <a:tcPr/>
                </a:tc>
              </a:tr>
            </a:tbl>
          </a:graphicData>
        </a:graphic>
      </p:graphicFrame>
      <p:sp>
        <p:nvSpPr>
          <p:cNvPr id="6" name="TextBox 5"/>
          <p:cNvSpPr txBox="1"/>
          <p:nvPr/>
        </p:nvSpPr>
        <p:spPr>
          <a:xfrm>
            <a:off x="7493450" y="3101628"/>
            <a:ext cx="3639493"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000" dirty="0" smtClean="0">
                <a:solidFill>
                  <a:schemeClr val="tx1"/>
                </a:solidFill>
              </a:rPr>
              <a:t>(По В. А. </a:t>
            </a:r>
            <a:r>
              <a:rPr lang="ru-RU" sz="2000" dirty="0" err="1" smtClean="0">
                <a:solidFill>
                  <a:schemeClr val="tx1"/>
                </a:solidFill>
              </a:rPr>
              <a:t>Янчуку</a:t>
            </a:r>
            <a:r>
              <a:rPr lang="ru-RU" sz="2000" dirty="0" smtClean="0">
                <a:solidFill>
                  <a:schemeClr val="tx1"/>
                </a:solidFill>
              </a:rPr>
              <a:t>, с. 203-204)</a:t>
            </a:r>
          </a:p>
        </p:txBody>
      </p:sp>
      <p:sp>
        <p:nvSpPr>
          <p:cNvPr id="7" name="TextBox 6"/>
          <p:cNvSpPr txBox="1"/>
          <p:nvPr/>
        </p:nvSpPr>
        <p:spPr>
          <a:xfrm>
            <a:off x="950615" y="3521798"/>
            <a:ext cx="10384324" cy="24622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200" b="1" dirty="0" smtClean="0">
                <a:solidFill>
                  <a:schemeClr val="accent3">
                    <a:lumMod val="75000"/>
                  </a:schemeClr>
                </a:solidFill>
              </a:rPr>
              <a:t>Ссылаясь на </a:t>
            </a:r>
            <a:r>
              <a:rPr lang="en-US" sz="2200" b="1" dirty="0" smtClean="0">
                <a:solidFill>
                  <a:schemeClr val="accent3">
                    <a:lumMod val="75000"/>
                  </a:schemeClr>
                </a:solidFill>
              </a:rPr>
              <a:t>D.S</a:t>
            </a:r>
            <a:r>
              <a:rPr lang="en-US" sz="2200" b="1" dirty="0">
                <a:solidFill>
                  <a:schemeClr val="accent3">
                    <a:lumMod val="75000"/>
                  </a:schemeClr>
                </a:solidFill>
              </a:rPr>
              <a:t>. </a:t>
            </a:r>
            <a:r>
              <a:rPr lang="en-US" sz="2200" b="1" dirty="0" err="1" smtClean="0">
                <a:solidFill>
                  <a:schemeClr val="accent3">
                    <a:lumMod val="75000"/>
                  </a:schemeClr>
                </a:solidFill>
              </a:rPr>
              <a:t>Nau</a:t>
            </a:r>
            <a:r>
              <a:rPr lang="ru-RU" sz="2200" b="1" dirty="0" smtClean="0">
                <a:solidFill>
                  <a:schemeClr val="accent3">
                    <a:lumMod val="75000"/>
                  </a:schemeClr>
                </a:solidFill>
              </a:rPr>
              <a:t>, В. А. </a:t>
            </a:r>
            <a:r>
              <a:rPr lang="ru-RU" sz="2200" b="1" dirty="0" err="1" smtClean="0">
                <a:solidFill>
                  <a:schemeClr val="accent3">
                    <a:lumMod val="75000"/>
                  </a:schemeClr>
                </a:solidFill>
              </a:rPr>
              <a:t>Янчук</a:t>
            </a:r>
            <a:r>
              <a:rPr lang="ru-RU" sz="2200" b="1" dirty="0" smtClean="0">
                <a:solidFill>
                  <a:schemeClr val="accent3">
                    <a:lumMod val="75000"/>
                  </a:schemeClr>
                </a:solidFill>
              </a:rPr>
              <a:t> пишет</a:t>
            </a:r>
            <a:r>
              <a:rPr lang="en-US" sz="2200" b="1" dirty="0" smtClean="0">
                <a:solidFill>
                  <a:schemeClr val="accent3">
                    <a:lumMod val="75000"/>
                  </a:schemeClr>
                </a:solidFill>
              </a:rPr>
              <a:t>: </a:t>
            </a:r>
            <a:r>
              <a:rPr lang="ru-RU" sz="2200" b="1" dirty="0" smtClean="0">
                <a:solidFill>
                  <a:schemeClr val="accent3">
                    <a:lumMod val="75000"/>
                  </a:schemeClr>
                </a:solidFill>
              </a:rPr>
              <a:t>различия </a:t>
            </a:r>
            <a:r>
              <a:rPr lang="ru-RU" sz="2200" b="1" dirty="0">
                <a:solidFill>
                  <a:schemeClr val="accent3">
                    <a:lumMod val="75000"/>
                  </a:schemeClr>
                </a:solidFill>
              </a:rPr>
              <a:t>между количественными и качественными исследованиями заключаются в том, что </a:t>
            </a:r>
            <a:r>
              <a:rPr lang="ru-RU" sz="2200" b="1" i="1" dirty="0">
                <a:solidFill>
                  <a:schemeClr val="accent3">
                    <a:lumMod val="75000"/>
                  </a:schemeClr>
                </a:solidFill>
                <a:effectLst>
                  <a:outerShdw blurRad="38100" dist="38100" dir="2700000" algn="tl">
                    <a:srgbClr val="000000">
                      <a:alpha val="43137"/>
                    </a:srgbClr>
                  </a:outerShdw>
                </a:effectLst>
              </a:rPr>
              <a:t>первые</a:t>
            </a:r>
            <a:r>
              <a:rPr lang="ru-RU" sz="2200" b="1" dirty="0">
                <a:solidFill>
                  <a:schemeClr val="accent3">
                    <a:lumMod val="75000"/>
                  </a:schemeClr>
                </a:solidFill>
              </a:rPr>
              <a:t> являются позитивистскими, ограничивающими, не способными схватывать перспективу субъекта, абстрактными и основанными на безжизненных описаниях. </a:t>
            </a:r>
            <a:r>
              <a:rPr lang="ru-RU" sz="2200" b="1" i="1" dirty="0">
                <a:solidFill>
                  <a:schemeClr val="accent3">
                    <a:lumMod val="75000"/>
                  </a:schemeClr>
                </a:solidFill>
                <a:effectLst>
                  <a:outerShdw blurRad="38100" dist="38100" dir="2700000" algn="tl">
                    <a:srgbClr val="000000">
                      <a:alpha val="43137"/>
                    </a:srgbClr>
                  </a:outerShdw>
                </a:effectLst>
              </a:rPr>
              <a:t>Качественные</a:t>
            </a:r>
            <a:r>
              <a:rPr lang="ru-RU" sz="2200" b="1" dirty="0">
                <a:solidFill>
                  <a:schemeClr val="accent3">
                    <a:lumMod val="75000"/>
                  </a:schemeClr>
                </a:solidFill>
              </a:rPr>
              <a:t> исследования, как утверждают критики, </a:t>
            </a:r>
            <a:r>
              <a:rPr lang="ru-RU" sz="2200" b="1" dirty="0" smtClean="0">
                <a:solidFill>
                  <a:schemeClr val="accent3">
                    <a:lumMod val="75000"/>
                  </a:schemeClr>
                </a:solidFill>
              </a:rPr>
              <a:t>наоборот, проявляют </a:t>
            </a:r>
            <a:r>
              <a:rPr lang="ru-RU" sz="2200" b="1" dirty="0">
                <a:solidFill>
                  <a:schemeClr val="accent3">
                    <a:lumMod val="75000"/>
                  </a:schemeClr>
                </a:solidFill>
              </a:rPr>
              <a:t>тенденцию к </a:t>
            </a:r>
            <a:r>
              <a:rPr lang="ru-RU" sz="2200" b="1" dirty="0" err="1">
                <a:solidFill>
                  <a:schemeClr val="accent3">
                    <a:lumMod val="75000"/>
                  </a:schemeClr>
                </a:solidFill>
              </a:rPr>
              <a:t>ненаучности</a:t>
            </a:r>
            <a:r>
              <a:rPr lang="ru-RU" sz="2200" b="1" dirty="0">
                <a:solidFill>
                  <a:schemeClr val="accent3">
                    <a:lumMod val="75000"/>
                  </a:schemeClr>
                </a:solidFill>
              </a:rPr>
              <a:t> и основываются на нестрогой методологии (там же, </a:t>
            </a:r>
            <a:r>
              <a:rPr lang="en-US" sz="2200" b="1" dirty="0">
                <a:solidFill>
                  <a:schemeClr val="accent3">
                    <a:lumMod val="75000"/>
                  </a:schemeClr>
                </a:solidFill>
              </a:rPr>
              <a:t>c. 205). </a:t>
            </a:r>
            <a:r>
              <a:rPr lang="ru-RU" sz="2200" b="1" dirty="0" smtClean="0">
                <a:solidFill>
                  <a:schemeClr val="accent3">
                    <a:lumMod val="75000"/>
                  </a:schemeClr>
                </a:solidFill>
              </a:rPr>
              <a:t> </a:t>
            </a:r>
          </a:p>
        </p:txBody>
      </p:sp>
    </p:spTree>
    <p:extLst>
      <p:ext uri="{BB962C8B-B14F-4D97-AF65-F5344CB8AC3E}">
        <p14:creationId xmlns:p14="http://schemas.microsoft.com/office/powerpoint/2010/main" val="119774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64" y="0"/>
            <a:ext cx="1172740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rgbClr val="0179C0"/>
                </a:solidFill>
              </a:rPr>
              <a:t>4 Comparative overview of the possibilities and limitations of qualitative and quantitative methods</a:t>
            </a:r>
            <a:endParaRPr lang="ru-RU" sz="2000" b="1" dirty="0" smtClean="0">
              <a:solidFill>
                <a:srgbClr val="0179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25344781"/>
              </p:ext>
            </p:extLst>
          </p:nvPr>
        </p:nvGraphicFramePr>
        <p:xfrm>
          <a:off x="816745" y="555386"/>
          <a:ext cx="10564428" cy="2530801"/>
        </p:xfrm>
        <a:graphic>
          <a:graphicData uri="http://schemas.openxmlformats.org/drawingml/2006/table">
            <a:tbl>
              <a:tblPr firstRow="1" bandRow="1">
                <a:tableStyleId>{5C22544A-7EE6-4342-B048-85BDC9FD1C3A}</a:tableStyleId>
              </a:tblPr>
              <a:tblGrid>
                <a:gridCol w="2306017"/>
                <a:gridCol w="4175185"/>
                <a:gridCol w="4083226"/>
              </a:tblGrid>
              <a:tr h="747637">
                <a:tc rowSpan="2">
                  <a:txBody>
                    <a:bodyPr/>
                    <a:lstStyle/>
                    <a:p>
                      <a:pPr algn="ctr"/>
                      <a:r>
                        <a:rPr lang="en-US" sz="2400" dirty="0" smtClean="0"/>
                        <a:t>Characteristics </a:t>
                      </a:r>
                      <a:r>
                        <a:rPr lang="en-US" sz="2400" dirty="0" err="1" smtClean="0"/>
                        <a:t>associatedwith</a:t>
                      </a:r>
                      <a:r>
                        <a:rPr lang="en-US" sz="2400" dirty="0" smtClean="0"/>
                        <a:t> </a:t>
                      </a:r>
                      <a:r>
                        <a:rPr lang="en-US" sz="2400" dirty="0" err="1" smtClean="0"/>
                        <a:t>theapproach</a:t>
                      </a:r>
                      <a:endParaRPr lang="ru-RU" sz="2400" dirty="0"/>
                    </a:p>
                  </a:txBody>
                  <a:tcPr/>
                </a:tc>
                <a:tc gridSpan="2">
                  <a:txBody>
                    <a:bodyPr/>
                    <a:lstStyle/>
                    <a:p>
                      <a:pPr algn="ctr"/>
                      <a:r>
                        <a:rPr lang="en-US" sz="2400" dirty="0" smtClean="0"/>
                        <a:t>Methods</a:t>
                      </a:r>
                      <a:endParaRPr lang="ru-RU" sz="2400" dirty="0" smtClean="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tc>
              </a:tr>
              <a:tr h="594444">
                <a:tc v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Qualitative</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2400" dirty="0" smtClean="0">
                          <a:solidFill>
                            <a:schemeClr val="tx1"/>
                          </a:solidFill>
                        </a:rPr>
                        <a:t>Quantitative</a:t>
                      </a:r>
                      <a:endParaRPr lang="ru-RU"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r>
              <a:tr h="1021883">
                <a:tc>
                  <a:txBody>
                    <a:bodyPr/>
                    <a:lstStyle/>
                    <a:p>
                      <a:r>
                        <a:rPr lang="en-US" sz="2400" dirty="0" smtClean="0"/>
                        <a:t>Problems of application</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Control of other variables; defining the nature of the approach; validity</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Time cost; non-standardized procedure; reliability</a:t>
                      </a:r>
                      <a:endParaRPr kumimoji="0" lang="ru-RU"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p:sp>
        <p:nvSpPr>
          <p:cNvPr id="6" name="TextBox 5"/>
          <p:cNvSpPr txBox="1"/>
          <p:nvPr/>
        </p:nvSpPr>
        <p:spPr>
          <a:xfrm>
            <a:off x="5996066" y="2996697"/>
            <a:ext cx="516685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200" dirty="0">
                <a:solidFill>
                  <a:prstClr val="black"/>
                </a:solidFill>
              </a:rPr>
              <a:t>(According to V. A. </a:t>
            </a:r>
            <a:r>
              <a:rPr lang="en-US" sz="2200" dirty="0" err="1">
                <a:solidFill>
                  <a:prstClr val="black"/>
                </a:solidFill>
              </a:rPr>
              <a:t>Yanchuk</a:t>
            </a:r>
            <a:r>
              <a:rPr lang="en-US" sz="2200" dirty="0">
                <a:solidFill>
                  <a:prstClr val="black"/>
                </a:solidFill>
              </a:rPr>
              <a:t>, pp. 203-204)</a:t>
            </a:r>
            <a:endParaRPr lang="ru-RU" sz="2200" dirty="0" smtClean="0">
              <a:solidFill>
                <a:prstClr val="black"/>
              </a:solidFill>
            </a:endParaRPr>
          </a:p>
        </p:txBody>
      </p:sp>
      <p:sp>
        <p:nvSpPr>
          <p:cNvPr id="7" name="TextBox 6"/>
          <p:cNvSpPr txBox="1"/>
          <p:nvPr/>
        </p:nvSpPr>
        <p:spPr>
          <a:xfrm>
            <a:off x="950615" y="3521798"/>
            <a:ext cx="10384324" cy="24929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600" b="1" dirty="0">
                <a:solidFill>
                  <a:srgbClr val="B53A31">
                    <a:lumMod val="75000"/>
                  </a:srgbClr>
                </a:solidFill>
              </a:rPr>
              <a:t>Referring to D. S. </a:t>
            </a:r>
            <a:r>
              <a:rPr lang="en-US" sz="2600" b="1" dirty="0" err="1">
                <a:solidFill>
                  <a:srgbClr val="B53A31">
                    <a:lumMod val="75000"/>
                  </a:srgbClr>
                </a:solidFill>
              </a:rPr>
              <a:t>Nau</a:t>
            </a:r>
            <a:r>
              <a:rPr lang="en-US" sz="2600" b="1" dirty="0">
                <a:solidFill>
                  <a:srgbClr val="B53A31">
                    <a:lumMod val="75000"/>
                  </a:srgbClr>
                </a:solidFill>
              </a:rPr>
              <a:t>, V. A. </a:t>
            </a:r>
            <a:r>
              <a:rPr lang="en-US" sz="2600" b="1" dirty="0" err="1">
                <a:solidFill>
                  <a:srgbClr val="B53A31">
                    <a:lumMod val="75000"/>
                  </a:srgbClr>
                </a:solidFill>
              </a:rPr>
              <a:t>Yanchuk</a:t>
            </a:r>
            <a:r>
              <a:rPr lang="en-US" sz="2600" b="1" dirty="0">
                <a:solidFill>
                  <a:srgbClr val="B53A31">
                    <a:lumMod val="75000"/>
                  </a:srgbClr>
                </a:solidFill>
              </a:rPr>
              <a:t> writes: the differences between quantitative and qualitative studies are that the former are positivistic, limiting, unable to grasp the perspective of the subject, abstract and based on lifeless descriptions. Qualitative research, according to critics, on the contrary, tends to be unscientific and is based on a lax methodology (ibid., P. 205).</a:t>
            </a:r>
            <a:endParaRPr lang="ru-RU" sz="2600" b="1" dirty="0" smtClean="0">
              <a:solidFill>
                <a:srgbClr val="B53A31">
                  <a:lumMod val="75000"/>
                </a:srgbClr>
              </a:solidFill>
            </a:endParaRPr>
          </a:p>
        </p:txBody>
      </p:sp>
    </p:spTree>
    <p:extLst>
      <p:ext uri="{BB962C8B-B14F-4D97-AF65-F5344CB8AC3E}">
        <p14:creationId xmlns:p14="http://schemas.microsoft.com/office/powerpoint/2010/main" val="9205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571" y="1210147"/>
            <a:ext cx="9162107"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a:solidFill>
                  <a:srgbClr val="0179C0"/>
                </a:solidFill>
                <a:effectLst>
                  <a:outerShdw blurRad="38100" dist="38100" dir="2700000" algn="tl">
                    <a:srgbClr val="000000">
                      <a:alpha val="43137"/>
                    </a:srgbClr>
                  </a:outerShdw>
                </a:effectLst>
              </a:rPr>
              <a:t>Список использованных </a:t>
            </a:r>
            <a:r>
              <a:rPr lang="ru-RU" sz="2400" b="1" dirty="0" smtClean="0">
                <a:solidFill>
                  <a:srgbClr val="0179C0"/>
                </a:solidFill>
                <a:effectLst>
                  <a:outerShdw blurRad="38100" dist="38100" dir="2700000" algn="tl">
                    <a:srgbClr val="000000">
                      <a:alpha val="43137"/>
                    </a:srgbClr>
                  </a:outerShdw>
                </a:effectLst>
              </a:rPr>
              <a:t>источников</a:t>
            </a:r>
          </a:p>
          <a:p>
            <a:pPr indent="457200"/>
            <a:endParaRPr lang="ru-RU" sz="2200" b="1" dirty="0" smtClean="0">
              <a:solidFill>
                <a:schemeClr val="accent3">
                  <a:lumMod val="75000"/>
                </a:schemeClr>
              </a:solidFill>
            </a:endParaRPr>
          </a:p>
          <a:p>
            <a:pPr indent="457200"/>
            <a:r>
              <a:rPr lang="ru-RU" sz="2200" b="1" dirty="0" smtClean="0">
                <a:solidFill>
                  <a:schemeClr val="accent3">
                    <a:lumMod val="75000"/>
                  </a:schemeClr>
                </a:solidFill>
              </a:rPr>
              <a:t>1 </a:t>
            </a:r>
            <a:r>
              <a:rPr lang="ru-RU" sz="2200" b="1" dirty="0" err="1" smtClean="0">
                <a:solidFill>
                  <a:schemeClr val="accent3">
                    <a:lumMod val="75000"/>
                  </a:schemeClr>
                </a:solidFill>
              </a:rPr>
              <a:t>Гулевич</a:t>
            </a:r>
            <a:r>
              <a:rPr lang="ru-RU" sz="2200" b="1" dirty="0">
                <a:solidFill>
                  <a:schemeClr val="accent3">
                    <a:lumMod val="75000"/>
                  </a:schemeClr>
                </a:solidFill>
              </a:rPr>
              <a:t>, О. А. </a:t>
            </a:r>
            <a:r>
              <a:rPr lang="ru-RU" sz="2200" b="1" dirty="0" smtClean="0">
                <a:solidFill>
                  <a:schemeClr val="accent3">
                    <a:lumMod val="75000"/>
                  </a:schemeClr>
                </a:solidFill>
              </a:rPr>
              <a:t>Социальная </a:t>
            </a:r>
            <a:r>
              <a:rPr lang="ru-RU" sz="2200" b="1" dirty="0">
                <a:solidFill>
                  <a:schemeClr val="accent3">
                    <a:lumMod val="75000"/>
                  </a:schemeClr>
                </a:solidFill>
              </a:rPr>
              <a:t>психология : учебник и практикум для академического </a:t>
            </a:r>
            <a:r>
              <a:rPr lang="ru-RU" sz="2200" b="1" dirty="0" err="1" smtClean="0">
                <a:solidFill>
                  <a:schemeClr val="accent3">
                    <a:lumMod val="75000"/>
                  </a:schemeClr>
                </a:solidFill>
              </a:rPr>
              <a:t>бакалавриата</a:t>
            </a:r>
            <a:r>
              <a:rPr lang="ru-RU" sz="2200" b="1" dirty="0" smtClean="0">
                <a:solidFill>
                  <a:schemeClr val="accent3">
                    <a:lumMod val="75000"/>
                  </a:schemeClr>
                </a:solidFill>
              </a:rPr>
              <a:t> </a:t>
            </a:r>
            <a:r>
              <a:rPr lang="ru-RU" sz="2200" b="1" dirty="0">
                <a:solidFill>
                  <a:schemeClr val="accent3">
                    <a:lumMod val="75000"/>
                  </a:schemeClr>
                </a:solidFill>
              </a:rPr>
              <a:t>/ О. А. </a:t>
            </a:r>
            <a:r>
              <a:rPr lang="ru-RU" sz="2200" b="1" dirty="0" err="1">
                <a:solidFill>
                  <a:schemeClr val="accent3">
                    <a:lumMod val="75000"/>
                  </a:schemeClr>
                </a:solidFill>
              </a:rPr>
              <a:t>Гулевич</a:t>
            </a:r>
            <a:r>
              <a:rPr lang="ru-RU" sz="2200" b="1" dirty="0">
                <a:solidFill>
                  <a:schemeClr val="accent3">
                    <a:lumMod val="75000"/>
                  </a:schemeClr>
                </a:solidFill>
              </a:rPr>
              <a:t>, </a:t>
            </a:r>
            <a:r>
              <a:rPr lang="ru-RU" sz="2200" b="1" dirty="0" smtClean="0">
                <a:solidFill>
                  <a:schemeClr val="accent3">
                    <a:lumMod val="75000"/>
                  </a:schemeClr>
                </a:solidFill>
              </a:rPr>
              <a:t>   И</a:t>
            </a:r>
            <a:r>
              <a:rPr lang="ru-RU" sz="2200" b="1" dirty="0">
                <a:solidFill>
                  <a:schemeClr val="accent3">
                    <a:lumMod val="75000"/>
                  </a:schemeClr>
                </a:solidFill>
              </a:rPr>
              <a:t>. Р. </a:t>
            </a:r>
            <a:r>
              <a:rPr lang="ru-RU" sz="2200" b="1" dirty="0" err="1">
                <a:solidFill>
                  <a:schemeClr val="accent3">
                    <a:lumMod val="75000"/>
                  </a:schemeClr>
                </a:solidFill>
              </a:rPr>
              <a:t>Сариева</a:t>
            </a:r>
            <a:r>
              <a:rPr lang="ru-RU" sz="2200" b="1" dirty="0">
                <a:solidFill>
                  <a:schemeClr val="accent3">
                    <a:lumMod val="75000"/>
                  </a:schemeClr>
                </a:solidFill>
              </a:rPr>
              <a:t>. </a:t>
            </a:r>
            <a:r>
              <a:rPr lang="ru-RU" sz="2200" b="1" dirty="0">
                <a:solidFill>
                  <a:srgbClr val="B53A31">
                    <a:lumMod val="75000"/>
                  </a:srgbClr>
                </a:solidFill>
              </a:rPr>
              <a:t>–</a:t>
            </a:r>
            <a:r>
              <a:rPr lang="ru-RU" sz="2200" b="1" dirty="0" smtClean="0">
                <a:solidFill>
                  <a:schemeClr val="accent3">
                    <a:lumMod val="75000"/>
                  </a:schemeClr>
                </a:solidFill>
              </a:rPr>
              <a:t> </a:t>
            </a:r>
            <a:r>
              <a:rPr lang="ru-RU" sz="2200" b="1" dirty="0">
                <a:solidFill>
                  <a:schemeClr val="accent3">
                    <a:lumMod val="75000"/>
                  </a:schemeClr>
                </a:solidFill>
              </a:rPr>
              <a:t>М. : </a:t>
            </a:r>
            <a:r>
              <a:rPr lang="ru-RU" sz="2200" b="1" dirty="0" err="1" smtClean="0">
                <a:solidFill>
                  <a:schemeClr val="accent3">
                    <a:lumMod val="75000"/>
                  </a:schemeClr>
                </a:solidFill>
              </a:rPr>
              <a:t>Юрайт</a:t>
            </a:r>
            <a:r>
              <a:rPr lang="ru-RU" sz="2200" b="1" dirty="0">
                <a:solidFill>
                  <a:schemeClr val="accent3">
                    <a:lumMod val="75000"/>
                  </a:schemeClr>
                </a:solidFill>
              </a:rPr>
              <a:t>, 2015. </a:t>
            </a:r>
            <a:r>
              <a:rPr lang="ru-RU" sz="2200" b="1" dirty="0">
                <a:solidFill>
                  <a:srgbClr val="B53A31">
                    <a:lumMod val="75000"/>
                  </a:srgbClr>
                </a:solidFill>
              </a:rPr>
              <a:t>–</a:t>
            </a:r>
            <a:r>
              <a:rPr lang="ru-RU" sz="2200" b="1" dirty="0" smtClean="0">
                <a:solidFill>
                  <a:schemeClr val="accent3">
                    <a:lumMod val="75000"/>
                  </a:schemeClr>
                </a:solidFill>
              </a:rPr>
              <a:t> </a:t>
            </a:r>
            <a:r>
              <a:rPr lang="ru-RU" sz="2200" b="1" dirty="0">
                <a:solidFill>
                  <a:schemeClr val="accent3">
                    <a:lumMod val="75000"/>
                  </a:schemeClr>
                </a:solidFill>
              </a:rPr>
              <a:t>452 с.</a:t>
            </a:r>
          </a:p>
          <a:p>
            <a:pPr lvl="0" indent="457200" algn="just"/>
            <a:r>
              <a:rPr lang="ru-RU" sz="2200" b="1" dirty="0" smtClean="0">
                <a:solidFill>
                  <a:srgbClr val="B53A31">
                    <a:lumMod val="75000"/>
                  </a:srgbClr>
                </a:solidFill>
              </a:rPr>
              <a:t>2 Основные </a:t>
            </a:r>
            <a:r>
              <a:rPr lang="ru-RU" sz="2200" b="1" dirty="0">
                <a:solidFill>
                  <a:srgbClr val="B53A31">
                    <a:lumMod val="75000"/>
                  </a:srgbClr>
                </a:solidFill>
              </a:rPr>
              <a:t>методы сбора данных в психологии: Учебное пособие для студентов вузов / Под ред. С. А. Капустина. – М. : Аспект Пресс, 2012. – 158 с</a:t>
            </a:r>
            <a:r>
              <a:rPr lang="ru-RU" sz="2200" b="1" dirty="0" smtClean="0">
                <a:solidFill>
                  <a:srgbClr val="B53A31">
                    <a:lumMod val="75000"/>
                  </a:srgbClr>
                </a:solidFill>
              </a:rPr>
              <a:t>.</a:t>
            </a:r>
          </a:p>
          <a:p>
            <a:pPr lvl="0" indent="457200"/>
            <a:r>
              <a:rPr lang="ru-RU" sz="2200" b="1" dirty="0" smtClean="0">
                <a:solidFill>
                  <a:srgbClr val="B53A31">
                    <a:lumMod val="75000"/>
                  </a:srgbClr>
                </a:solidFill>
              </a:rPr>
              <a:t>3 Психология</a:t>
            </a:r>
            <a:r>
              <a:rPr lang="ru-RU" sz="2200" b="1" dirty="0">
                <a:solidFill>
                  <a:srgbClr val="B53A31">
                    <a:lumMod val="75000"/>
                  </a:srgbClr>
                </a:solidFill>
              </a:rPr>
              <a:t>: комплексный подход / М. </a:t>
            </a:r>
            <a:r>
              <a:rPr lang="ru-RU" sz="2200" b="1" dirty="0" err="1">
                <a:solidFill>
                  <a:srgbClr val="B53A31">
                    <a:lumMod val="75000"/>
                  </a:srgbClr>
                </a:solidFill>
              </a:rPr>
              <a:t>Айзенк</a:t>
            </a:r>
            <a:r>
              <a:rPr lang="ru-RU" sz="2200" b="1" dirty="0">
                <a:solidFill>
                  <a:srgbClr val="B53A31">
                    <a:lumMod val="75000"/>
                  </a:srgbClr>
                </a:solidFill>
              </a:rPr>
              <a:t>, П. </a:t>
            </a:r>
            <a:r>
              <a:rPr lang="ru-RU" sz="2200" b="1" dirty="0" err="1">
                <a:solidFill>
                  <a:srgbClr val="B53A31">
                    <a:lumMod val="75000"/>
                  </a:srgbClr>
                </a:solidFill>
              </a:rPr>
              <a:t>Брайант</a:t>
            </a:r>
            <a:r>
              <a:rPr lang="ru-RU" sz="2200" b="1" dirty="0">
                <a:solidFill>
                  <a:srgbClr val="B53A31">
                    <a:lumMod val="75000"/>
                  </a:srgbClr>
                </a:solidFill>
              </a:rPr>
              <a:t>, Х. </a:t>
            </a:r>
            <a:r>
              <a:rPr lang="ru-RU" sz="2200" b="1" dirty="0" err="1">
                <a:solidFill>
                  <a:srgbClr val="B53A31">
                    <a:lumMod val="75000"/>
                  </a:srgbClr>
                </a:solidFill>
              </a:rPr>
              <a:t>Куликэн</a:t>
            </a:r>
            <a:r>
              <a:rPr lang="ru-RU" sz="2200" b="1" dirty="0">
                <a:solidFill>
                  <a:srgbClr val="B53A31">
                    <a:lumMod val="75000"/>
                  </a:srgbClr>
                </a:solidFill>
              </a:rPr>
              <a:t> и др. ; Под </a:t>
            </a:r>
            <a:r>
              <a:rPr lang="ru-RU" sz="2200" b="1" dirty="0" err="1">
                <a:solidFill>
                  <a:srgbClr val="B53A31">
                    <a:lumMod val="75000"/>
                  </a:srgbClr>
                </a:solidFill>
              </a:rPr>
              <a:t>ред</a:t>
            </a:r>
            <a:r>
              <a:rPr lang="ru-RU" sz="2200" b="1" dirty="0">
                <a:solidFill>
                  <a:srgbClr val="B53A31">
                    <a:lumMod val="75000"/>
                  </a:srgbClr>
                </a:solidFill>
              </a:rPr>
              <a:t> М. </a:t>
            </a:r>
            <a:r>
              <a:rPr lang="ru-RU" sz="2200" b="1" dirty="0" err="1">
                <a:solidFill>
                  <a:srgbClr val="B53A31">
                    <a:lumMod val="75000"/>
                  </a:srgbClr>
                </a:solidFill>
              </a:rPr>
              <a:t>Айзенка</a:t>
            </a:r>
            <a:r>
              <a:rPr lang="ru-RU" sz="2200" b="1" dirty="0">
                <a:solidFill>
                  <a:srgbClr val="B53A31">
                    <a:lumMod val="75000"/>
                  </a:srgbClr>
                </a:solidFill>
              </a:rPr>
              <a:t>. – Мн. : Новое знание, 2002. – 832 с.</a:t>
            </a:r>
          </a:p>
          <a:p>
            <a:pPr lvl="0" indent="457200" algn="just"/>
            <a:r>
              <a:rPr lang="ru-RU" sz="2200" b="1" dirty="0" smtClean="0">
                <a:solidFill>
                  <a:srgbClr val="B53A31">
                    <a:lumMod val="75000"/>
                  </a:srgbClr>
                </a:solidFill>
              </a:rPr>
              <a:t>4 </a:t>
            </a:r>
            <a:r>
              <a:rPr lang="ru-RU" sz="2200" b="1" dirty="0" err="1" smtClean="0">
                <a:solidFill>
                  <a:srgbClr val="B53A31">
                    <a:lumMod val="75000"/>
                  </a:srgbClr>
                </a:solidFill>
              </a:rPr>
              <a:t>Янчук</a:t>
            </a:r>
            <a:r>
              <a:rPr lang="ru-RU" sz="2200" b="1" dirty="0" smtClean="0">
                <a:solidFill>
                  <a:srgbClr val="B53A31">
                    <a:lumMod val="75000"/>
                  </a:srgbClr>
                </a:solidFill>
              </a:rPr>
              <a:t>, </a:t>
            </a:r>
            <a:r>
              <a:rPr lang="ru-RU" sz="2200" b="1" dirty="0">
                <a:solidFill>
                  <a:srgbClr val="B53A31">
                    <a:lumMod val="75000"/>
                  </a:srgbClr>
                </a:solidFill>
              </a:rPr>
              <a:t>В</a:t>
            </a:r>
            <a:r>
              <a:rPr lang="ru-RU" sz="2200" b="1" dirty="0" smtClean="0">
                <a:solidFill>
                  <a:srgbClr val="B53A31">
                    <a:lumMod val="75000"/>
                  </a:srgbClr>
                </a:solidFill>
              </a:rPr>
              <a:t>. А</a:t>
            </a:r>
            <a:r>
              <a:rPr lang="ru-RU" sz="2200" b="1" dirty="0">
                <a:solidFill>
                  <a:srgbClr val="B53A31">
                    <a:lumMod val="75000"/>
                  </a:srgbClr>
                </a:solidFill>
              </a:rPr>
              <a:t>. Методология и методы психологического исследования в психологии и социальных науках. – Мн</a:t>
            </a:r>
            <a:r>
              <a:rPr lang="ru-RU" sz="2200" b="1" dirty="0" smtClean="0">
                <a:solidFill>
                  <a:srgbClr val="B53A31">
                    <a:lumMod val="75000"/>
                  </a:srgbClr>
                </a:solidFill>
              </a:rPr>
              <a:t>. : </a:t>
            </a:r>
            <a:r>
              <a:rPr lang="ru-RU" sz="2200" b="1" dirty="0">
                <a:solidFill>
                  <a:srgbClr val="B53A31">
                    <a:lumMod val="75000"/>
                  </a:srgbClr>
                </a:solidFill>
              </a:rPr>
              <a:t>АПО, 2011. – 376 с</a:t>
            </a:r>
            <a:r>
              <a:rPr lang="ru-RU" sz="2200" b="1" dirty="0" smtClean="0">
                <a:solidFill>
                  <a:srgbClr val="B53A31">
                    <a:lumMod val="75000"/>
                  </a:srgbClr>
                </a:solidFill>
              </a:rPr>
              <a:t>. </a:t>
            </a:r>
            <a:endParaRPr lang="ru-RU" sz="2200" b="1" dirty="0">
              <a:solidFill>
                <a:srgbClr val="B53A31">
                  <a:lumMod val="75000"/>
                </a:srgbClr>
              </a:solidFill>
            </a:endParaRPr>
          </a:p>
        </p:txBody>
      </p:sp>
    </p:spTree>
    <p:extLst>
      <p:ext uri="{BB962C8B-B14F-4D97-AF65-F5344CB8AC3E}">
        <p14:creationId xmlns:p14="http://schemas.microsoft.com/office/powerpoint/2010/main" val="930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243" y="715471"/>
            <a:ext cx="10088380" cy="5632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0179C0"/>
                </a:solidFill>
                <a:effectLst>
                  <a:outerShdw blurRad="38100" dist="38100" dir="2700000" algn="tl">
                    <a:srgbClr val="000000">
                      <a:alpha val="43137"/>
                    </a:srgbClr>
                  </a:outerShdw>
                </a:effectLst>
              </a:rPr>
              <a:t>List of sources </a:t>
            </a:r>
            <a:r>
              <a:rPr lang="en-US" sz="2400" b="1" dirty="0" smtClean="0">
                <a:solidFill>
                  <a:srgbClr val="0179C0"/>
                </a:solidFill>
                <a:effectLst>
                  <a:outerShdw blurRad="38100" dist="38100" dir="2700000" algn="tl">
                    <a:srgbClr val="000000">
                      <a:alpha val="43137"/>
                    </a:srgbClr>
                  </a:outerShdw>
                </a:effectLst>
              </a:rPr>
              <a:t>used</a:t>
            </a:r>
            <a:endParaRPr lang="ru-RU" sz="2400" b="1" dirty="0" smtClean="0">
              <a:solidFill>
                <a:srgbClr val="0179C0"/>
              </a:solidFill>
              <a:effectLst>
                <a:outerShdw blurRad="38100" dist="38100" dir="2700000" algn="tl">
                  <a:srgbClr val="000000">
                    <a:alpha val="43137"/>
                  </a:srgbClr>
                </a:outerShdw>
              </a:effectLst>
            </a:endParaRPr>
          </a:p>
          <a:p>
            <a:pPr indent="457200"/>
            <a:endParaRPr lang="ru-RU" b="1" dirty="0" smtClean="0">
              <a:solidFill>
                <a:srgbClr val="B53A31">
                  <a:lumMod val="75000"/>
                </a:srgbClr>
              </a:solidFill>
            </a:endParaRPr>
          </a:p>
          <a:p>
            <a:pPr indent="457200"/>
            <a:r>
              <a:rPr lang="en-US" sz="2400" b="1" dirty="0" smtClean="0">
                <a:solidFill>
                  <a:srgbClr val="B53A31">
                    <a:lumMod val="75000"/>
                  </a:srgbClr>
                </a:solidFill>
              </a:rPr>
              <a:t>1 </a:t>
            </a:r>
            <a:r>
              <a:rPr lang="en-US" sz="2400" b="1" dirty="0" err="1">
                <a:solidFill>
                  <a:srgbClr val="B53A31">
                    <a:lumMod val="75000"/>
                  </a:srgbClr>
                </a:solidFill>
              </a:rPr>
              <a:t>Gulevich</a:t>
            </a:r>
            <a:r>
              <a:rPr lang="en-US" sz="2400" b="1" dirty="0">
                <a:solidFill>
                  <a:srgbClr val="B53A31">
                    <a:lumMod val="75000"/>
                  </a:srgbClr>
                </a:solidFill>
              </a:rPr>
              <a:t>, O. A. Social psychology: a textbook and a practical course for academic undergraduate studies / O. A. </a:t>
            </a:r>
            <a:r>
              <a:rPr lang="en-US" sz="2400" b="1" dirty="0" err="1">
                <a:solidFill>
                  <a:srgbClr val="B53A31">
                    <a:lumMod val="75000"/>
                  </a:srgbClr>
                </a:solidFill>
              </a:rPr>
              <a:t>Gulevich</a:t>
            </a:r>
            <a:r>
              <a:rPr lang="en-US" sz="2400" b="1" dirty="0">
                <a:solidFill>
                  <a:srgbClr val="B53A31">
                    <a:lumMod val="75000"/>
                  </a:srgbClr>
                </a:solidFill>
              </a:rPr>
              <a:t>, I. R. </a:t>
            </a:r>
            <a:r>
              <a:rPr lang="en-US" sz="2400" b="1" dirty="0" err="1">
                <a:solidFill>
                  <a:srgbClr val="B53A31">
                    <a:lumMod val="75000"/>
                  </a:srgbClr>
                </a:solidFill>
              </a:rPr>
              <a:t>Sarieva</a:t>
            </a:r>
            <a:r>
              <a:rPr lang="en-US" sz="2400" b="1" dirty="0">
                <a:solidFill>
                  <a:srgbClr val="B53A31">
                    <a:lumMod val="75000"/>
                  </a:srgbClr>
                </a:solidFill>
              </a:rPr>
              <a:t>. - M</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err="1">
                <a:solidFill>
                  <a:srgbClr val="B53A31">
                    <a:lumMod val="75000"/>
                  </a:srgbClr>
                </a:solidFill>
              </a:rPr>
              <a:t>Yurayt</a:t>
            </a:r>
            <a:r>
              <a:rPr lang="en-US" sz="2400" b="1" dirty="0">
                <a:solidFill>
                  <a:srgbClr val="B53A31">
                    <a:lumMod val="75000"/>
                  </a:srgbClr>
                </a:solidFill>
              </a:rPr>
              <a:t>, </a:t>
            </a:r>
            <a:r>
              <a:rPr lang="en-US" sz="2400" b="1" dirty="0" smtClean="0">
                <a:solidFill>
                  <a:srgbClr val="B53A31">
                    <a:lumMod val="75000"/>
                  </a:srgbClr>
                </a:solidFill>
              </a:rPr>
              <a:t>2015</a:t>
            </a:r>
            <a:r>
              <a:rPr lang="ru-RU" sz="2400" b="1" dirty="0" smtClean="0">
                <a:solidFill>
                  <a:srgbClr val="B53A31">
                    <a:lumMod val="75000"/>
                  </a:srgbClr>
                </a:solidFill>
              </a:rPr>
              <a:t>.</a:t>
            </a:r>
            <a:r>
              <a:rPr lang="en-US" sz="2400" b="1" dirty="0" smtClean="0">
                <a:solidFill>
                  <a:srgbClr val="B53A31">
                    <a:lumMod val="75000"/>
                  </a:srgbClr>
                </a:solidFill>
              </a:rPr>
              <a:t> </a:t>
            </a:r>
            <a:r>
              <a:rPr lang="en-US" sz="2400" b="1" dirty="0">
                <a:solidFill>
                  <a:srgbClr val="B53A31">
                    <a:lumMod val="75000"/>
                  </a:srgbClr>
                </a:solidFill>
              </a:rPr>
              <a:t>- 452 p</a:t>
            </a:r>
            <a:r>
              <a:rPr lang="en-US" sz="2400" b="1" dirty="0" smtClean="0">
                <a:solidFill>
                  <a:srgbClr val="B53A31">
                    <a:lumMod val="75000"/>
                  </a:srgbClr>
                </a:solidFill>
              </a:rPr>
              <a:t>.</a:t>
            </a:r>
          </a:p>
          <a:p>
            <a:pPr indent="457200"/>
            <a:r>
              <a:rPr lang="en-US" sz="2400" b="1" dirty="0" smtClean="0">
                <a:solidFill>
                  <a:srgbClr val="B53A31">
                    <a:lumMod val="75000"/>
                  </a:srgbClr>
                </a:solidFill>
              </a:rPr>
              <a:t>2 </a:t>
            </a:r>
            <a:r>
              <a:rPr lang="en-US" sz="2400" b="1" dirty="0">
                <a:solidFill>
                  <a:srgbClr val="B53A31">
                    <a:lumMod val="75000"/>
                  </a:srgbClr>
                </a:solidFill>
              </a:rPr>
              <a:t>Basic methods of data collection in psychology: A textbook for university students / Edited by S. A. Kapustin. - M</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Aspect Press, </a:t>
            </a:r>
            <a:r>
              <a:rPr lang="en-US" sz="2400" b="1" dirty="0" smtClean="0">
                <a:solidFill>
                  <a:srgbClr val="B53A31">
                    <a:lumMod val="75000"/>
                  </a:srgbClr>
                </a:solidFill>
              </a:rPr>
              <a:t>2012</a:t>
            </a:r>
            <a:r>
              <a:rPr lang="ru-RU" sz="2400" b="1" dirty="0" smtClean="0">
                <a:solidFill>
                  <a:srgbClr val="B53A31">
                    <a:lumMod val="75000"/>
                  </a:srgbClr>
                </a:solidFill>
              </a:rPr>
              <a:t>.</a:t>
            </a:r>
            <a:r>
              <a:rPr lang="en-US" sz="2400" b="1" dirty="0" smtClean="0">
                <a:solidFill>
                  <a:srgbClr val="B53A31">
                    <a:lumMod val="75000"/>
                  </a:srgbClr>
                </a:solidFill>
              </a:rPr>
              <a:t> </a:t>
            </a:r>
            <a:r>
              <a:rPr lang="en-US" sz="2400" b="1" dirty="0">
                <a:solidFill>
                  <a:srgbClr val="B53A31">
                    <a:lumMod val="75000"/>
                  </a:srgbClr>
                </a:solidFill>
              </a:rPr>
              <a:t>- 158 p</a:t>
            </a:r>
            <a:r>
              <a:rPr lang="en-US" sz="2400" b="1" dirty="0" smtClean="0">
                <a:solidFill>
                  <a:srgbClr val="B53A31">
                    <a:lumMod val="75000"/>
                  </a:srgbClr>
                </a:solidFill>
              </a:rPr>
              <a:t>.</a:t>
            </a:r>
          </a:p>
          <a:p>
            <a:pPr indent="457200"/>
            <a:r>
              <a:rPr lang="en-US" sz="2400" b="1" dirty="0" smtClean="0">
                <a:solidFill>
                  <a:srgbClr val="B53A31">
                    <a:lumMod val="75000"/>
                  </a:srgbClr>
                </a:solidFill>
              </a:rPr>
              <a:t>3 </a:t>
            </a:r>
            <a:r>
              <a:rPr lang="en-US" sz="2400" b="1" dirty="0">
                <a:solidFill>
                  <a:srgbClr val="B53A31">
                    <a:lumMod val="75000"/>
                  </a:srgbClr>
                </a:solidFill>
              </a:rPr>
              <a:t>Psychology: an integrated approach / M. Eysenck, P. Bryant, </a:t>
            </a:r>
            <a:r>
              <a:rPr lang="ru-RU" sz="2400" b="1" dirty="0" smtClean="0">
                <a:solidFill>
                  <a:srgbClr val="B53A31">
                    <a:lumMod val="75000"/>
                  </a:srgbClr>
                </a:solidFill>
              </a:rPr>
              <a:t> </a:t>
            </a:r>
            <a:r>
              <a:rPr lang="en-US" sz="2400" b="1" dirty="0" smtClean="0">
                <a:solidFill>
                  <a:srgbClr val="B53A31">
                    <a:lumMod val="75000"/>
                  </a:srgbClr>
                </a:solidFill>
              </a:rPr>
              <a:t>H</a:t>
            </a:r>
            <a:r>
              <a:rPr lang="en-US" sz="2400" b="1" dirty="0">
                <a:solidFill>
                  <a:srgbClr val="B53A31">
                    <a:lumMod val="75000"/>
                  </a:srgbClr>
                </a:solidFill>
              </a:rPr>
              <a:t>. </a:t>
            </a:r>
            <a:r>
              <a:rPr lang="en-US" sz="2400" b="1" dirty="0" err="1">
                <a:solidFill>
                  <a:srgbClr val="B53A31">
                    <a:lumMod val="75000"/>
                  </a:srgbClr>
                </a:solidFill>
              </a:rPr>
              <a:t>Kuliken</a:t>
            </a:r>
            <a:r>
              <a:rPr lang="en-US" sz="2400" b="1" dirty="0">
                <a:solidFill>
                  <a:srgbClr val="B53A31">
                    <a:lumMod val="75000"/>
                  </a:srgbClr>
                </a:solidFill>
              </a:rPr>
              <a:t>, et al.; Ed. by M. Eysenck. </a:t>
            </a:r>
            <a:r>
              <a:rPr lang="en-US" sz="2400" b="1" dirty="0" smtClean="0">
                <a:solidFill>
                  <a:srgbClr val="B53A31">
                    <a:lumMod val="75000"/>
                  </a:srgbClr>
                </a:solidFill>
              </a:rPr>
              <a:t>– Minsk : </a:t>
            </a:r>
            <a:r>
              <a:rPr lang="en-US" sz="2400" b="1" dirty="0" err="1">
                <a:solidFill>
                  <a:srgbClr val="B53A31">
                    <a:lumMod val="75000"/>
                  </a:srgbClr>
                </a:solidFill>
              </a:rPr>
              <a:t>Novoe</a:t>
            </a:r>
            <a:r>
              <a:rPr lang="en-US" sz="2400" b="1" dirty="0">
                <a:solidFill>
                  <a:srgbClr val="B53A31">
                    <a:lumMod val="75000"/>
                  </a:srgbClr>
                </a:solidFill>
              </a:rPr>
              <a:t> </a:t>
            </a:r>
            <a:r>
              <a:rPr lang="en-US" sz="2400" b="1" dirty="0" err="1">
                <a:solidFill>
                  <a:srgbClr val="B53A31">
                    <a:lumMod val="75000"/>
                  </a:srgbClr>
                </a:solidFill>
              </a:rPr>
              <a:t>znanie</a:t>
            </a:r>
            <a:r>
              <a:rPr lang="en-US" sz="2400" b="1" dirty="0">
                <a:solidFill>
                  <a:srgbClr val="B53A31">
                    <a:lumMod val="75000"/>
                  </a:srgbClr>
                </a:solidFill>
              </a:rPr>
              <a:t>, 2002. - 832 p</a:t>
            </a:r>
            <a:r>
              <a:rPr lang="en-US" sz="2400" b="1" dirty="0" smtClean="0">
                <a:solidFill>
                  <a:srgbClr val="B53A31">
                    <a:lumMod val="75000"/>
                  </a:srgbClr>
                </a:solidFill>
              </a:rPr>
              <a:t>.</a:t>
            </a:r>
          </a:p>
          <a:p>
            <a:pPr indent="457200"/>
            <a:r>
              <a:rPr lang="en-US" sz="2400" b="1" dirty="0" smtClean="0">
                <a:solidFill>
                  <a:srgbClr val="B53A31">
                    <a:lumMod val="75000"/>
                  </a:srgbClr>
                </a:solidFill>
              </a:rPr>
              <a:t>4 </a:t>
            </a:r>
            <a:r>
              <a:rPr lang="en-US" sz="2400" b="1" dirty="0" err="1">
                <a:solidFill>
                  <a:srgbClr val="B53A31">
                    <a:lumMod val="75000"/>
                  </a:srgbClr>
                </a:solidFill>
              </a:rPr>
              <a:t>Yanchuk</a:t>
            </a:r>
            <a:r>
              <a:rPr lang="en-US" sz="2400" b="1" dirty="0">
                <a:solidFill>
                  <a:srgbClr val="B53A31">
                    <a:lumMod val="75000"/>
                  </a:srgbClr>
                </a:solidFill>
              </a:rPr>
              <a:t>, V. A. Methodology and methods of psychological research in psychology and social sciences. </a:t>
            </a:r>
            <a:r>
              <a:rPr lang="en-US" sz="2400" b="1" dirty="0" smtClean="0">
                <a:solidFill>
                  <a:srgbClr val="B53A31">
                    <a:lumMod val="75000"/>
                  </a:srgbClr>
                </a:solidFill>
              </a:rPr>
              <a:t>– </a:t>
            </a:r>
            <a:r>
              <a:rPr lang="en-US" sz="2400" b="1" dirty="0" err="1" smtClean="0">
                <a:solidFill>
                  <a:srgbClr val="B53A31">
                    <a:lumMod val="75000"/>
                  </a:srgbClr>
                </a:solidFill>
              </a:rPr>
              <a:t>Migsk</a:t>
            </a:r>
            <a:r>
              <a:rPr lang="en-US" sz="2400" b="1" dirty="0" smtClean="0">
                <a:solidFill>
                  <a:srgbClr val="B53A31">
                    <a:lumMod val="75000"/>
                  </a:srgbClr>
                </a:solidFill>
              </a:rPr>
              <a:t> : </a:t>
            </a:r>
            <a:r>
              <a:rPr lang="en-US" sz="2400" b="1" dirty="0">
                <a:solidFill>
                  <a:srgbClr val="B53A31">
                    <a:lumMod val="75000"/>
                  </a:srgbClr>
                </a:solidFill>
              </a:rPr>
              <a:t>APO, </a:t>
            </a:r>
            <a:r>
              <a:rPr lang="en-US" sz="2400" b="1" dirty="0" smtClean="0">
                <a:solidFill>
                  <a:srgbClr val="B53A31">
                    <a:lumMod val="75000"/>
                  </a:srgbClr>
                </a:solidFill>
              </a:rPr>
              <a:t>2011. - </a:t>
            </a:r>
            <a:r>
              <a:rPr lang="en-US" sz="2400" b="1" dirty="0">
                <a:solidFill>
                  <a:srgbClr val="B53A31">
                    <a:lumMod val="75000"/>
                  </a:srgbClr>
                </a:solidFill>
              </a:rPr>
              <a:t>376 p</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ru-RU" sz="2400" b="1" dirty="0" smtClean="0">
                <a:solidFill>
                  <a:srgbClr val="B53A31">
                    <a:lumMod val="75000"/>
                  </a:srgbClr>
                </a:solidFill>
              </a:rPr>
              <a:t>5 </a:t>
            </a:r>
            <a:r>
              <a:rPr lang="en-US" sz="2400" b="1" dirty="0">
                <a:solidFill>
                  <a:srgbClr val="B53A31">
                    <a:lumMod val="75000"/>
                  </a:srgbClr>
                </a:solidFill>
              </a:rPr>
              <a:t>Creswell, John W. (2014). Research design: Qualitative, Quantitative and Mixed Methods Approach / John W. Creswell. – University of Nebraska-Lincoln, by SAGE Publications, Inc., 342 p. </a:t>
            </a:r>
            <a:endParaRPr lang="ru-RU" sz="2400" b="1" dirty="0">
              <a:solidFill>
                <a:srgbClr val="B53A31">
                  <a:lumMod val="75000"/>
                </a:srgbClr>
              </a:solidFill>
            </a:endParaRPr>
          </a:p>
        </p:txBody>
      </p:sp>
    </p:spTree>
    <p:extLst>
      <p:ext uri="{BB962C8B-B14F-4D97-AF65-F5344CB8AC3E}">
        <p14:creationId xmlns:p14="http://schemas.microsoft.com/office/powerpoint/2010/main" val="1528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047" y="866468"/>
            <a:ext cx="10483402" cy="52629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smtClean="0">
                <a:solidFill>
                  <a:srgbClr val="B53A31">
                    <a:lumMod val="75000"/>
                  </a:srgbClr>
                </a:solidFill>
              </a:rPr>
              <a:t>4 </a:t>
            </a:r>
            <a:r>
              <a:rPr lang="en-US" sz="2400" b="1" dirty="0" err="1" smtClean="0">
                <a:solidFill>
                  <a:srgbClr val="B53A31">
                    <a:lumMod val="75000"/>
                  </a:srgbClr>
                </a:solidFill>
              </a:rPr>
              <a:t>Artemyeva</a:t>
            </a:r>
            <a:r>
              <a:rPr lang="en-US" sz="2400" b="1" dirty="0">
                <a:solidFill>
                  <a:srgbClr val="B53A31">
                    <a:lumMod val="75000"/>
                  </a:srgbClr>
                </a:solidFill>
              </a:rPr>
              <a:t>, O. A. Quantitative and qualitative methods of psychological research of mass communication: A textbook/ O. A. </a:t>
            </a:r>
            <a:r>
              <a:rPr lang="en-US" sz="2400" b="1" dirty="0" err="1">
                <a:solidFill>
                  <a:srgbClr val="B53A31">
                    <a:lumMod val="75000"/>
                  </a:srgbClr>
                </a:solidFill>
              </a:rPr>
              <a:t>Artemyeva</a:t>
            </a:r>
            <a:r>
              <a:rPr lang="en-US" sz="2400" b="1" dirty="0">
                <a:solidFill>
                  <a:srgbClr val="B53A31">
                    <a:lumMod val="75000"/>
                  </a:srgbClr>
                </a:solidFill>
              </a:rPr>
              <a:t>. – </a:t>
            </a:r>
            <a:r>
              <a:rPr lang="en-US" sz="2400" b="1" dirty="0" smtClean="0">
                <a:solidFill>
                  <a:srgbClr val="B53A31">
                    <a:lumMod val="75000"/>
                  </a:srgbClr>
                </a:solidFill>
              </a:rPr>
              <a:t>Irkutsk</a:t>
            </a:r>
            <a:r>
              <a:rPr lang="en-US" sz="2400" b="1" dirty="0">
                <a:solidFill>
                  <a:srgbClr val="B53A31">
                    <a:lumMod val="75000"/>
                  </a:srgbClr>
                </a:solidFill>
              </a:rPr>
              <a:t>: </a:t>
            </a:r>
            <a:r>
              <a:rPr lang="en-US" sz="2400" b="1" dirty="0" err="1" smtClean="0">
                <a:solidFill>
                  <a:srgbClr val="B53A31">
                    <a:lumMod val="75000"/>
                  </a:srgbClr>
                </a:solidFill>
              </a:rPr>
              <a:t>Irkut</a:t>
            </a:r>
            <a:r>
              <a:rPr lang="en-US" sz="2400" b="1" dirty="0" smtClean="0">
                <a:solidFill>
                  <a:srgbClr val="B53A31">
                    <a:lumMod val="75000"/>
                  </a:srgbClr>
                </a:solidFill>
              </a:rPr>
              <a:t> </a:t>
            </a:r>
            <a:r>
              <a:rPr lang="en-US" sz="2400" b="1" dirty="0">
                <a:solidFill>
                  <a:srgbClr val="B53A31">
                    <a:lumMod val="75000"/>
                  </a:srgbClr>
                </a:solidFill>
              </a:rPr>
              <a:t>State University, 2007, 155 p</a:t>
            </a:r>
            <a:r>
              <a:rPr lang="en-US" sz="2400" b="1" dirty="0" smtClean="0">
                <a:solidFill>
                  <a:srgbClr val="B53A31">
                    <a:lumMod val="75000"/>
                  </a:srgbClr>
                </a:solidFill>
              </a:rPr>
              <a:t>.</a:t>
            </a:r>
          </a:p>
          <a:p>
            <a:pPr indent="457200"/>
            <a:r>
              <a:rPr lang="ru-RU" sz="2400" b="1" dirty="0" smtClean="0">
                <a:solidFill>
                  <a:srgbClr val="B53A31">
                    <a:lumMod val="75000"/>
                  </a:srgbClr>
                </a:solidFill>
              </a:rPr>
              <a:t>5 </a:t>
            </a:r>
            <a:r>
              <a:rPr lang="en-US" sz="2400" b="1" dirty="0" err="1" smtClean="0">
                <a:solidFill>
                  <a:srgbClr val="B53A31">
                    <a:lumMod val="75000"/>
                  </a:srgbClr>
                </a:solidFill>
              </a:rPr>
              <a:t>Sochivko</a:t>
            </a:r>
            <a:r>
              <a:rPr lang="en-US" sz="2400" b="1" dirty="0">
                <a:solidFill>
                  <a:srgbClr val="B53A31">
                    <a:lumMod val="75000"/>
                  </a:srgbClr>
                </a:solidFill>
              </a:rPr>
              <a:t>, D. V. Mathematical models in psychological and pedagogical research / D. V. </a:t>
            </a:r>
            <a:r>
              <a:rPr lang="en-US" sz="2400" b="1" dirty="0" err="1">
                <a:solidFill>
                  <a:srgbClr val="B53A31">
                    <a:lumMod val="75000"/>
                  </a:srgbClr>
                </a:solidFill>
              </a:rPr>
              <a:t>Sochivko</a:t>
            </a:r>
            <a:r>
              <a:rPr lang="en-US" sz="2400" b="1" dirty="0">
                <a:solidFill>
                  <a:srgbClr val="B53A31">
                    <a:lumMod val="75000"/>
                  </a:srgbClr>
                </a:solidFill>
              </a:rPr>
              <a:t>, V. A. </a:t>
            </a:r>
            <a:r>
              <a:rPr lang="en-US" sz="2400" b="1" dirty="0" err="1">
                <a:solidFill>
                  <a:srgbClr val="B53A31">
                    <a:lumMod val="75000"/>
                  </a:srgbClr>
                </a:solidFill>
              </a:rPr>
              <a:t>Yakunin</a:t>
            </a:r>
            <a:r>
              <a:rPr lang="en-US" sz="2400" b="1" dirty="0">
                <a:solidFill>
                  <a:srgbClr val="B53A31">
                    <a:lumMod val="75000"/>
                  </a:srgbClr>
                </a:solidFill>
              </a:rPr>
              <a:t>. - L</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LSU, 1988. - 68 p</a:t>
            </a:r>
            <a:r>
              <a:rPr lang="en-US" sz="2400" b="1" dirty="0" smtClean="0">
                <a:solidFill>
                  <a:srgbClr val="B53A31">
                    <a:lumMod val="75000"/>
                  </a:srgbClr>
                </a:solidFill>
              </a:rPr>
              <a:t>.</a:t>
            </a:r>
            <a:r>
              <a:rPr lang="ru-RU" sz="2400" b="1" dirty="0" smtClean="0">
                <a:solidFill>
                  <a:srgbClr val="B53A31">
                    <a:lumMod val="75000"/>
                  </a:srgbClr>
                </a:solidFill>
              </a:rPr>
              <a:t> </a:t>
            </a:r>
          </a:p>
          <a:p>
            <a:pPr indent="457200"/>
            <a:r>
              <a:rPr lang="ru-RU" sz="2400" b="1" dirty="0" smtClean="0">
                <a:solidFill>
                  <a:srgbClr val="B53A31">
                    <a:lumMod val="75000"/>
                  </a:srgbClr>
                </a:solidFill>
              </a:rPr>
              <a:t>6 </a:t>
            </a:r>
            <a:r>
              <a:rPr lang="en-US" sz="2400" b="1" dirty="0" smtClean="0">
                <a:solidFill>
                  <a:srgbClr val="B53A31">
                    <a:lumMod val="75000"/>
                  </a:srgbClr>
                </a:solidFill>
              </a:rPr>
              <a:t>Psychology</a:t>
            </a:r>
            <a:r>
              <a:rPr lang="en-US" sz="2400" b="1" dirty="0">
                <a:solidFill>
                  <a:srgbClr val="B53A31">
                    <a:lumMod val="75000"/>
                  </a:srgbClr>
                </a:solidFill>
              </a:rPr>
              <a:t>: an integrated approach / M. Eysenck, and P. Bryant, </a:t>
            </a:r>
            <a:r>
              <a:rPr lang="ru-RU" sz="2400" b="1" dirty="0" smtClean="0">
                <a:solidFill>
                  <a:srgbClr val="B53A31">
                    <a:lumMod val="75000"/>
                  </a:srgbClr>
                </a:solidFill>
              </a:rPr>
              <a:t>           </a:t>
            </a:r>
            <a:r>
              <a:rPr lang="en-US" sz="2400" b="1" dirty="0" smtClean="0">
                <a:solidFill>
                  <a:srgbClr val="B53A31">
                    <a:lumMod val="75000"/>
                  </a:srgbClr>
                </a:solidFill>
              </a:rPr>
              <a:t>H</a:t>
            </a:r>
            <a:r>
              <a:rPr lang="en-US" sz="2400" b="1" dirty="0">
                <a:solidFill>
                  <a:srgbClr val="B53A31">
                    <a:lumMod val="75000"/>
                  </a:srgbClr>
                </a:solidFill>
              </a:rPr>
              <a:t>. </a:t>
            </a:r>
            <a:r>
              <a:rPr lang="en-US" sz="2400" b="1" dirty="0" err="1">
                <a:solidFill>
                  <a:srgbClr val="B53A31">
                    <a:lumMod val="75000"/>
                  </a:srgbClr>
                </a:solidFill>
              </a:rPr>
              <a:t>Culican</a:t>
            </a:r>
            <a:r>
              <a:rPr lang="en-US" sz="2400" b="1" dirty="0">
                <a:solidFill>
                  <a:srgbClr val="B53A31">
                    <a:lumMod val="75000"/>
                  </a:srgbClr>
                </a:solidFill>
              </a:rPr>
              <a:t>, etc.; </a:t>
            </a:r>
            <a:r>
              <a:rPr lang="en-US" sz="2400" b="1" dirty="0" err="1">
                <a:solidFill>
                  <a:srgbClr val="B53A31">
                    <a:lumMod val="75000"/>
                  </a:srgbClr>
                </a:solidFill>
              </a:rPr>
              <a:t>ed</a:t>
            </a:r>
            <a:r>
              <a:rPr lang="en-US" sz="2400" b="1" dirty="0">
                <a:solidFill>
                  <a:srgbClr val="B53A31">
                    <a:lumMod val="75000"/>
                  </a:srgbClr>
                </a:solidFill>
              </a:rPr>
              <a:t> M. Eysenck. – </a:t>
            </a:r>
            <a:r>
              <a:rPr lang="en-US" sz="2400" b="1" dirty="0" smtClean="0">
                <a:solidFill>
                  <a:srgbClr val="B53A31">
                    <a:lumMod val="75000"/>
                  </a:srgbClr>
                </a:solidFill>
              </a:rPr>
              <a:t>Minsk</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New knowledge, 2002. – 832 p</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7 </a:t>
            </a:r>
            <a:r>
              <a:rPr lang="en-US" sz="2400" b="1" dirty="0" err="1" smtClean="0">
                <a:solidFill>
                  <a:srgbClr val="B53A31">
                    <a:lumMod val="75000"/>
                  </a:srgbClr>
                </a:solidFill>
              </a:rPr>
              <a:t>Gulevich</a:t>
            </a:r>
            <a:r>
              <a:rPr lang="en-US" sz="2400" b="1" dirty="0">
                <a:solidFill>
                  <a:srgbClr val="B53A31">
                    <a:lumMod val="75000"/>
                  </a:srgbClr>
                </a:solidFill>
              </a:rPr>
              <a:t>, O. A. Social psychology: textbook and practical course for academic baccalaureate / O. A. </a:t>
            </a:r>
            <a:r>
              <a:rPr lang="en-US" sz="2400" b="1" dirty="0" err="1">
                <a:solidFill>
                  <a:srgbClr val="B53A31">
                    <a:lumMod val="75000"/>
                  </a:srgbClr>
                </a:solidFill>
              </a:rPr>
              <a:t>Gulevich</a:t>
            </a:r>
            <a:r>
              <a:rPr lang="en-US" sz="2400" b="1" dirty="0">
                <a:solidFill>
                  <a:srgbClr val="B53A31">
                    <a:lumMod val="75000"/>
                  </a:srgbClr>
                </a:solidFill>
              </a:rPr>
              <a:t>, I. R. </a:t>
            </a:r>
            <a:r>
              <a:rPr lang="en-US" sz="2400" b="1" dirty="0" err="1">
                <a:solidFill>
                  <a:srgbClr val="B53A31">
                    <a:lumMod val="75000"/>
                  </a:srgbClr>
                </a:solidFill>
              </a:rPr>
              <a:t>Sarieva</a:t>
            </a:r>
            <a:r>
              <a:rPr lang="en-US" sz="2400" b="1" dirty="0">
                <a:solidFill>
                  <a:srgbClr val="B53A31">
                    <a:lumMod val="75000"/>
                  </a:srgbClr>
                </a:solidFill>
              </a:rPr>
              <a:t>. - Moscow: </a:t>
            </a:r>
            <a:r>
              <a:rPr lang="en-US" sz="2400" b="1" dirty="0" err="1">
                <a:solidFill>
                  <a:srgbClr val="B53A31">
                    <a:lumMod val="75000"/>
                  </a:srgbClr>
                </a:solidFill>
              </a:rPr>
              <a:t>Yurayt</a:t>
            </a:r>
            <a:r>
              <a:rPr lang="en-US" sz="2400" b="1" dirty="0">
                <a:solidFill>
                  <a:srgbClr val="B53A31">
                    <a:lumMod val="75000"/>
                  </a:srgbClr>
                </a:solidFill>
              </a:rPr>
              <a:t>, </a:t>
            </a:r>
            <a:r>
              <a:rPr lang="en-US" sz="2400" b="1" dirty="0" smtClean="0">
                <a:solidFill>
                  <a:srgbClr val="B53A31">
                    <a:lumMod val="75000"/>
                  </a:srgbClr>
                </a:solidFill>
              </a:rPr>
              <a:t>2015. –</a:t>
            </a:r>
            <a:r>
              <a:rPr lang="ru-RU" sz="2400" b="1" dirty="0" smtClean="0">
                <a:solidFill>
                  <a:srgbClr val="B53A31">
                    <a:lumMod val="75000"/>
                  </a:srgbClr>
                </a:solidFill>
              </a:rPr>
              <a:t> </a:t>
            </a:r>
            <a:r>
              <a:rPr lang="en-US" sz="2400" b="1" dirty="0" smtClean="0">
                <a:solidFill>
                  <a:srgbClr val="B53A31">
                    <a:lumMod val="75000"/>
                  </a:srgbClr>
                </a:solidFill>
              </a:rPr>
              <a:t>452 </a:t>
            </a:r>
            <a:r>
              <a:rPr lang="en-US" sz="2400" b="1" dirty="0">
                <a:solidFill>
                  <a:srgbClr val="B53A31">
                    <a:lumMod val="75000"/>
                  </a:srgbClr>
                </a:solidFill>
              </a:rPr>
              <a:t>p. </a:t>
            </a:r>
            <a:endParaRPr lang="en-US" sz="2400" b="1" dirty="0" smtClean="0">
              <a:solidFill>
                <a:srgbClr val="B53A31">
                  <a:lumMod val="75000"/>
                </a:srgbClr>
              </a:solidFill>
            </a:endParaRPr>
          </a:p>
          <a:p>
            <a:pPr indent="457200"/>
            <a:r>
              <a:rPr lang="en-US" sz="2400" b="1" dirty="0" smtClean="0">
                <a:solidFill>
                  <a:srgbClr val="B53A31">
                    <a:lumMod val="75000"/>
                  </a:srgbClr>
                </a:solidFill>
              </a:rPr>
              <a:t>8 Creswell, John </a:t>
            </a:r>
            <a:r>
              <a:rPr lang="en-US" sz="2400" b="1" dirty="0">
                <a:solidFill>
                  <a:srgbClr val="B53A31">
                    <a:lumMod val="75000"/>
                  </a:srgbClr>
                </a:solidFill>
              </a:rPr>
              <a:t>W</a:t>
            </a:r>
            <a:r>
              <a:rPr lang="en-US" sz="2400" b="1" dirty="0" smtClean="0">
                <a:solidFill>
                  <a:srgbClr val="B53A31">
                    <a:lumMod val="75000"/>
                  </a:srgbClr>
                </a:solidFill>
              </a:rPr>
              <a:t>. (2014). Research </a:t>
            </a:r>
            <a:r>
              <a:rPr lang="en-US" sz="2400" b="1" dirty="0">
                <a:solidFill>
                  <a:srgbClr val="B53A31">
                    <a:lumMod val="75000"/>
                  </a:srgbClr>
                </a:solidFill>
              </a:rPr>
              <a:t>design: Qualitative, Quantitative and Mixed Methods Approach / John W. Creswell. – University of Nebraska-Lincoln, </a:t>
            </a:r>
            <a:r>
              <a:rPr lang="en-US" sz="2400" b="1" dirty="0" smtClean="0">
                <a:solidFill>
                  <a:srgbClr val="B53A31">
                    <a:lumMod val="75000"/>
                  </a:srgbClr>
                </a:solidFill>
              </a:rPr>
              <a:t>by </a:t>
            </a:r>
            <a:r>
              <a:rPr lang="en-US" sz="2400" b="1" dirty="0">
                <a:solidFill>
                  <a:srgbClr val="B53A31">
                    <a:lumMod val="75000"/>
                  </a:srgbClr>
                </a:solidFill>
              </a:rPr>
              <a:t>SAGE Publications, Inc., </a:t>
            </a:r>
            <a:r>
              <a:rPr lang="en-US" sz="2400" b="1" dirty="0" smtClean="0">
                <a:solidFill>
                  <a:srgbClr val="B53A31">
                    <a:lumMod val="75000"/>
                  </a:srgbClr>
                </a:solidFill>
              </a:rPr>
              <a:t>342 p</a:t>
            </a:r>
            <a:r>
              <a:rPr lang="en-US" sz="2400" b="1" dirty="0">
                <a:solidFill>
                  <a:srgbClr val="B53A31">
                    <a:lumMod val="75000"/>
                  </a:srgbClr>
                </a:solidFill>
              </a:rPr>
              <a:t>. </a:t>
            </a:r>
            <a:r>
              <a:rPr lang="en-US" sz="2400" b="1" dirty="0" smtClean="0">
                <a:solidFill>
                  <a:srgbClr val="B53A31">
                    <a:lumMod val="75000"/>
                  </a:srgbClr>
                </a:solidFill>
              </a:rPr>
              <a:t> </a:t>
            </a:r>
          </a:p>
          <a:p>
            <a:pPr indent="457200"/>
            <a:r>
              <a:rPr lang="en-US" sz="2400" b="1" dirty="0" smtClean="0">
                <a:solidFill>
                  <a:srgbClr val="B53A31">
                    <a:lumMod val="75000"/>
                  </a:srgbClr>
                </a:solidFill>
              </a:rPr>
              <a:t>(</a:t>
            </a:r>
            <a:r>
              <a:rPr lang="en-US" sz="2400" b="1" dirty="0">
                <a:solidFill>
                  <a:srgbClr val="B53A31">
                    <a:lumMod val="75000"/>
                  </a:srgbClr>
                </a:solidFill>
              </a:rPr>
              <a:t>literature for studying is listed in order of preference</a:t>
            </a:r>
            <a:r>
              <a:rPr lang="en-US" sz="2400" b="1" dirty="0" smtClean="0">
                <a:solidFill>
                  <a:srgbClr val="B53A31">
                    <a:lumMod val="75000"/>
                  </a:srgbClr>
                </a:solidFill>
              </a:rPr>
              <a:t>)</a:t>
            </a:r>
            <a:endParaRPr lang="ru-RU" sz="2400" b="1" dirty="0" smtClean="0">
              <a:solidFill>
                <a:srgbClr val="B53A31">
                  <a:lumMod val="75000"/>
                </a:srgbClr>
              </a:solidFill>
            </a:endParaRPr>
          </a:p>
        </p:txBody>
      </p:sp>
      <p:sp>
        <p:nvSpPr>
          <p:cNvPr id="3" name="Прямоугольник 2"/>
          <p:cNvSpPr/>
          <p:nvPr/>
        </p:nvSpPr>
        <p:spPr>
          <a:xfrm>
            <a:off x="1648308" y="47333"/>
            <a:ext cx="9331144" cy="461665"/>
          </a:xfrm>
          <a:prstGeom prst="rect">
            <a:avLst/>
          </a:prstGeom>
        </p:spPr>
        <p:txBody>
          <a:bodyPr wrap="none">
            <a:spAutoFit/>
          </a:bodyPr>
          <a:lstStyle/>
          <a:p>
            <a:pPr lvl="0"/>
            <a:r>
              <a:rPr lang="en-US" sz="2400" b="1" dirty="0">
                <a:solidFill>
                  <a:srgbClr val="B53A31">
                    <a:lumMod val="50000"/>
                  </a:srgbClr>
                </a:solidFill>
              </a:rPr>
              <a:t>Course</a:t>
            </a:r>
            <a:r>
              <a:rPr lang="ru-RU" sz="2400" b="1" dirty="0">
                <a:solidFill>
                  <a:srgbClr val="B53A31">
                    <a:lumMod val="50000"/>
                  </a:srgbClr>
                </a:solidFill>
              </a:rPr>
              <a:t> </a:t>
            </a:r>
            <a:r>
              <a:rPr lang="en-US" sz="2400" b="1" dirty="0">
                <a:solidFill>
                  <a:srgbClr val="B53A31">
                    <a:lumMod val="50000"/>
                  </a:srgbClr>
                </a:solidFill>
              </a:rPr>
              <a:t>«Qualitative and quantitative research methods</a:t>
            </a:r>
            <a:r>
              <a:rPr lang="ru-RU" sz="2400" b="1" dirty="0">
                <a:solidFill>
                  <a:srgbClr val="B53A31">
                    <a:lumMod val="50000"/>
                  </a:srgbClr>
                </a:solidFill>
              </a:rPr>
              <a:t> </a:t>
            </a:r>
            <a:r>
              <a:rPr lang="en-US" sz="2400" b="1" dirty="0">
                <a:solidFill>
                  <a:srgbClr val="B53A31">
                    <a:lumMod val="50000"/>
                  </a:srgbClr>
                </a:solidFill>
              </a:rPr>
              <a:t>in psychology»</a:t>
            </a:r>
            <a:endParaRPr lang="ru-RU" sz="2400" dirty="0">
              <a:solidFill>
                <a:prstClr val="black"/>
              </a:solidFill>
            </a:endParaRPr>
          </a:p>
        </p:txBody>
      </p:sp>
    </p:spTree>
    <p:extLst>
      <p:ext uri="{BB962C8B-B14F-4D97-AF65-F5344CB8AC3E}">
        <p14:creationId xmlns:p14="http://schemas.microsoft.com/office/powerpoint/2010/main" val="168524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6302" y="1152471"/>
            <a:ext cx="9749785" cy="4647426"/>
          </a:xfrm>
          <a:prstGeom prst="rect">
            <a:avLst/>
          </a:prstGeom>
        </p:spPr>
        <p:txBody>
          <a:bodyPr wrap="none">
            <a:spAutoFit/>
          </a:bodyPr>
          <a:lstStyle/>
          <a:p>
            <a:pPr algn="ctr"/>
            <a:r>
              <a:rPr lang="ru-RU" sz="3200" b="1" dirty="0">
                <a:effectLst>
                  <a:outerShdw blurRad="38100" dist="38100" dir="2700000" algn="tl">
                    <a:srgbClr val="000000">
                      <a:alpha val="43137"/>
                    </a:srgbClr>
                  </a:outerShdw>
                </a:effectLst>
              </a:rPr>
              <a:t>Тема 2. Наука и </a:t>
            </a:r>
            <a:r>
              <a:rPr lang="ru-RU" sz="3200" b="1" dirty="0" smtClean="0">
                <a:effectLst>
                  <a:outerShdw blurRad="38100" dist="38100" dir="2700000" algn="tl">
                    <a:srgbClr val="000000">
                      <a:alpha val="43137"/>
                    </a:srgbClr>
                  </a:outerShdw>
                </a:effectLst>
              </a:rPr>
              <a:t>психология</a:t>
            </a:r>
          </a:p>
          <a:p>
            <a:pPr algn="ctr"/>
            <a:endParaRPr lang="ru-RU" sz="2800" b="1" dirty="0" smtClean="0">
              <a:effectLst>
                <a:outerShdw blurRad="38100" dist="38100" dir="2700000" algn="tl">
                  <a:srgbClr val="000000">
                    <a:alpha val="43137"/>
                  </a:srgbClr>
                </a:outerShdw>
              </a:effectLst>
            </a:endParaRPr>
          </a:p>
          <a:p>
            <a:pPr algn="ctr"/>
            <a:r>
              <a:rPr lang="ru-RU" sz="3200" b="1" dirty="0" smtClean="0">
                <a:solidFill>
                  <a:schemeClr val="accent3">
                    <a:lumMod val="50000"/>
                  </a:schemeClr>
                </a:solidFill>
                <a:effectLst>
                  <a:outerShdw blurRad="38100" dist="38100" dir="2700000" algn="tl">
                    <a:srgbClr val="000000">
                      <a:alpha val="43137"/>
                    </a:srgbClr>
                  </a:outerShdw>
                </a:effectLst>
              </a:rPr>
              <a:t>План лекции</a:t>
            </a:r>
          </a:p>
          <a:p>
            <a:pPr lvl="0"/>
            <a:r>
              <a:rPr lang="ru-RU" sz="2800" b="1" dirty="0">
                <a:solidFill>
                  <a:schemeClr val="accent3">
                    <a:lumMod val="50000"/>
                  </a:schemeClr>
                </a:solidFill>
                <a:effectLst>
                  <a:outerShdw blurRad="38100" dist="38100" dir="2700000" algn="tl">
                    <a:srgbClr val="000000">
                      <a:alpha val="43137"/>
                    </a:srgbClr>
                  </a:outerShdw>
                </a:effectLst>
              </a:rPr>
              <a:t>1 Представление о занятии </a:t>
            </a:r>
            <a:r>
              <a:rPr lang="ru-RU" sz="2800" b="1" dirty="0" smtClean="0">
                <a:solidFill>
                  <a:schemeClr val="accent3">
                    <a:lumMod val="50000"/>
                  </a:schemeClr>
                </a:solidFill>
                <a:effectLst>
                  <a:outerShdw blurRad="38100" dist="38100" dir="2700000" algn="tl">
                    <a:srgbClr val="000000">
                      <a:alpha val="43137"/>
                    </a:srgbClr>
                  </a:outerShdw>
                </a:effectLst>
              </a:rPr>
              <a:t>психологией</a:t>
            </a:r>
          </a:p>
          <a:p>
            <a:pPr lvl="0"/>
            <a:r>
              <a:rPr lang="ru-RU" sz="2800" b="1" dirty="0">
                <a:solidFill>
                  <a:schemeClr val="accent3">
                    <a:lumMod val="50000"/>
                  </a:schemeClr>
                </a:solidFill>
                <a:effectLst>
                  <a:outerShdw blurRad="38100" dist="38100" dir="2700000" algn="tl">
                    <a:srgbClr val="000000">
                      <a:alpha val="43137"/>
                    </a:srgbClr>
                  </a:outerShdw>
                </a:effectLst>
              </a:rPr>
              <a:t>2 </a:t>
            </a:r>
            <a:r>
              <a:rPr lang="ru-RU" sz="2800" b="1" dirty="0" smtClean="0">
                <a:solidFill>
                  <a:schemeClr val="accent3">
                    <a:lumMod val="50000"/>
                  </a:schemeClr>
                </a:solidFill>
                <a:effectLst>
                  <a:outerShdw blurRad="38100" dist="38100" dir="2700000" algn="tl">
                    <a:srgbClr val="000000">
                      <a:alpha val="43137"/>
                    </a:srgbClr>
                  </a:outerShdw>
                </a:effectLst>
              </a:rPr>
              <a:t>Парадигмы </a:t>
            </a:r>
            <a:r>
              <a:rPr lang="ru-RU" sz="2800" b="1" dirty="0">
                <a:solidFill>
                  <a:schemeClr val="accent3">
                    <a:lumMod val="50000"/>
                  </a:schemeClr>
                </a:solidFill>
                <a:effectLst>
                  <a:outerShdw blurRad="38100" dist="38100" dir="2700000" algn="tl">
                    <a:srgbClr val="000000">
                      <a:alpha val="43137"/>
                    </a:srgbClr>
                  </a:outerShdw>
                </a:effectLst>
              </a:rPr>
              <a:t>в психологии</a:t>
            </a:r>
          </a:p>
          <a:p>
            <a:r>
              <a:rPr lang="ru-RU" sz="2800" b="1" dirty="0" smtClean="0">
                <a:solidFill>
                  <a:schemeClr val="accent3">
                    <a:lumMod val="50000"/>
                  </a:schemeClr>
                </a:solidFill>
                <a:effectLst>
                  <a:outerShdw blurRad="38100" dist="38100" dir="2700000" algn="tl">
                    <a:srgbClr val="000000">
                      <a:alpha val="43137"/>
                    </a:srgbClr>
                  </a:outerShdw>
                </a:effectLst>
              </a:rPr>
              <a:t>3 </a:t>
            </a:r>
            <a:r>
              <a:rPr lang="ru-RU" sz="2800" b="1" dirty="0">
                <a:solidFill>
                  <a:schemeClr val="accent3">
                    <a:lumMod val="50000"/>
                  </a:schemeClr>
                </a:solidFill>
                <a:effectLst>
                  <a:outerShdw blurRad="38100" dist="38100" dir="2700000" algn="tl">
                    <a:srgbClr val="000000">
                      <a:alpha val="43137"/>
                    </a:srgbClr>
                  </a:outerShdw>
                </a:effectLst>
              </a:rPr>
              <a:t>Наука и процесс проверки гипотез</a:t>
            </a:r>
          </a:p>
          <a:p>
            <a:r>
              <a:rPr lang="ru-RU" sz="2800" b="1" dirty="0">
                <a:solidFill>
                  <a:schemeClr val="accent3">
                    <a:lumMod val="50000"/>
                  </a:schemeClr>
                </a:solidFill>
                <a:effectLst>
                  <a:outerShdw blurRad="38100" dist="38100" dir="2700000" algn="tl">
                    <a:srgbClr val="000000">
                      <a:alpha val="43137"/>
                    </a:srgbClr>
                  </a:outerShdw>
                </a:effectLst>
              </a:rPr>
              <a:t>4 Сопоставительный обзор возможностей </a:t>
            </a:r>
            <a:endParaRPr lang="ru-RU" sz="2800" b="1" dirty="0" smtClean="0">
              <a:solidFill>
                <a:schemeClr val="accent3">
                  <a:lumMod val="50000"/>
                </a:schemeClr>
              </a:solidFill>
              <a:effectLst>
                <a:outerShdw blurRad="38100" dist="38100" dir="2700000" algn="tl">
                  <a:srgbClr val="000000">
                    <a:alpha val="43137"/>
                  </a:srgbClr>
                </a:outerShdw>
              </a:effectLst>
            </a:endParaRPr>
          </a:p>
          <a:p>
            <a:r>
              <a:rPr lang="ru-RU" sz="2800" b="1" dirty="0" smtClean="0">
                <a:solidFill>
                  <a:schemeClr val="accent3">
                    <a:lumMod val="50000"/>
                  </a:schemeClr>
                </a:solidFill>
                <a:effectLst>
                  <a:outerShdw blurRad="38100" dist="38100" dir="2700000" algn="tl">
                    <a:srgbClr val="000000">
                      <a:alpha val="43137"/>
                    </a:srgbClr>
                  </a:outerShdw>
                </a:effectLst>
              </a:rPr>
              <a:t>и </a:t>
            </a:r>
            <a:r>
              <a:rPr lang="ru-RU" sz="2800" b="1" dirty="0">
                <a:solidFill>
                  <a:schemeClr val="accent3">
                    <a:lumMod val="50000"/>
                  </a:schemeClr>
                </a:solidFill>
                <a:effectLst>
                  <a:outerShdw blurRad="38100" dist="38100" dir="2700000" algn="tl">
                    <a:srgbClr val="000000">
                      <a:alpha val="43137"/>
                    </a:srgbClr>
                  </a:outerShdw>
                </a:effectLst>
              </a:rPr>
              <a:t>ограничений качественных и количественных методов </a:t>
            </a:r>
          </a:p>
          <a:p>
            <a:pPr lvl="0"/>
            <a:endParaRPr lang="ru-RU" sz="2800" dirty="0">
              <a:solidFill>
                <a:srgbClr val="FF0000"/>
              </a:solidFill>
            </a:endParaRPr>
          </a:p>
          <a:p>
            <a:pPr algn="r"/>
            <a:r>
              <a:rPr lang="ru-RU" sz="3200" dirty="0" smtClean="0"/>
              <a:t>Автор доц. А. А. </a:t>
            </a:r>
            <a:r>
              <a:rPr lang="ru-RU" sz="3200" dirty="0" err="1" smtClean="0"/>
              <a:t>Лытко</a:t>
            </a:r>
            <a:endParaRPr lang="ru-RU" sz="3200" dirty="0"/>
          </a:p>
        </p:txBody>
      </p:sp>
    </p:spTree>
    <p:extLst>
      <p:ext uri="{BB962C8B-B14F-4D97-AF65-F5344CB8AC3E}">
        <p14:creationId xmlns:p14="http://schemas.microsoft.com/office/powerpoint/2010/main" val="151872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6160" y="1152471"/>
            <a:ext cx="10504992" cy="4585871"/>
          </a:xfrm>
          <a:prstGeom prst="rect">
            <a:avLst/>
          </a:prstGeom>
        </p:spPr>
        <p:txBody>
          <a:bodyPr wrap="square">
            <a:spAutoFit/>
          </a:bodyPr>
          <a:lstStyle/>
          <a:p>
            <a:pPr algn="ctr"/>
            <a:r>
              <a:rPr lang="en-US" sz="3200" b="1" dirty="0">
                <a:solidFill>
                  <a:prstClr val="black"/>
                </a:solidFill>
                <a:effectLst>
                  <a:outerShdw blurRad="38100" dist="38100" dir="2700000" algn="tl">
                    <a:srgbClr val="000000">
                      <a:alpha val="43137"/>
                    </a:srgbClr>
                  </a:outerShdw>
                </a:effectLst>
              </a:rPr>
              <a:t>Topic 2. Science and psychology</a:t>
            </a:r>
            <a:endParaRPr lang="ru-RU" sz="2800" b="1" dirty="0" smtClean="0">
              <a:solidFill>
                <a:prstClr val="black"/>
              </a:solidFill>
              <a:effectLst>
                <a:outerShdw blurRad="38100" dist="38100" dir="2700000" algn="tl">
                  <a:srgbClr val="000000">
                    <a:alpha val="43137"/>
                  </a:srgbClr>
                </a:outerShdw>
              </a:effectLst>
            </a:endParaRPr>
          </a:p>
          <a:p>
            <a:pPr algn="ct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3200" b="1" dirty="0" smtClean="0">
                <a:solidFill>
                  <a:srgbClr val="B53A31">
                    <a:lumMod val="50000"/>
                  </a:srgbClr>
                </a:solidFill>
                <a:effectLst>
                  <a:outerShdw blurRad="38100" dist="38100" dir="2700000" algn="tl">
                    <a:srgbClr val="000000">
                      <a:alpha val="43137"/>
                    </a:srgbClr>
                  </a:outerShdw>
                </a:effectLst>
              </a:rPr>
              <a:t>                     </a:t>
            </a:r>
            <a:r>
              <a:rPr lang="en-US" sz="3200" b="1" dirty="0">
                <a:solidFill>
                  <a:srgbClr val="B53A31">
                    <a:lumMod val="50000"/>
                  </a:srgbClr>
                </a:solidFill>
                <a:effectLst>
                  <a:outerShdw blurRad="38100" dist="38100" dir="2700000" algn="tl">
                    <a:srgbClr val="000000">
                      <a:alpha val="43137"/>
                    </a:srgbClr>
                  </a:outerShdw>
                </a:effectLst>
              </a:rPr>
              <a:t>Plan of the </a:t>
            </a:r>
            <a:r>
              <a:rPr lang="en-US" sz="3200" b="1" dirty="0" smtClean="0">
                <a:solidFill>
                  <a:srgbClr val="B53A31">
                    <a:lumMod val="50000"/>
                  </a:srgbClr>
                </a:solidFill>
                <a:effectLst>
                  <a:outerShdw blurRad="38100" dist="38100" dir="2700000" algn="tl">
                    <a:srgbClr val="000000">
                      <a:alpha val="43137"/>
                    </a:srgbClr>
                  </a:outerShdw>
                </a:effectLst>
              </a:rPr>
              <a:t>lecture</a:t>
            </a:r>
            <a:endParaRPr lang="ru-RU" sz="32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1 </a:t>
            </a:r>
            <a:r>
              <a:rPr lang="en-US" sz="2800" b="1" dirty="0">
                <a:solidFill>
                  <a:srgbClr val="B53A31">
                    <a:lumMod val="50000"/>
                  </a:srgbClr>
                </a:solidFill>
                <a:effectLst>
                  <a:outerShdw blurRad="38100" dist="38100" dir="2700000" algn="tl">
                    <a:srgbClr val="000000">
                      <a:alpha val="43137"/>
                    </a:srgbClr>
                  </a:outerShdw>
                </a:effectLst>
              </a:rPr>
              <a:t>The concept of doing psychology</a:t>
            </a:r>
          </a:p>
          <a:p>
            <a:r>
              <a:rPr lang="ru-RU" sz="2800" b="1" dirty="0" smtClean="0">
                <a:solidFill>
                  <a:srgbClr val="B53A31">
                    <a:lumMod val="50000"/>
                  </a:srgbClr>
                </a:solidFill>
                <a:effectLst>
                  <a:outerShdw blurRad="38100" dist="38100" dir="2700000" algn="tl">
                    <a:srgbClr val="000000">
                      <a:alpha val="43137"/>
                    </a:srgbClr>
                  </a:outerShdw>
                </a:effectLst>
              </a:rPr>
              <a:t>2 </a:t>
            </a:r>
            <a:r>
              <a:rPr lang="en-US" sz="2800" b="1" dirty="0">
                <a:solidFill>
                  <a:srgbClr val="B53A31">
                    <a:lumMod val="50000"/>
                  </a:srgbClr>
                </a:solidFill>
                <a:effectLst>
                  <a:outerShdw blurRad="38100" dist="38100" dir="2700000" algn="tl">
                    <a:srgbClr val="000000">
                      <a:alpha val="43137"/>
                    </a:srgbClr>
                  </a:outerShdw>
                </a:effectLst>
              </a:rPr>
              <a:t>Paradigms in </a:t>
            </a:r>
            <a:r>
              <a:rPr lang="en-US" sz="2800" b="1" dirty="0" smtClean="0">
                <a:solidFill>
                  <a:srgbClr val="B53A31">
                    <a:lumMod val="50000"/>
                  </a:srgbClr>
                </a:solidFill>
                <a:effectLst>
                  <a:outerShdw blurRad="38100" dist="38100" dir="2700000" algn="tl">
                    <a:srgbClr val="000000">
                      <a:alpha val="43137"/>
                    </a:srgbClr>
                  </a:outerShdw>
                </a:effectLst>
              </a:rPr>
              <a:t>psychology</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3 </a:t>
            </a:r>
            <a:r>
              <a:rPr lang="en-US" sz="2800" b="1" dirty="0">
                <a:solidFill>
                  <a:srgbClr val="B53A31">
                    <a:lumMod val="50000"/>
                  </a:srgbClr>
                </a:solidFill>
                <a:effectLst>
                  <a:outerShdw blurRad="38100" dist="38100" dir="2700000" algn="tl">
                    <a:srgbClr val="000000">
                      <a:alpha val="43137"/>
                    </a:srgbClr>
                  </a:outerShdw>
                </a:effectLst>
              </a:rPr>
              <a:t>Science and the process of hypothesis </a:t>
            </a:r>
            <a:r>
              <a:rPr lang="en-US" sz="2800" b="1" dirty="0" smtClean="0">
                <a:solidFill>
                  <a:srgbClr val="B53A31">
                    <a:lumMod val="50000"/>
                  </a:srgbClr>
                </a:solidFill>
                <a:effectLst>
                  <a:outerShdw blurRad="38100" dist="38100" dir="2700000" algn="tl">
                    <a:srgbClr val="000000">
                      <a:alpha val="43137"/>
                    </a:srgbClr>
                  </a:outerShdw>
                </a:effectLst>
              </a:rPr>
              <a:t>testing</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ru-RU" sz="2800" b="1" dirty="0" smtClean="0">
                <a:solidFill>
                  <a:srgbClr val="B53A31">
                    <a:lumMod val="50000"/>
                  </a:srgbClr>
                </a:solidFill>
                <a:effectLst>
                  <a:outerShdw blurRad="38100" dist="38100" dir="2700000" algn="tl">
                    <a:srgbClr val="000000">
                      <a:alpha val="43137"/>
                    </a:srgbClr>
                  </a:outerShdw>
                </a:effectLst>
              </a:rPr>
              <a:t>4 </a:t>
            </a:r>
            <a:r>
              <a:rPr lang="en-US" sz="2800" b="1" dirty="0">
                <a:solidFill>
                  <a:srgbClr val="B53A31">
                    <a:lumMod val="50000"/>
                  </a:srgbClr>
                </a:solidFill>
                <a:effectLst>
                  <a:outerShdw blurRad="38100" dist="38100" dir="2700000" algn="tl">
                    <a:srgbClr val="000000">
                      <a:alpha val="43137"/>
                    </a:srgbClr>
                  </a:outerShdw>
                </a:effectLst>
              </a:rPr>
              <a:t>Comparative review of the possibilities</a:t>
            </a:r>
            <a:endParaRPr lang="ru-RU" sz="2800" b="1" dirty="0" smtClean="0">
              <a:solidFill>
                <a:srgbClr val="B53A31">
                  <a:lumMod val="50000"/>
                </a:srgbClr>
              </a:solidFill>
              <a:effectLst>
                <a:outerShdw blurRad="38100" dist="38100" dir="2700000" algn="tl">
                  <a:srgbClr val="000000">
                    <a:alpha val="43137"/>
                  </a:srgbClr>
                </a:outerShdw>
              </a:effectLst>
            </a:endParaRPr>
          </a:p>
          <a:p>
            <a:r>
              <a:rPr lang="en-US" sz="2800" b="1" dirty="0">
                <a:solidFill>
                  <a:srgbClr val="B53A31">
                    <a:lumMod val="50000"/>
                  </a:srgbClr>
                </a:solidFill>
                <a:effectLst>
                  <a:outerShdw blurRad="38100" dist="38100" dir="2700000" algn="tl">
                    <a:srgbClr val="000000">
                      <a:alpha val="43137"/>
                    </a:srgbClr>
                  </a:outerShdw>
                </a:effectLst>
              </a:rPr>
              <a:t>and limitations of qualitative and quantitative </a:t>
            </a:r>
            <a:r>
              <a:rPr lang="en-US" sz="2800" b="1" dirty="0" smtClean="0">
                <a:solidFill>
                  <a:srgbClr val="B53A31">
                    <a:lumMod val="50000"/>
                  </a:srgbClr>
                </a:solidFill>
                <a:effectLst>
                  <a:outerShdw blurRad="38100" dist="38100" dir="2700000" algn="tl">
                    <a:srgbClr val="000000">
                      <a:alpha val="43137"/>
                    </a:srgbClr>
                  </a:outerShdw>
                </a:effectLst>
              </a:rPr>
              <a:t>methods</a:t>
            </a:r>
            <a:r>
              <a:rPr lang="ru-RU" sz="2800" b="1" dirty="0" smtClean="0">
                <a:solidFill>
                  <a:srgbClr val="B53A31">
                    <a:lumMod val="50000"/>
                  </a:srgbClr>
                </a:solidFill>
                <a:effectLst>
                  <a:outerShdw blurRad="38100" dist="38100" dir="2700000" algn="tl">
                    <a:srgbClr val="000000">
                      <a:alpha val="43137"/>
                    </a:srgbClr>
                  </a:outerShdw>
                </a:effectLst>
              </a:rPr>
              <a:t> </a:t>
            </a:r>
          </a:p>
          <a:p>
            <a:endParaRPr lang="ru-RU" sz="2800" dirty="0" smtClean="0">
              <a:solidFill>
                <a:srgbClr val="FF0000"/>
              </a:solidFill>
            </a:endParaRPr>
          </a:p>
          <a:p>
            <a:pPr algn="r"/>
            <a:r>
              <a:rPr lang="en-US" sz="2800" dirty="0">
                <a:solidFill>
                  <a:prstClr val="black"/>
                </a:solidFill>
              </a:rPr>
              <a:t>Author Professor A. A. </a:t>
            </a:r>
            <a:r>
              <a:rPr lang="en-US" sz="2800" dirty="0" err="1">
                <a:solidFill>
                  <a:prstClr val="black"/>
                </a:solidFill>
              </a:rPr>
              <a:t>Lytko</a:t>
            </a:r>
            <a:endParaRPr lang="ru-RU" sz="2800" dirty="0">
              <a:solidFill>
                <a:prstClr val="black"/>
              </a:solidFill>
            </a:endParaRPr>
          </a:p>
        </p:txBody>
      </p:sp>
    </p:spTree>
    <p:extLst>
      <p:ext uri="{BB962C8B-B14F-4D97-AF65-F5344CB8AC3E}">
        <p14:creationId xmlns:p14="http://schemas.microsoft.com/office/powerpoint/2010/main" val="32376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4806124" cy="400110"/>
          </a:xfrm>
          <a:prstGeom prst="rect">
            <a:avLst/>
          </a:prstGeom>
        </p:spPr>
        <p:txBody>
          <a:bodyPr wrap="none">
            <a:spAutoFit/>
          </a:bodyPr>
          <a:lstStyle/>
          <a:p>
            <a:r>
              <a:rPr lang="ru-RU" sz="2000" b="1" dirty="0" smtClean="0">
                <a:solidFill>
                  <a:srgbClr val="0179C0"/>
                </a:solidFill>
              </a:rPr>
              <a:t>1 Представление о занятии психологией</a:t>
            </a:r>
            <a:endParaRPr lang="ru-RU" sz="2000" dirty="0">
              <a:solidFill>
                <a:srgbClr val="0179C0"/>
              </a:solidFill>
            </a:endParaRPr>
          </a:p>
        </p:txBody>
      </p:sp>
      <p:sp>
        <p:nvSpPr>
          <p:cNvPr id="3" name="TextBox 2"/>
          <p:cNvSpPr txBox="1"/>
          <p:nvPr/>
        </p:nvSpPr>
        <p:spPr>
          <a:xfrm>
            <a:off x="843379" y="857577"/>
            <a:ext cx="10750858"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chemeClr val="accent3">
                    <a:lumMod val="75000"/>
                  </a:schemeClr>
                </a:solidFill>
              </a:rPr>
              <a:t>Если вы читаете примерно такое начало текста: «</a:t>
            </a:r>
            <a:r>
              <a:rPr lang="ru-RU" sz="2400" b="1" dirty="0">
                <a:solidFill>
                  <a:schemeClr val="accent3">
                    <a:lumMod val="75000"/>
                  </a:schemeClr>
                </a:solidFill>
              </a:rPr>
              <a:t>Китайский ученый Кан </a:t>
            </a:r>
            <a:r>
              <a:rPr lang="ru-RU" sz="2400" b="1" dirty="0" err="1" smtClean="0">
                <a:solidFill>
                  <a:schemeClr val="accent3">
                    <a:lumMod val="75000"/>
                  </a:schemeClr>
                </a:solidFill>
              </a:rPr>
              <a:t>Чанг</a:t>
            </a:r>
            <a:r>
              <a:rPr lang="ru-RU" sz="2400" b="1" dirty="0" smtClean="0">
                <a:solidFill>
                  <a:schemeClr val="accent3">
                    <a:lumMod val="75000"/>
                  </a:schemeClr>
                </a:solidFill>
              </a:rPr>
              <a:t> установил, что…», и далее описываются результаты этого психологического исследования, то это означает, что ученому пришлось совершить следующие шаги в своей работе:</a:t>
            </a:r>
          </a:p>
          <a:p>
            <a:pPr marL="342900" indent="-342900" algn="just">
              <a:buFont typeface="Wingdings" panose="05000000000000000000" pitchFamily="2" charset="2"/>
              <a:buChar char="Ø"/>
            </a:pPr>
            <a:r>
              <a:rPr lang="ru-RU" sz="2400" b="1" dirty="0" smtClean="0">
                <a:solidFill>
                  <a:schemeClr val="accent3">
                    <a:lumMod val="75000"/>
                  </a:schemeClr>
                </a:solidFill>
              </a:rPr>
              <a:t>изучить слабые места существующей </a:t>
            </a:r>
            <a:r>
              <a:rPr lang="ru-RU" sz="2400" b="1" i="1" dirty="0" smtClean="0">
                <a:solidFill>
                  <a:schemeClr val="accent3">
                    <a:lumMod val="75000"/>
                  </a:schemeClr>
                </a:solidFill>
                <a:effectLst>
                  <a:outerShdw blurRad="38100" dist="38100" dir="2700000" algn="tl">
                    <a:srgbClr val="000000">
                      <a:alpha val="43137"/>
                    </a:srgbClr>
                  </a:outerShdw>
                </a:effectLst>
              </a:rPr>
              <a:t>теории</a:t>
            </a:r>
            <a:r>
              <a:rPr lang="ru-RU" sz="2400" b="1" dirty="0" smtClean="0">
                <a:solidFill>
                  <a:schemeClr val="accent3">
                    <a:lumMod val="75000"/>
                  </a:schemeClr>
                </a:solidFill>
              </a:rPr>
              <a:t> и/или возможности ее развития или подтверждения;</a:t>
            </a:r>
          </a:p>
          <a:p>
            <a:pPr marL="342900" indent="-342900" algn="just">
              <a:buFont typeface="Wingdings" panose="05000000000000000000" pitchFamily="2" charset="2"/>
              <a:buChar char="Ø"/>
            </a:pPr>
            <a:r>
              <a:rPr lang="ru-RU" sz="2400" b="1" dirty="0" smtClean="0">
                <a:solidFill>
                  <a:schemeClr val="accent3">
                    <a:lumMod val="75000"/>
                  </a:schemeClr>
                </a:solidFill>
              </a:rPr>
              <a:t>сформулировать конкретную </a:t>
            </a:r>
            <a:r>
              <a:rPr lang="ru-RU" sz="2400" b="1" i="1" dirty="0" smtClean="0">
                <a:solidFill>
                  <a:schemeClr val="accent3">
                    <a:lumMod val="75000"/>
                  </a:schemeClr>
                </a:solidFill>
                <a:effectLst>
                  <a:outerShdw blurRad="38100" dist="38100" dir="2700000" algn="tl">
                    <a:srgbClr val="000000">
                      <a:alpha val="43137"/>
                    </a:srgbClr>
                  </a:outerShdw>
                </a:effectLst>
              </a:rPr>
              <a:t>гипотезу</a:t>
            </a:r>
            <a:r>
              <a:rPr lang="ru-RU" sz="2400" b="1" dirty="0" smtClean="0">
                <a:solidFill>
                  <a:schemeClr val="accent3">
                    <a:lumMod val="75000"/>
                  </a:schemeClr>
                </a:solidFill>
              </a:rPr>
              <a:t> по изучению или достижению нового;</a:t>
            </a:r>
          </a:p>
          <a:p>
            <a:pPr marL="342900" indent="-342900" algn="just">
              <a:buFont typeface="Wingdings" panose="05000000000000000000" pitchFamily="2" charset="2"/>
              <a:buChar char="Ø"/>
            </a:pPr>
            <a:r>
              <a:rPr lang="ru-RU" sz="2400" b="1" dirty="0" smtClean="0">
                <a:solidFill>
                  <a:schemeClr val="accent3">
                    <a:lumMod val="75000"/>
                  </a:schemeClr>
                </a:solidFill>
              </a:rPr>
              <a:t>разработать добротный </a:t>
            </a:r>
            <a:r>
              <a:rPr lang="ru-RU" sz="2400" b="1" i="1" dirty="0" smtClean="0">
                <a:solidFill>
                  <a:schemeClr val="accent3">
                    <a:lumMod val="75000"/>
                  </a:schemeClr>
                </a:solidFill>
                <a:effectLst>
                  <a:outerShdw blurRad="38100" dist="38100" dir="2700000" algn="tl">
                    <a:srgbClr val="000000">
                      <a:alpha val="43137"/>
                    </a:srgbClr>
                  </a:outerShdw>
                </a:effectLst>
              </a:rPr>
              <a:t>план</a:t>
            </a:r>
            <a:r>
              <a:rPr lang="ru-RU" sz="2400" b="1" dirty="0" smtClean="0">
                <a:solidFill>
                  <a:schemeClr val="accent3">
                    <a:lumMod val="75000"/>
                  </a:schemeClr>
                </a:solidFill>
              </a:rPr>
              <a:t> для проверки гипотезы либо реализации целей; </a:t>
            </a:r>
          </a:p>
          <a:p>
            <a:pPr marL="342900" indent="-342900" algn="just">
              <a:buFont typeface="Wingdings" panose="05000000000000000000" pitchFamily="2" charset="2"/>
              <a:buChar char="Ø"/>
            </a:pPr>
            <a:r>
              <a:rPr lang="ru-RU" sz="2400" b="1" dirty="0" smtClean="0">
                <a:solidFill>
                  <a:schemeClr val="accent3">
                    <a:lumMod val="75000"/>
                  </a:schemeClr>
                </a:solidFill>
              </a:rPr>
              <a:t>закупить или изготовить все необходимые </a:t>
            </a:r>
            <a:r>
              <a:rPr lang="ru-RU" sz="2400" b="1" i="1" dirty="0" smtClean="0">
                <a:solidFill>
                  <a:schemeClr val="accent3">
                    <a:lumMod val="75000"/>
                  </a:schemeClr>
                </a:solidFill>
                <a:effectLst>
                  <a:outerShdw blurRad="38100" dist="38100" dir="2700000" algn="tl">
                    <a:srgbClr val="000000">
                      <a:alpha val="43137"/>
                    </a:srgbClr>
                  </a:outerShdw>
                </a:effectLst>
              </a:rPr>
              <a:t>материалы</a:t>
            </a:r>
            <a:r>
              <a:rPr lang="ru-RU" sz="2400" b="1" dirty="0" smtClean="0">
                <a:solidFill>
                  <a:schemeClr val="accent3">
                    <a:lumMod val="75000"/>
                  </a:schemeClr>
                </a:solidFill>
              </a:rPr>
              <a:t>;</a:t>
            </a:r>
          </a:p>
          <a:p>
            <a:pPr marL="342900" indent="-342900" algn="just">
              <a:buFont typeface="Wingdings" panose="05000000000000000000" pitchFamily="2" charset="2"/>
              <a:buChar char="Ø"/>
            </a:pPr>
            <a:r>
              <a:rPr lang="ru-RU" sz="2400" b="1" dirty="0">
                <a:solidFill>
                  <a:schemeClr val="accent3">
                    <a:lumMod val="75000"/>
                  </a:schemeClr>
                </a:solidFill>
              </a:rPr>
              <a:t> </a:t>
            </a:r>
            <a:r>
              <a:rPr lang="ru-RU" sz="2400" b="1" dirty="0" smtClean="0">
                <a:solidFill>
                  <a:schemeClr val="accent3">
                    <a:lumMod val="75000"/>
                  </a:schemeClr>
                </a:solidFill>
              </a:rPr>
              <a:t>подготовить экспериментаторов, </a:t>
            </a:r>
            <a:r>
              <a:rPr lang="ru-RU" sz="2400" b="1" dirty="0" err="1" smtClean="0">
                <a:solidFill>
                  <a:schemeClr val="accent3">
                    <a:lumMod val="75000"/>
                  </a:schemeClr>
                </a:solidFill>
              </a:rPr>
              <a:t>интервьеров</a:t>
            </a:r>
            <a:r>
              <a:rPr lang="ru-RU" sz="2400" b="1" dirty="0" smtClean="0">
                <a:solidFill>
                  <a:schemeClr val="accent3">
                    <a:lumMod val="75000"/>
                  </a:schemeClr>
                </a:solidFill>
              </a:rPr>
              <a:t>, экспертов-оценщиков и наблюдателей, если это необходимо;</a:t>
            </a:r>
          </a:p>
        </p:txBody>
      </p:sp>
    </p:spTree>
    <p:extLst>
      <p:ext uri="{BB962C8B-B14F-4D97-AF65-F5344CB8AC3E}">
        <p14:creationId xmlns:p14="http://schemas.microsoft.com/office/powerpoint/2010/main" val="214290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C90529-923C-41FD-854E-F54D9C66F971}"/>
</file>

<file path=customXml/itemProps2.xml><?xml version="1.0" encoding="utf-8"?>
<ds:datastoreItem xmlns:ds="http://schemas.openxmlformats.org/officeDocument/2006/customXml" ds:itemID="{99337F4C-D4E2-4DAA-A23B-7464E149DFED}"/>
</file>

<file path=customXml/itemProps3.xml><?xml version="1.0" encoding="utf-8"?>
<ds:datastoreItem xmlns:ds="http://schemas.openxmlformats.org/officeDocument/2006/customXml" ds:itemID="{8F15583C-52B8-4A43-9678-4A53B6A9742C}"/>
</file>

<file path=docProps/app.xml><?xml version="1.0" encoding="utf-8"?>
<Properties xmlns="http://schemas.openxmlformats.org/officeDocument/2006/extended-properties" xmlns:vt="http://schemas.openxmlformats.org/officeDocument/2006/docPropsVTypes">
  <Template>Organic</Template>
  <TotalTime>32199</TotalTime>
  <Words>6182</Words>
  <Application>Microsoft Office PowerPoint</Application>
  <PresentationFormat>Широкоэкранный</PresentationFormat>
  <Paragraphs>547</Paragraphs>
  <Slides>54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54</vt:i4>
      </vt:variant>
    </vt:vector>
  </HeadingPairs>
  <TitlesOfParts>
    <vt:vector size="60" baseType="lpstr">
      <vt:lpstr>Arial</vt:lpstr>
      <vt:lpstr>Calibri</vt:lpstr>
      <vt:lpstr>Garamond</vt:lpstr>
      <vt:lpstr>Roboto</vt:lpstr>
      <vt:lpstr>Wingdings</vt:lpstr>
      <vt:lpstr>Натуральные материалы</vt:lpstr>
      <vt:lpstr>      Наш курс  «Качественные и количественные методы исследования» предназначен для подготовки  к написанию магистерской диссертации</vt:lpstr>
      <vt:lpstr>Our course "Qualitative and Quantitative Research Methods» created for preparation  for writing a master's thesis</vt:lpstr>
      <vt:lpstr>Литература</vt:lpstr>
      <vt:lpstr>References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Пользователь Windows</cp:lastModifiedBy>
  <cp:revision>2125</cp:revision>
  <dcterms:created xsi:type="dcterms:W3CDTF">2017-01-09T10:38:11Z</dcterms:created>
  <dcterms:modified xsi:type="dcterms:W3CDTF">2021-03-30T03:39:17Z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