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F610F4-3466-42B6-BD82-53FAE29467C7}"/>
              </a:ext>
            </a:extLst>
          </p:cNvPr>
          <p:cNvSpPr>
            <a:spLocks noGrp="1"/>
          </p:cNvSpPr>
          <p:nvPr>
            <p:ph type="ctrTitle"/>
          </p:nvPr>
        </p:nvSpPr>
        <p:spPr/>
        <p:txBody>
          <a:bodyPr>
            <a:normAutofit fontScale="90000"/>
          </a:bodyPr>
          <a:lstStyle/>
          <a:p>
            <a:r>
              <a:rPr lang="en-US" b="1" dirty="0"/>
              <a:t>The Machiavellian Scale </a:t>
            </a:r>
            <a:br>
              <a:rPr lang="ru-RU" dirty="0"/>
            </a:br>
            <a:endParaRPr lang="ru-RU" dirty="0"/>
          </a:p>
        </p:txBody>
      </p:sp>
      <p:sp>
        <p:nvSpPr>
          <p:cNvPr id="3" name="Подзаголовок 2">
            <a:extLst>
              <a:ext uri="{FF2B5EF4-FFF2-40B4-BE49-F238E27FC236}">
                <a16:creationId xmlns:a16="http://schemas.microsoft.com/office/drawing/2014/main" id="{4B16A49E-112E-48EE-A88D-DE3FF0F7C2E1}"/>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368375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728B05-83BF-4B1E-85BE-9EF3F347BB48}"/>
              </a:ext>
            </a:extLst>
          </p:cNvPr>
          <p:cNvSpPr/>
          <p:nvPr/>
        </p:nvSpPr>
        <p:spPr>
          <a:xfrm>
            <a:off x="150919" y="71022"/>
            <a:ext cx="11869445"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7. The result justifies the means, so sometimes you can hurt someone else to get what you want.</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445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61B988B-9A9E-44F2-8D4E-19F89EDD15B2}"/>
              </a:ext>
            </a:extLst>
          </p:cNvPr>
          <p:cNvSpPr/>
          <p:nvPr/>
        </p:nvSpPr>
        <p:spPr>
          <a:xfrm>
            <a:off x="150919" y="204186"/>
            <a:ext cx="11611993"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8. Most people will not work well if they are not forced.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589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C7987F7-B41F-4A18-A68B-BBB778B14148}"/>
              </a:ext>
            </a:extLst>
          </p:cNvPr>
          <p:cNvSpPr/>
          <p:nvPr/>
        </p:nvSpPr>
        <p:spPr>
          <a:xfrm>
            <a:off x="266330" y="204186"/>
            <a:ext cx="10972800" cy="3408625"/>
          </a:xfrm>
          <a:prstGeom prst="rect">
            <a:avLst/>
          </a:prstGeom>
        </p:spPr>
        <p:txBody>
          <a:bodyPr wrap="square">
            <a:spAutoFit/>
          </a:bodyPr>
          <a:lstStyle/>
          <a:p>
            <a:pPr algn="just">
              <a:lnSpc>
                <a:spcPct val="107000"/>
              </a:lnSpc>
              <a:spcAft>
                <a:spcPts val="800"/>
              </a:spcAft>
            </a:pPr>
            <a:r>
              <a:rPr lang="en-US" sz="2400" b="1" i="1" dirty="0">
                <a:latin typeface="Arial" panose="020B0604020202020204" pitchFamily="34" charset="0"/>
                <a:ea typeface="Calibri" panose="020F0502020204030204" pitchFamily="34" charset="0"/>
                <a:cs typeface="Arial" panose="020B0604020202020204" pitchFamily="34" charset="0"/>
              </a:rPr>
              <a:t>9. It is better to be an ordinary, unknown person and honest than to be known and dishonest</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I disagree — 4</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I agree — 2</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I completely agree — 1</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6911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AD70766-F61F-40A2-9CCD-F374B8E8BFAD}"/>
              </a:ext>
            </a:extLst>
          </p:cNvPr>
          <p:cNvSpPr/>
          <p:nvPr/>
        </p:nvSpPr>
        <p:spPr>
          <a:xfrm>
            <a:off x="452761" y="239697"/>
            <a:ext cx="11638625"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10. It is better to honestly tell a person why you need</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b="1" i="1" dirty="0">
                <a:latin typeface="Arial" panose="020B0604020202020204" pitchFamily="34" charset="0"/>
                <a:ea typeface="Calibri" panose="020F0502020204030204" pitchFamily="34" charset="0"/>
                <a:cs typeface="Arial" panose="020B0604020202020204" pitchFamily="34" charset="0"/>
              </a:rPr>
              <a:t>him to help you, than to invent some fiction and deceive him into helping you</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5390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1788FD5-A93F-43B0-973E-BDADD7D00622}"/>
              </a:ext>
            </a:extLst>
          </p:cNvPr>
          <p:cNvSpPr/>
          <p:nvPr/>
        </p:nvSpPr>
        <p:spPr>
          <a:xfrm>
            <a:off x="159797" y="133165"/>
            <a:ext cx="11381173"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11. Successful people are mostly honest and good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279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9FDAF4-D5AA-452D-9DBA-12ECD0AE7DF4}"/>
              </a:ext>
            </a:extLst>
          </p:cNvPr>
          <p:cNvSpPr/>
          <p:nvPr/>
        </p:nvSpPr>
        <p:spPr>
          <a:xfrm>
            <a:off x="266329" y="248576"/>
            <a:ext cx="11319029"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12. The one who believes in everything puts himself in great danger</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503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B0F784E-2487-4532-A30D-4D371414BDBA}"/>
              </a:ext>
            </a:extLst>
          </p:cNvPr>
          <p:cNvSpPr/>
          <p:nvPr/>
        </p:nvSpPr>
        <p:spPr>
          <a:xfrm>
            <a:off x="159798" y="97654"/>
            <a:ext cx="11931588"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13.The criminal is a man like the rest of us, only he was stupid enough to be influenced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758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E10A645-6216-4564-B6D5-5BEF514E094C}"/>
              </a:ext>
            </a:extLst>
          </p:cNvPr>
          <p:cNvSpPr/>
          <p:nvPr/>
        </p:nvSpPr>
        <p:spPr>
          <a:xfrm>
            <a:off x="106532" y="186431"/>
            <a:ext cx="11878322"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14. Most people are brave and determined.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8209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DA6A89C-421C-4663-8AA0-C5E115F33521}"/>
              </a:ext>
            </a:extLst>
          </p:cNvPr>
          <p:cNvSpPr/>
          <p:nvPr/>
        </p:nvSpPr>
        <p:spPr>
          <a:xfrm>
            <a:off x="221941" y="0"/>
            <a:ext cx="11478827"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15. Being kind, being nice to people who are important to you, even when you don't love them — is a clever thing.</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319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73B00C3-E7AB-4CF1-A94F-3C5E574F1099}"/>
              </a:ext>
            </a:extLst>
          </p:cNvPr>
          <p:cNvSpPr/>
          <p:nvPr/>
        </p:nvSpPr>
        <p:spPr>
          <a:xfrm>
            <a:off x="221941" y="213064"/>
            <a:ext cx="11354541"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16. You can remain a decent person under any circumstances.</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236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0FF28E7-DDE2-48D3-9018-95E3D881A068}"/>
              </a:ext>
            </a:extLst>
          </p:cNvPr>
          <p:cNvSpPr/>
          <p:nvPr/>
        </p:nvSpPr>
        <p:spPr>
          <a:xfrm>
            <a:off x="355107" y="248575"/>
            <a:ext cx="11594237" cy="2825004"/>
          </a:xfrm>
          <a:prstGeom prst="rect">
            <a:avLst/>
          </a:prstGeom>
        </p:spPr>
        <p:txBody>
          <a:bodyPr wrap="square">
            <a:spAutoFit/>
          </a:bodyPr>
          <a:lstStyle/>
          <a:p>
            <a:pPr indent="457200"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A</a:t>
            </a:r>
            <a:r>
              <a:rPr lang="en-US" sz="2800" b="1" dirty="0">
                <a:latin typeface="Arial" panose="020B0604020202020204" pitchFamily="34" charset="0"/>
                <a:ea typeface="Calibri" panose="020F0502020204030204" pitchFamily="34" charset="0"/>
                <a:cs typeface="Arial" panose="020B0604020202020204" pitchFamily="34" charset="0"/>
              </a:rPr>
              <a:t> </a:t>
            </a:r>
            <a:r>
              <a:rPr lang="en-US" sz="2800" dirty="0">
                <a:latin typeface="Arial" panose="020B0604020202020204" pitchFamily="34" charset="0"/>
                <a:ea typeface="Calibri" panose="020F0502020204030204" pitchFamily="34" charset="0"/>
                <a:cs typeface="Arial" panose="020B0604020202020204" pitchFamily="34" charset="0"/>
              </a:rPr>
              <a:t>questionnaire for identifying the severity of Machiavellianism (the tendency to manipulate other people). The Mach-IV scale was developed by Richard Christie and Florence L. Geis in 1970. The test was adapted into Russian by V. V. </a:t>
            </a:r>
            <a:r>
              <a:rPr lang="en-US" sz="2800" dirty="0" err="1">
                <a:latin typeface="Arial" panose="020B0604020202020204" pitchFamily="34" charset="0"/>
                <a:ea typeface="Calibri" panose="020F0502020204030204" pitchFamily="34" charset="0"/>
                <a:cs typeface="Arial" panose="020B0604020202020204" pitchFamily="34" charset="0"/>
              </a:rPr>
              <a:t>Signov</a:t>
            </a:r>
            <a:r>
              <a:rPr lang="en-US" sz="2800" dirty="0">
                <a:latin typeface="Arial" panose="020B0604020202020204" pitchFamily="34" charset="0"/>
                <a:ea typeface="Calibri" panose="020F0502020204030204" pitchFamily="34" charset="0"/>
                <a:cs typeface="Arial" panose="020B0604020202020204" pitchFamily="34" charset="0"/>
              </a:rPr>
              <a:t> and co-authors in 2000. The questionnaire consists of 20 statements, half of which are positively and the other half are negatively related to this personality trait.</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6943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1B88A19-4D4F-4C35-B245-DBC374087839}"/>
              </a:ext>
            </a:extLst>
          </p:cNvPr>
          <p:cNvSpPr/>
          <p:nvPr/>
        </p:nvSpPr>
        <p:spPr>
          <a:xfrm>
            <a:off x="177553" y="159798"/>
            <a:ext cx="11683014"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17. Most people are not deceived (it is not easy to deceive them)</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0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3D39BC5-8117-4115-9DDF-2BCC0BDC8B3A}"/>
              </a:ext>
            </a:extLst>
          </p:cNvPr>
          <p:cNvSpPr/>
          <p:nvPr/>
        </p:nvSpPr>
        <p:spPr>
          <a:xfrm>
            <a:off x="346229" y="186432"/>
            <a:ext cx="8797771"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18. Sometimes you have to tell lies a little, cheat a little in order to get what you want</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926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ADA5465-54E9-42FA-AFDB-EC0DD56D82C5}"/>
              </a:ext>
            </a:extLst>
          </p:cNvPr>
          <p:cNvSpPr/>
          <p:nvPr/>
        </p:nvSpPr>
        <p:spPr>
          <a:xfrm>
            <a:off x="550415" y="179812"/>
            <a:ext cx="8957569"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19. Telling lies, cheating is always not good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Totally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85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F984264-5CE8-4D44-9F25-C37D8C699538}"/>
              </a:ext>
            </a:extLst>
          </p:cNvPr>
          <p:cNvSpPr/>
          <p:nvPr/>
        </p:nvSpPr>
        <p:spPr>
          <a:xfrm>
            <a:off x="310717" y="106532"/>
            <a:ext cx="11647503" cy="3798989"/>
          </a:xfrm>
          <a:prstGeom prst="rect">
            <a:avLst/>
          </a:prstGeom>
        </p:spPr>
        <p:txBody>
          <a:bodyPr wrap="square">
            <a:spAutoFit/>
          </a:bodyPr>
          <a:lstStyle/>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20. </a:t>
            </a:r>
            <a:r>
              <a:rPr lang="en-US" sz="2800" b="1" i="1" dirty="0">
                <a:latin typeface="Arial" panose="020B0604020202020204" pitchFamily="34" charset="0"/>
                <a:ea typeface="Calibri" panose="020F0502020204030204" pitchFamily="34" charset="0"/>
                <a:cs typeface="Arial" panose="020B0604020202020204" pitchFamily="34" charset="0"/>
              </a:rPr>
              <a:t>It is easier to accept the death of friends and ancestors than to lose money or property.</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Totally agree —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5603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A573DC8-0641-4CAD-AD77-F80C3563EB4E}"/>
              </a:ext>
            </a:extLst>
          </p:cNvPr>
          <p:cNvSpPr/>
          <p:nvPr/>
        </p:nvSpPr>
        <p:spPr>
          <a:xfrm>
            <a:off x="115409" y="106533"/>
            <a:ext cx="12011487" cy="5026056"/>
          </a:xfrm>
          <a:prstGeom prst="rect">
            <a:avLst/>
          </a:prstGeom>
        </p:spPr>
        <p:txBody>
          <a:bodyPr wrap="square">
            <a:spAutoFit/>
          </a:bodyPr>
          <a:lstStyle/>
          <a:p>
            <a:pPr algn="just">
              <a:lnSpc>
                <a:spcPct val="107000"/>
              </a:lnSpc>
              <a:spcAft>
                <a:spcPts val="800"/>
              </a:spcAft>
            </a:pPr>
            <a:r>
              <a:rPr lang="en-US" sz="2400" b="1" i="1" dirty="0">
                <a:latin typeface="Arial" panose="020B0604020202020204" pitchFamily="34" charset="0"/>
                <a:ea typeface="Calibri" panose="020F0502020204030204" pitchFamily="34" charset="0"/>
                <a:cs typeface="Arial" panose="020B0604020202020204" pitchFamily="34" charset="0"/>
              </a:rPr>
              <a:t>Data processing and conclusions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The number of points scored is summed up, and the result shows the level of "Machiavellianism" of a person (from 20 — is a sincere, open, completely unable to manipulate other people "simpleton" to 100 — is a highly manipulative person).</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low — up to 40;</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medium with a tendency to low — from 40 to 60;</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medium with a tendency to high — from 60 to 80;</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 high — from 80 and more.</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Machiavellianism refers to " a person's tendency in interpersonal situations to manipulate others in subtle, or non-physically aggressive ways, such as flattery, deception, bribery, or intimidation."</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1408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06C2487-F0FD-4087-BEA9-9566A26821B9}"/>
              </a:ext>
            </a:extLst>
          </p:cNvPr>
          <p:cNvSpPr/>
          <p:nvPr/>
        </p:nvSpPr>
        <p:spPr>
          <a:xfrm>
            <a:off x="71021" y="-69329"/>
            <a:ext cx="11949344" cy="5440144"/>
          </a:xfrm>
          <a:prstGeom prst="rect">
            <a:avLst/>
          </a:prstGeom>
        </p:spPr>
        <p:txBody>
          <a:bodyPr wrap="square">
            <a:spAutoFit/>
          </a:bodyPr>
          <a:lstStyle/>
          <a:p>
            <a:pPr algn="just">
              <a:lnSpc>
                <a:spcPct val="107000"/>
              </a:lnSpc>
              <a:spcAft>
                <a:spcPts val="800"/>
              </a:spcAft>
            </a:pPr>
            <a:r>
              <a:rPr lang="en-US" sz="2000" b="1" dirty="0">
                <a:latin typeface="Arial" panose="020B0604020202020204" pitchFamily="34" charset="0"/>
                <a:ea typeface="Calibri" panose="020F0502020204030204" pitchFamily="34" charset="0"/>
                <a:cs typeface="Arial" panose="020B0604020202020204" pitchFamily="34" charset="0"/>
              </a:rPr>
              <a:t>Low level of Machiavellianism</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40 or less points in testing are scored by respondents who are not predisposed to deliberate manipulation both in selfish thoughts and to achieve production indicators.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They are the bearers of the best qualities — sincerity, openness, truthfulness, conscientiousness. Their personal peculiarity is empathy (the ability to feel the pain of people, to understand the emotional state of the vis-a-vis and empathize with them), which encourages them to help everyone without exception, and to make concessions to their own detriment. They interact with their </a:t>
            </a:r>
            <a:r>
              <a:rPr lang="en-US" sz="2000" dirty="0" err="1">
                <a:latin typeface="Arial" panose="020B0604020202020204" pitchFamily="34" charset="0"/>
                <a:ea typeface="Calibri" panose="020F0502020204030204" pitchFamily="34" charset="0"/>
                <a:cs typeface="Arial" panose="020B0604020202020204" pitchFamily="34" charset="0"/>
              </a:rPr>
              <a:t>colleagueswell</a:t>
            </a:r>
            <a:r>
              <a:rPr lang="en-US" sz="2000" dirty="0">
                <a:latin typeface="Arial" panose="020B0604020202020204" pitchFamily="34" charset="0"/>
                <a:ea typeface="Calibri" panose="020F0502020204030204" pitchFamily="34" charset="0"/>
                <a:cs typeface="Arial" panose="020B0604020202020204" pitchFamily="34" charset="0"/>
              </a:rPr>
              <a:t>, and are able to create an atmosphere of cooperation and friendliness in the group. In communication, they consider extremely important such qualities as — trust, mutual assistance and adequate recognition of merits.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However, an overestimated degree of trustfulness makes them vulnerable — overly susceptible to the influence of manipulators and social attitudes.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Negative aspects: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excessive emotionality, which makes it difficult to really assess the events that are taking place;</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focus on individuals, not goals;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exposure to pressure;</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shyness</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5690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610D445-402D-48A3-A4DA-6A17B62E120F}"/>
              </a:ext>
            </a:extLst>
          </p:cNvPr>
          <p:cNvSpPr/>
          <p:nvPr/>
        </p:nvSpPr>
        <p:spPr>
          <a:xfrm>
            <a:off x="-1" y="-69329"/>
            <a:ext cx="12118019" cy="5440144"/>
          </a:xfrm>
          <a:prstGeom prst="rect">
            <a:avLst/>
          </a:prstGeom>
        </p:spPr>
        <p:txBody>
          <a:bodyPr wrap="square">
            <a:spAutoFit/>
          </a:bodyPr>
          <a:lstStyle/>
          <a:p>
            <a:pPr algn="just">
              <a:lnSpc>
                <a:spcPct val="107000"/>
              </a:lnSpc>
              <a:spcAft>
                <a:spcPts val="800"/>
              </a:spcAft>
            </a:pPr>
            <a:r>
              <a:rPr lang="en-US" sz="2000" b="1" i="1" dirty="0">
                <a:latin typeface="Arial" panose="020B0604020202020204" pitchFamily="34" charset="0"/>
                <a:ea typeface="Calibri" panose="020F0502020204030204" pitchFamily="34" charset="0"/>
                <a:cs typeface="Arial" panose="020B0604020202020204" pitchFamily="34" charset="0"/>
              </a:rPr>
              <a:t>Average level of Machiavellianism</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From 40 to 80 points in the test are got by respondents who are able to soberly, objectively and pragmatically assess situations of any complexity, as well as accurately interpret the words and actions of others. Such people rarely use their potential psychological influence on their relatives, friends and acquaintances, colleagues and subordinates, and, as a rule, unconsciously. If we talk about deliberate manipulation, then it is resorted to in exceptional cases and in extreme need. For example, when they try to avoid negative consequences and protect themselves, that is, only under very difficult circumstances. And what is especially important — not for mercantile reasons, but for social necessity, if they do not find another way to solve the problem. In psychology and management, it is believed that in leadership positions, it is the Machiavellians of the middle (closer to high) level that ensure the coherence and efficiency of the team.</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Reasons for this: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loyal attitude to employees;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creating a friendly atmosphere in the team;</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ability to properly build relationships with superiors;</a:t>
            </a:r>
            <a:endParaRPr lang="ru-RU" sz="20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 skills to establish business relationships with representatives of partner organizations.</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1526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B79C5D2-C8B9-45EB-80C0-44DB02E26199}"/>
              </a:ext>
            </a:extLst>
          </p:cNvPr>
          <p:cNvSpPr/>
          <p:nvPr/>
        </p:nvSpPr>
        <p:spPr>
          <a:xfrm>
            <a:off x="71021" y="159798"/>
            <a:ext cx="11745158" cy="4805675"/>
          </a:xfrm>
          <a:prstGeom prst="rect">
            <a:avLst/>
          </a:prstGeom>
        </p:spPr>
        <p:txBody>
          <a:bodyPr wrap="square">
            <a:spAutoFit/>
          </a:bodyPr>
          <a:lstStyle/>
          <a:p>
            <a:pPr algn="just">
              <a:lnSpc>
                <a:spcPct val="107000"/>
              </a:lnSpc>
              <a:spcAft>
                <a:spcPts val="0"/>
              </a:spcAft>
            </a:pPr>
            <a:r>
              <a:rPr lang="en-US" sz="2400" b="1" i="1" dirty="0">
                <a:latin typeface="Arial" panose="020B0604020202020204" pitchFamily="34" charset="0"/>
                <a:ea typeface="Calibri" panose="020F0502020204030204" pitchFamily="34" charset="0"/>
                <a:cs typeface="Arial" panose="020B0604020202020204" pitchFamily="34" charset="0"/>
              </a:rPr>
              <a:t>High level of Machiavellianism</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From 80 to 100 points (the highest total score) are shown by respondents with well-developed leadership skills. They have the following skills and abilities: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not to be influenced by society;</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set goals and achieve them;</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striving for competition;</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generating new ideas and predicting results;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the presence of good self-control and the absence of excessive emotionality;</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cold-blooded analysis of "incoming" data, resulting in correct conclusions.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To the list of positive aspects, you need to add: straightforwardness, pragmatism, perseverance, psychological strength and will, leadership qualities, personal strength, love of competition.</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9109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C52DA22-B115-40C0-984A-E36D26BFE593}"/>
              </a:ext>
            </a:extLst>
          </p:cNvPr>
          <p:cNvSpPr/>
          <p:nvPr/>
        </p:nvSpPr>
        <p:spPr>
          <a:xfrm>
            <a:off x="142043" y="124288"/>
            <a:ext cx="11940466" cy="4805675"/>
          </a:xfrm>
          <a:prstGeom prst="rect">
            <a:avLst/>
          </a:prstGeom>
        </p:spPr>
        <p:txBody>
          <a:bodyPr wrap="square">
            <a:spAutoFit/>
          </a:bodyPr>
          <a:lstStyle/>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Negative qualities.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 The tendency to manipulate people (by influencing the feelings) in order to win over the interlocutor and get him to do the right thing. Imperceptibly for the vis-a-vis, the manipulative leader becomes the best "friend" (as long as it is profitable), and then rudely removes the person. And he leaves a "negative trace" in the memory (in the form of images-pictures associated with painful memories and persisting in the psyche for many years).</a:t>
            </a:r>
            <a:endParaRPr lang="ru-RU"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Hidden pressure is used exclusively for mercantile purposes, without taking into account the interests of both the company and the people with whom Machiavellian bosses work or communicate. Highly developed sense of self-superiority, overestimated ambition and vanity, love of flattery. The entire team has to pay the price with each promotion of a high-level Machiavellianism</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887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436A95-25E6-46E1-BE9C-2C0232EF17C3}"/>
              </a:ext>
            </a:extLst>
          </p:cNvPr>
          <p:cNvSpPr/>
          <p:nvPr/>
        </p:nvSpPr>
        <p:spPr>
          <a:xfrm>
            <a:off x="150919" y="275208"/>
            <a:ext cx="11878323" cy="4721036"/>
          </a:xfrm>
          <a:prstGeom prst="rect">
            <a:avLst/>
          </a:prstGeom>
        </p:spPr>
        <p:txBody>
          <a:bodyPr wrap="square">
            <a:spAutoFit/>
          </a:bodyPr>
          <a:lstStyle/>
          <a:p>
            <a:pPr indent="457200"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Instruction manual</a:t>
            </a:r>
            <a:r>
              <a:rPr lang="en-US" sz="2800" dirty="0">
                <a:latin typeface="Arial" panose="020B0604020202020204" pitchFamily="34" charset="0"/>
                <a:ea typeface="Calibri" panose="020F0502020204030204" pitchFamily="34" charset="0"/>
                <a:cs typeface="Arial" panose="020B0604020202020204" pitchFamily="34" charset="0"/>
              </a:rPr>
              <a:t>. Evaluate the extent to which the following attributes correspond to your attitudes about yourself and other people. The evaluation of each given judgment must be expressed using a five-point scale. The answers are given according to the following gradation: </a:t>
            </a:r>
          </a:p>
          <a:p>
            <a:pPr marL="457200" indent="-457200" algn="just">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"I completely agree", </a:t>
            </a:r>
          </a:p>
          <a:p>
            <a:pPr marL="457200" indent="-457200" algn="just">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"I agree", </a:t>
            </a:r>
          </a:p>
          <a:p>
            <a:pPr marL="457200" indent="-457200" algn="just">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“I find it difficult to answer", </a:t>
            </a:r>
          </a:p>
          <a:p>
            <a:pPr marL="457200" indent="-457200" algn="just">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"I disagree", </a:t>
            </a:r>
          </a:p>
          <a:p>
            <a:pPr marL="457200" indent="-457200" algn="just">
              <a:lnSpc>
                <a:spcPct val="107000"/>
              </a:lnSpc>
              <a:spcAft>
                <a:spcPts val="80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"I completely disagree".</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901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3D0356E-AA50-4F0A-8B17-ED70D45B7905}"/>
              </a:ext>
            </a:extLst>
          </p:cNvPr>
          <p:cNvSpPr/>
          <p:nvPr/>
        </p:nvSpPr>
        <p:spPr>
          <a:xfrm>
            <a:off x="205666" y="142044"/>
            <a:ext cx="11780668"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1. You can only tell your friends, colleagues, or acquaintances about your plans when there is a benefit or help is needed.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798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3AE0EB-25B8-47DC-95BC-2E6CCDE8C0E5}"/>
              </a:ext>
            </a:extLst>
          </p:cNvPr>
          <p:cNvSpPr/>
          <p:nvPr/>
        </p:nvSpPr>
        <p:spPr>
          <a:xfrm>
            <a:off x="387658" y="91035"/>
            <a:ext cx="11540971" cy="3337965"/>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2. The vast majority of people are good and kind.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551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FF6BC5-8889-4D25-A948-E73FBD05BFA9}"/>
              </a:ext>
            </a:extLst>
          </p:cNvPr>
          <p:cNvSpPr/>
          <p:nvPr/>
        </p:nvSpPr>
        <p:spPr>
          <a:xfrm>
            <a:off x="186431" y="106532"/>
            <a:ext cx="11487705"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3.</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b="1" i="1" dirty="0">
                <a:latin typeface="Arial" panose="020B0604020202020204" pitchFamily="34" charset="0"/>
                <a:ea typeface="Calibri" panose="020F0502020204030204" pitchFamily="34" charset="0"/>
                <a:cs typeface="Arial" panose="020B0604020202020204" pitchFamily="34" charset="0"/>
              </a:rPr>
              <a:t>The best way to get along with other people is to say only nice things to them</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1244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3FD0784-6D7D-455F-B25C-C1AEB97532DE}"/>
              </a:ext>
            </a:extLst>
          </p:cNvPr>
          <p:cNvSpPr/>
          <p:nvPr/>
        </p:nvSpPr>
        <p:spPr>
          <a:xfrm>
            <a:off x="409852" y="221942"/>
            <a:ext cx="11372295"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4.</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b="1" i="1" dirty="0">
                <a:latin typeface="Arial" panose="020B0604020202020204" pitchFamily="34" charset="0"/>
                <a:ea typeface="Calibri" panose="020F0502020204030204" pitchFamily="34" charset="0"/>
                <a:cs typeface="Arial" panose="020B0604020202020204" pitchFamily="34" charset="0"/>
              </a:rPr>
              <a:t>You should only do something if you are absolutely sure that it is the right thing to do.</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8110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BB4D360-8E31-4CE4-9D82-D27C051E705B}"/>
              </a:ext>
            </a:extLst>
          </p:cNvPr>
          <p:cNvSpPr/>
          <p:nvPr/>
        </p:nvSpPr>
        <p:spPr>
          <a:xfrm>
            <a:off x="319596" y="248576"/>
            <a:ext cx="11461072"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5.</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b="1" i="1" dirty="0">
                <a:latin typeface="Arial" panose="020B0604020202020204" pitchFamily="34" charset="0"/>
                <a:ea typeface="Calibri" panose="020F0502020204030204" pitchFamily="34" charset="0"/>
                <a:cs typeface="Arial" panose="020B0604020202020204" pitchFamily="34" charset="0"/>
              </a:rPr>
              <a:t>It is safer and more reliable to assume that everyone is vicious, but for the time being it is artfully hidden.</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1</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5</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186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C055EFD-4AE2-427F-B75C-41BA0D24FE15}"/>
              </a:ext>
            </a:extLst>
          </p:cNvPr>
          <p:cNvSpPr/>
          <p:nvPr/>
        </p:nvSpPr>
        <p:spPr>
          <a:xfrm>
            <a:off x="168675" y="239698"/>
            <a:ext cx="11789545" cy="3798989"/>
          </a:xfrm>
          <a:prstGeom prst="rect">
            <a:avLst/>
          </a:prstGeom>
        </p:spPr>
        <p:txBody>
          <a:bodyPr wrap="square">
            <a:spAutoFit/>
          </a:bodyPr>
          <a:lstStyle/>
          <a:p>
            <a:pPr algn="just">
              <a:lnSpc>
                <a:spcPct val="107000"/>
              </a:lnSpc>
              <a:spcAft>
                <a:spcPts val="800"/>
              </a:spcAft>
            </a:pPr>
            <a:r>
              <a:rPr lang="en-US" sz="2800" b="1" i="1" dirty="0">
                <a:latin typeface="Arial" panose="020B0604020202020204" pitchFamily="34" charset="0"/>
                <a:ea typeface="Calibri" panose="020F0502020204030204" pitchFamily="34" charset="0"/>
                <a:cs typeface="Arial" panose="020B0604020202020204" pitchFamily="34" charset="0"/>
              </a:rPr>
              <a:t>6.</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b="1" i="1" dirty="0">
                <a:latin typeface="Arial" panose="020B0604020202020204" pitchFamily="34" charset="0"/>
                <a:ea typeface="Calibri" panose="020F0502020204030204" pitchFamily="34" charset="0"/>
                <a:cs typeface="Arial" panose="020B0604020202020204" pitchFamily="34" charset="0"/>
              </a:rPr>
              <a:t>Under all circumstances, you must remain honest, no matter what happened</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disagree — 5</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disagree — 4</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find it difficult to answer — 3</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agree — 2</a:t>
            </a:r>
            <a:endParaRPr lang="ru-RU" sz="28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2800" dirty="0">
                <a:latin typeface="Arial" panose="020B0604020202020204" pitchFamily="34" charset="0"/>
                <a:ea typeface="Calibri" panose="020F0502020204030204" pitchFamily="34" charset="0"/>
                <a:cs typeface="Arial" panose="020B0604020202020204" pitchFamily="34" charset="0"/>
              </a:rPr>
              <a:t>• I completely agree — 1</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7971241"/>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D4AD23-6826-4584-8BF1-FDC18AC3BFBC}"/>
</file>

<file path=customXml/itemProps2.xml><?xml version="1.0" encoding="utf-8"?>
<ds:datastoreItem xmlns:ds="http://schemas.openxmlformats.org/officeDocument/2006/customXml" ds:itemID="{29DA4CD4-9232-41F4-9954-3758A5F64E00}"/>
</file>

<file path=customXml/itemProps3.xml><?xml version="1.0" encoding="utf-8"?>
<ds:datastoreItem xmlns:ds="http://schemas.openxmlformats.org/officeDocument/2006/customXml" ds:itemID="{8235C337-B1C1-4EE4-A9B3-E033E08FAB99}"/>
</file>

<file path=docProps/app.xml><?xml version="1.0" encoding="utf-8"?>
<Properties xmlns="http://schemas.openxmlformats.org/officeDocument/2006/extended-properties" xmlns:vt="http://schemas.openxmlformats.org/officeDocument/2006/docPropsVTypes">
  <Template>TM10001114[[fn=Галерея]]</Template>
  <TotalTime>41</TotalTime>
  <Words>1932</Words>
  <Application>Microsoft Office PowerPoint</Application>
  <PresentationFormat>Широкоэкранный</PresentationFormat>
  <Paragraphs>163</Paragraphs>
  <Slides>28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28</vt:i4>
      </vt:variant>
    </vt:vector>
  </HeadingPairs>
  <TitlesOfParts>
    <vt:vector size="31" baseType="lpstr">
      <vt:lpstr>Arial</vt:lpstr>
      <vt:lpstr>Gill Sans MT</vt:lpstr>
      <vt:lpstr>Галерея</vt:lpstr>
      <vt:lpstr>The Machiavellian Scale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Machiavellian Scale</dc:title>
  <dc:creator>111</dc:creator>
  <cp:lastModifiedBy>111</cp:lastModifiedBy>
  <cp:revision>5</cp:revision>
  <dcterms:created xsi:type="dcterms:W3CDTF">2021-03-11T03:15:24Z</dcterms:created>
  <dcterms:modified xsi:type="dcterms:W3CDTF">2021-03-11T03:57:01Z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