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7" r:id="rId5"/>
    <p:sldId id="272" r:id="rId6"/>
    <p:sldId id="26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3" d="100"/>
          <a:sy n="83" d="100"/>
        </p:scale>
        <p:origin x="614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32656"/>
            <a:ext cx="10633246" cy="38583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7300" b="1" dirty="0"/>
              <a:t>MIXED (CONTROVERSIAL) TYPES OF INFLUENCE </a:t>
            </a:r>
            <a:br>
              <a:rPr lang="ru-RU" dirty="0"/>
            </a:b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000" dirty="0"/>
              <a:t>Lecture 4</a:t>
            </a:r>
            <a:endParaRPr lang="ru" sz="40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3DC160-8D16-43B6-BE22-83178410E25D}"/>
              </a:ext>
            </a:extLst>
          </p:cNvPr>
          <p:cNvSpPr/>
          <p:nvPr/>
        </p:nvSpPr>
        <p:spPr>
          <a:xfrm>
            <a:off x="333772" y="188640"/>
            <a:ext cx="11737304" cy="6526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infusible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 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initiator-infuser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strong-willed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intellectual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characterological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superiority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   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dependence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♦  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addressee's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sugerrent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self-confidence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psychosomatic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73AC5-175B-48D9-8D4A-5DF687B96C24}"/>
              </a:ext>
            </a:extLst>
          </p:cNvPr>
          <p:cNvSpPr/>
          <p:nvPr/>
        </p:nvSpPr>
        <p:spPr>
          <a:xfrm>
            <a:off x="405780" y="188641"/>
            <a:ext cx="11665296" cy="6526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Gustav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magnetism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Oxford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Explanatory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Dictionary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attraction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evoke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people’s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enthusiasm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achieving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</a:t>
            </a:r>
            <a:r>
              <a:rPr lang="en-US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Explanatory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Dictionary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Sergey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Ozhegov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captivation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attractive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Gustav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587426-2D15-4BBD-B0E8-DE57ECD7BD85}"/>
              </a:ext>
            </a:extLst>
          </p:cNvPr>
          <p:cNvSpPr/>
          <p:nvPr/>
        </p:nvSpPr>
        <p:spPr>
          <a:xfrm>
            <a:off x="189756" y="260648"/>
            <a:ext cx="11809312" cy="6526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...”, “...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Gustav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magnetic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domination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paralyzes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abilities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surprise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reverence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evoked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inexplicable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domination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"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acquired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Gustav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"...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wealth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reputation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 "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E9A27C-2C30-4E39-BC25-345071DB340B}"/>
              </a:ext>
            </a:extLst>
          </p:cNvPr>
          <p:cNvSpPr/>
          <p:nvPr/>
        </p:nvSpPr>
        <p:spPr>
          <a:xfrm>
            <a:off x="153752" y="188640"/>
            <a:ext cx="11881320" cy="6296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humbles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evokes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inspiration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laughter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enthusiasm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contagious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involuntarily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7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evolving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oneself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peculiar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attraction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repulsion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warming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cooling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burdening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calming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tension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electrify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freeze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bliss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irresistible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immediately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charismatic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charming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7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7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307ABF-7475-4A6A-AD42-B4B4113B9BA7}"/>
              </a:ext>
            </a:extLst>
          </p:cNvPr>
          <p:cNvSpPr/>
          <p:nvPr/>
        </p:nvSpPr>
        <p:spPr>
          <a:xfrm>
            <a:off x="189756" y="116633"/>
            <a:ext cx="11809312" cy="5638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endowed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mechanism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unknown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miracle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spark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Serge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Moskovichi</a:t>
            </a:r>
            <a:r>
              <a:rPr lang="ru-RU" sz="26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dogmas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relieves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tortured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consciousness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touches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”(S.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Moskovichi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1999).</a:t>
            </a:r>
            <a:endParaRPr lang="ru-RU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B9A47B-FF29-4E1C-8953-AA743D3EDAE8}"/>
              </a:ext>
            </a:extLst>
          </p:cNvPr>
          <p:cNvSpPr/>
          <p:nvPr/>
        </p:nvSpPr>
        <p:spPr>
          <a:xfrm>
            <a:off x="117748" y="116632"/>
            <a:ext cx="12025336" cy="583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5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ru-RU" sz="25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5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</a:t>
            </a:r>
            <a:r>
              <a:rPr lang="ru-RU" sz="25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sociologist</a:t>
            </a:r>
            <a:r>
              <a:rPr lang="ru-RU" sz="25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z="25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Weber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subordinates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5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charismatic</a:t>
            </a:r>
            <a:r>
              <a:rPr lang="ru-RU" sz="25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motivates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guides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followers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primarily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traits</a:t>
            </a:r>
            <a:r>
              <a:rPr lang="ru-RU" sz="2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emphasizes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ru-RU" sz="25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forming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followers</a:t>
            </a:r>
            <a:r>
              <a:rPr lang="ru-RU" sz="25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adherence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one's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readiness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self-sacrifice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5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impression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self-confidence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courage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optimism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5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ru-RU" sz="25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A7C37-D745-4AD8-B6E1-1626BC52E558}"/>
              </a:ext>
            </a:extLst>
          </p:cNvPr>
          <p:cNvSpPr/>
          <p:nvPr/>
        </p:nvSpPr>
        <p:spPr>
          <a:xfrm>
            <a:off x="117748" y="116633"/>
            <a:ext cx="12071077" cy="606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charisma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interrelated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extraordinary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qualities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hopelessness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forward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radically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followers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attracted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gifted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capabilities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attempts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accompanied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extraordinary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legitimacy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3A45AA-D12E-4277-85BB-BE3F2459D107}"/>
              </a:ext>
            </a:extLst>
          </p:cNvPr>
          <p:cNvSpPr/>
          <p:nvPr/>
        </p:nvSpPr>
        <p:spPr>
          <a:xfrm>
            <a:off x="117748" y="188640"/>
            <a:ext cx="11521280" cy="51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responsiveness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relaxation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excitement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fatigue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illness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significance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F48A4C-EE0E-4F74-A30F-E787EA633949}"/>
              </a:ext>
            </a:extLst>
          </p:cNvPr>
          <p:cNvSpPr/>
          <p:nvPr/>
        </p:nvSpPr>
        <p:spPr>
          <a:xfrm>
            <a:off x="117748" y="260648"/>
            <a:ext cx="11809312" cy="560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Drive to imitation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involuntarily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arbitrarily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involuntary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differs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copying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else's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accordance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well-known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</a:t>
            </a:r>
            <a:r>
              <a:rPr lang="ru-RU" sz="24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upset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laugh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funny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"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straightening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shoulders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gradually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6355B6-2499-4793-8E3F-826BD034D7DC}"/>
              </a:ext>
            </a:extLst>
          </p:cNvPr>
          <p:cNvSpPr/>
          <p:nvPr/>
        </p:nvSpPr>
        <p:spPr>
          <a:xfrm>
            <a:off x="117748" y="188640"/>
            <a:ext cx="11953328" cy="533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striving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manifestations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disobey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opinions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clothes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Questions to be discussed:</a:t>
            </a:r>
            <a:endParaRPr lang="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b="1" i="1" dirty="0"/>
              <a:t>1. Infusion and contagion</a:t>
            </a:r>
            <a:endParaRPr lang="ru-RU" dirty="0"/>
          </a:p>
          <a:p>
            <a:pPr lvl="0"/>
            <a:r>
              <a:rPr lang="en-US" b="1" i="1" dirty="0"/>
              <a:t>2. Drive to imitation</a:t>
            </a:r>
            <a:endParaRPr lang="ru-RU" dirty="0"/>
          </a:p>
          <a:p>
            <a:pPr lvl="0"/>
            <a:r>
              <a:rPr lang="en-US" b="1" i="1" dirty="0"/>
              <a:t>3. Benevolence (kindness) formation</a:t>
            </a:r>
            <a:endParaRPr lang="ru-RU" dirty="0"/>
          </a:p>
          <a:p>
            <a:pPr lvl="0"/>
            <a:r>
              <a:rPr lang="en-US" b="1" i="1" dirty="0"/>
              <a:t>4. Request</a:t>
            </a:r>
            <a:r>
              <a:rPr lang="ru-RU" i="1" dirty="0"/>
              <a:t>.</a:t>
            </a:r>
            <a:endParaRPr lang="ru-RU" dirty="0"/>
          </a:p>
          <a:p>
            <a:pPr lvl="0"/>
            <a:r>
              <a:rPr lang="en-US" b="1" i="1" dirty="0"/>
              <a:t>5. Neglect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616C41-817E-4270-B046-406AA7516144}"/>
              </a:ext>
            </a:extLst>
          </p:cNvPr>
          <p:cNvSpPr/>
          <p:nvPr/>
        </p:nvSpPr>
        <p:spPr>
          <a:xfrm>
            <a:off x="117748" y="116632"/>
            <a:ext cx="11953328" cy="6526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unconscious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prevailing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otherwise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lifetime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younger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elders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whose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accurately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assimilated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1890B6-DFB2-43D6-B9EB-54959F287814}"/>
              </a:ext>
            </a:extLst>
          </p:cNvPr>
          <p:cNvSpPr/>
          <p:nvPr/>
        </p:nvSpPr>
        <p:spPr>
          <a:xfrm>
            <a:off x="117748" y="0"/>
            <a:ext cx="12071077" cy="51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craftsmanship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magnetism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fashionable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unconsciously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2EE2D-6C8D-4E44-9F78-F81EA6259EC8}"/>
              </a:ext>
            </a:extLst>
          </p:cNvPr>
          <p:cNvSpPr/>
          <p:nvPr/>
        </p:nvSpPr>
        <p:spPr>
          <a:xfrm>
            <a:off x="189756" y="116632"/>
            <a:ext cx="11999069" cy="639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Benevolence (kindness) formation </a:t>
            </a:r>
            <a:endParaRPr lang="ru-RU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benevolence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addresse’s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oneself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impression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</a:t>
            </a:r>
            <a: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self-presentation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benevolence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self-presentation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Ernest</a:t>
            </a:r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Jones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BC8F5B-BEB2-4C63-9757-A1359EDFA723}"/>
              </a:ext>
            </a:extLst>
          </p:cNvPr>
          <p:cNvSpPr/>
          <p:nvPr/>
        </p:nvSpPr>
        <p:spPr>
          <a:xfrm>
            <a:off x="117748" y="116633"/>
            <a:ext cx="11953328" cy="606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self-presentation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</a:t>
            </a:r>
            <a:r>
              <a:rPr lang="ru-RU" sz="2600" b="1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Jones</a:t>
            </a:r>
            <a:r>
              <a:rPr lang="ru-RU" sz="2600" b="1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6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Self-praise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self-praise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yourself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attractiveness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attractiveness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trustworthy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appearance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charm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sz="26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Flattery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flattery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favorable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admiration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compliments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sincerity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positively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sincerity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factual</a:t>
            </a:r>
            <a:endParaRPr lang="ru-RU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26E768-7B8C-4DA4-939D-E5728828A7D7}"/>
              </a:ext>
            </a:extLst>
          </p:cNvPr>
          <p:cNvSpPr/>
          <p:nvPr/>
        </p:nvSpPr>
        <p:spPr>
          <a:xfrm>
            <a:off x="0" y="116632"/>
            <a:ext cx="11999068" cy="6526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manners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demeanor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sincerity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flattery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4. 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courteous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dropped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napkin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cup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CE6983-FD0B-41EC-9706-FC4188E79863}"/>
              </a:ext>
            </a:extLst>
          </p:cNvPr>
          <p:cNvSpPr/>
          <p:nvPr/>
        </p:nvSpPr>
        <p:spPr>
          <a:xfrm>
            <a:off x="261764" y="44624"/>
            <a:ext cx="11737304" cy="51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Intimidation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intimidation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prestige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(“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”);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attack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ineffective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FBCCA6-AA19-49EB-BEB2-3DD77388FA90}"/>
              </a:ext>
            </a:extLst>
          </p:cNvPr>
          <p:cNvSpPr/>
          <p:nvPr/>
        </p:nvSpPr>
        <p:spPr>
          <a:xfrm>
            <a:off x="117748" y="116632"/>
            <a:ext cx="11953328" cy="623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2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2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Self-promotion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one's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appreciated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thereby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appointment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Self-promotion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self-glorification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assert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himself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deeds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deeds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2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one's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capabilities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abilities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preferable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presenting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diplomas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applying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paradox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self-promotion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truly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assert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Bernard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Shaw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accustomed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costume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Self-promotion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specially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strengthened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self-promotion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F762F8-40FF-4109-B6A6-F56ED7CCAD86}"/>
              </a:ext>
            </a:extLst>
          </p:cNvPr>
          <p:cNvSpPr/>
          <p:nvPr/>
        </p:nvSpPr>
        <p:spPr>
          <a:xfrm>
            <a:off x="117748" y="116633"/>
            <a:ext cx="11953328" cy="639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24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r>
              <a:rPr lang="ru-RU" sz="24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authoritative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24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Supplication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supplication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emphasizing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weakness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awaken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addressee's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condescending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patronizing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sincerity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supplication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manipulative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intimidation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supplication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manipulative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self-promotion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99ED6D-E43C-4AA3-BC48-40A963571B02}"/>
              </a:ext>
            </a:extLst>
          </p:cNvPr>
          <p:cNvSpPr/>
          <p:nvPr/>
        </p:nvSpPr>
        <p:spPr>
          <a:xfrm>
            <a:off x="261764" y="188641"/>
            <a:ext cx="11809312" cy="606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Request</a:t>
            </a: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weakness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intimidation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supplication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clarified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635F99-3BA6-4B8F-8448-D0DB1A4CD800}"/>
              </a:ext>
            </a:extLst>
          </p:cNvPr>
          <p:cNvSpPr/>
          <p:nvPr/>
        </p:nvSpPr>
        <p:spPr>
          <a:xfrm>
            <a:off x="45740" y="188640"/>
            <a:ext cx="12025336" cy="560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one-way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win-win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enough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kindergarten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"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else's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constructiveness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FB1760-8981-40DC-9F99-E7B6B68D1874}"/>
              </a:ext>
            </a:extLst>
          </p:cNvPr>
          <p:cNvSpPr/>
          <p:nvPr/>
        </p:nvSpPr>
        <p:spPr>
          <a:xfrm>
            <a:off x="477788" y="260648"/>
            <a:ext cx="11449272" cy="51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Infusion and contagion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Mixed (controversial) influence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harmful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unequivocally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unconsciously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28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emanates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31A386-AAC5-4C4A-9CC8-05D7A9CE82F2}"/>
              </a:ext>
            </a:extLst>
          </p:cNvPr>
          <p:cNvSpPr/>
          <p:nvPr/>
        </p:nvSpPr>
        <p:spPr>
          <a:xfrm>
            <a:off x="189756" y="188640"/>
            <a:ext cx="11737304" cy="51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resentment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gratitude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vague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borrow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608D56-011E-4853-98BE-FC81AC57C222}"/>
              </a:ext>
            </a:extLst>
          </p:cNvPr>
          <p:cNvSpPr/>
          <p:nvPr/>
        </p:nvSpPr>
        <p:spPr>
          <a:xfrm>
            <a:off x="189756" y="116632"/>
            <a:ext cx="11737304" cy="698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civilized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manner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non-aggressively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intimidation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subordinate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subordinate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civilized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presuppose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7DB62C-C8C1-40FF-AB27-8104D59BE868}"/>
              </a:ext>
            </a:extLst>
          </p:cNvPr>
          <p:cNvSpPr/>
          <p:nvPr/>
        </p:nvSpPr>
        <p:spPr>
          <a:xfrm>
            <a:off x="189756" y="188641"/>
            <a:ext cx="11809312" cy="698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Neglect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inattention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absent-mindedness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self-esteem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deteriorating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self-attitude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discrediting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partner's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self-identity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demonstratively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skipping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partner's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non-verbal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partner's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Neglect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Neglect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gesture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outstretched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handshake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humiliation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disdain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nevertheless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manipulation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barbarism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435814-F02C-48C0-8614-9639D8B9D624}"/>
              </a:ext>
            </a:extLst>
          </p:cNvPr>
          <p:cNvSpPr/>
          <p:nvPr/>
        </p:nvSpPr>
        <p:spPr>
          <a:xfrm>
            <a:off x="189756" y="116633"/>
            <a:ext cx="11737304" cy="533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neglect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tactful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forgiving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partner’s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tactlessness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awkwardness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Neglect 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impulsive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expressive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non-verbal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manifestations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unnoticed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awkwardness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shaking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hiccups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yawning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tears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facial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flushing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delicacy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civility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consequently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self-promotion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425D32-CF9D-494E-9AE5-32AFAC787361}"/>
              </a:ext>
            </a:extLst>
          </p:cNvPr>
          <p:cNvSpPr/>
          <p:nvPr/>
        </p:nvSpPr>
        <p:spPr>
          <a:xfrm>
            <a:off x="333772" y="260648"/>
            <a:ext cx="11449272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self-presentation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resume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applying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947268-B876-4969-B044-6E91AC70AA42}"/>
              </a:ext>
            </a:extLst>
          </p:cNvPr>
          <p:cNvSpPr/>
          <p:nvPr/>
        </p:nvSpPr>
        <p:spPr>
          <a:xfrm>
            <a:off x="261764" y="188640"/>
            <a:ext cx="11377264" cy="4681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Controversial types of influence include: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infusion</a:t>
            </a:r>
            <a:r>
              <a:rPr lang="ru-RU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contagion</a:t>
            </a:r>
            <a:r>
              <a:rPr lang="ru-RU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drive to imitation</a:t>
            </a:r>
            <a:r>
              <a:rPr lang="ru-RU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benevolence formation</a:t>
            </a:r>
            <a:r>
              <a:rPr lang="ru-RU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ru-RU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neglect</a:t>
            </a:r>
            <a:r>
              <a:rPr lang="ru-RU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controversial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7DD714-2ADA-4715-BF24-A22C93F65B01}"/>
              </a:ext>
            </a:extLst>
          </p:cNvPr>
          <p:cNvSpPr/>
          <p:nvPr/>
        </p:nvSpPr>
        <p:spPr>
          <a:xfrm>
            <a:off x="117748" y="188641"/>
            <a:ext cx="11881320" cy="5638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Infusion</a:t>
            </a:r>
            <a:r>
              <a:rPr lang="en-US" sz="26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deliberate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unreasoned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predisposition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</a:t>
            </a:r>
            <a:r>
              <a:rPr lang="ru-RU" sz="26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ru-RU" sz="2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6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</a:t>
            </a:r>
            <a:r>
              <a:rPr lang="ru-RU" sz="26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associatied</a:t>
            </a:r>
            <a:r>
              <a:rPr lang="ru-RU" sz="26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6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hypnosis</a:t>
            </a:r>
            <a:r>
              <a:rPr lang="ru-RU" sz="26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hypnosis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hypnotic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vigilant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Contagion</a:t>
            </a:r>
            <a:r>
              <a:rPr lang="en-US" sz="2600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somehow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not been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explanation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it yet)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</a:t>
            </a:r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transmitted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involuntarily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voluntarily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assimilated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involuntarily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voluntarily</a:t>
            </a:r>
            <a:r>
              <a:rPr lang="ru-RU" sz="2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boundary between infusion and contagion is not obvious. </a:t>
            </a:r>
            <a:endParaRPr lang="ru-RU" sz="2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4C728-36C8-45A9-BB95-8E9E0B8CDE7A}"/>
              </a:ext>
            </a:extLst>
          </p:cNvPr>
          <p:cNvSpPr/>
          <p:nvPr/>
        </p:nvSpPr>
        <p:spPr>
          <a:xfrm>
            <a:off x="189756" y="188640"/>
            <a:ext cx="11881320" cy="634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Infusion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himself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ru-RU" sz="32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"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one-sided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implies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initiator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himself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awakens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According to Russian psychologist Boris </a:t>
            </a:r>
            <a:r>
              <a:rPr lang="en-US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Parygin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infusion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unilaterally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addition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infusion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is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usually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verbal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and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non-verbal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means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can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also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be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used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</a:rPr>
              <a:t>contagion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FAC888-FFC7-4FBF-A9FD-73597FD3D10E}"/>
              </a:ext>
            </a:extLst>
          </p:cNvPr>
          <p:cNvSpPr/>
          <p:nvPr/>
        </p:nvSpPr>
        <p:spPr>
          <a:xfrm>
            <a:off x="189756" y="116633"/>
            <a:ext cx="11881320" cy="6526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Infusion and contagion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formulas of infusion,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can be the following:</a:t>
            </a: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be able to do it”, “You will find success”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interlocutor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self-esteem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self-confidence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Infusion can be negative as well</a:t>
            </a: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not be able to cope with it”, “You will have great difficulties”,</a:t>
            </a:r>
            <a:r>
              <a:rPr lang="en-US" sz="2800" b="1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unlikely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worsened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mistakes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pursued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21F6A8-AD33-44D5-AAA9-B23A65B38BB3}"/>
              </a:ext>
            </a:extLst>
          </p:cNvPr>
          <p:cNvSpPr/>
          <p:nvPr/>
        </p:nvSpPr>
        <p:spPr>
          <a:xfrm>
            <a:off x="189756" y="116632"/>
            <a:ext cx="11737304" cy="560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formulas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manipulative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affecting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akin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formulas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criticism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</a:t>
            </a:r>
            <a:r>
              <a:rPr lang="ru-RU" sz="28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contagion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800" b="1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addressed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en-US" sz="28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psychiatrist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Sergey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Libich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chicken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hypnotized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glance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031ADD-F212-4D1D-9E4B-F659A8D34BC6}"/>
              </a:ext>
            </a:extLst>
          </p:cNvPr>
          <p:cNvSpPr/>
          <p:nvPr/>
        </p:nvSpPr>
        <p:spPr>
          <a:xfrm>
            <a:off x="333772" y="260649"/>
            <a:ext cx="11521280" cy="533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addressed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encounters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verbal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non-verbal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distinctness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regularity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inspiring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lighting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rhythmic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ritual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touches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.);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amenable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3C3768-88E3-4E44-95C5-6599A77EB914}"/>
</file>

<file path=customXml/itemProps2.xml><?xml version="1.0" encoding="utf-8"?>
<ds:datastoreItem xmlns:ds="http://schemas.openxmlformats.org/officeDocument/2006/customXml" ds:itemID="{0F249165-F638-412C-8E0A-DFB7045CA2E0}"/>
</file>

<file path=customXml/itemProps3.xml><?xml version="1.0" encoding="utf-8"?>
<ds:datastoreItem xmlns:ds="http://schemas.openxmlformats.org/officeDocument/2006/customXml" ds:itemID="{E5777D48-CD50-44EF-A51F-46A08CAAC484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96</TotalTime>
  <Words>3378</Words>
  <Application>Microsoft Office PowerPoint</Application>
  <PresentationFormat>Произвольный</PresentationFormat>
  <Paragraphs>139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Euphemia</vt:lpstr>
      <vt:lpstr>Symbol</vt:lpstr>
      <vt:lpstr>Times New Roman</vt:lpstr>
      <vt:lpstr>Безмятежность 16 х 9</vt:lpstr>
      <vt:lpstr>MIXED (CONTROVERSIAL) TYPES OF INFLUENCE  </vt:lpstr>
      <vt:lpstr>Questions to be discussed: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(CONTROVERSIAL) TYPES OF INFLUENCE</dc:title>
  <dc:creator>111</dc:creator>
  <cp:lastModifiedBy>111</cp:lastModifiedBy>
  <cp:revision>8</cp:revision>
  <dcterms:created xsi:type="dcterms:W3CDTF">2021-04-15T06:33:41Z</dcterms:created>
  <dcterms:modified xsi:type="dcterms:W3CDTF">2021-04-15T10:53:41Z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0x010100BB6A232A06C4C843B3F96C4DEC1B1186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