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customXml" Target="../customXml/item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9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ustomXml" Target="../customXml/item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362F0-E245-4F34-BE6D-9EAC1F7D4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543" y="204186"/>
            <a:ext cx="10528069" cy="45731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TOPIC: RESISTING ATTACK AND MANIPULATION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Lecture 3 Constructive resisting attack and manipulation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44C422-1995-4A10-96CE-E577018565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20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7C7E61-F03C-4A5A-B6B1-C5986D55BC2C}"/>
              </a:ext>
            </a:extLst>
          </p:cNvPr>
          <p:cNvSpPr/>
          <p:nvPr/>
        </p:nvSpPr>
        <p:spPr>
          <a:xfrm>
            <a:off x="1669002" y="337351"/>
            <a:ext cx="10164932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belonging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restrictions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toys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playroom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aggressively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symbolize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punching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stubbornness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manifestations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hungry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superiority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7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ED9EDF-75FD-443C-A517-BB5D99711264}"/>
              </a:ext>
            </a:extLst>
          </p:cNvPr>
          <p:cNvSpPr/>
          <p:nvPr/>
        </p:nvSpPr>
        <p:spPr>
          <a:xfrm>
            <a:off x="1606857" y="310719"/>
            <a:ext cx="10298097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circumstances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severely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revengeful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smash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mirror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hammer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remark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retaliate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Self-Monitoring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widely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therapists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Greydanus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D. E.,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Wolraich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L., 1992).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Self-observation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42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64CB3C-E522-4734-B60F-2A6DDB6EB2F0}"/>
              </a:ext>
            </a:extLst>
          </p:cNvPr>
          <p:cNvSpPr/>
          <p:nvPr/>
        </p:nvSpPr>
        <p:spPr>
          <a:xfrm>
            <a:off x="1589103" y="284085"/>
            <a:ext cx="10298097" cy="6502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oneself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barbaric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oneself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storm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self-control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intellectual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self-defense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</a:t>
            </a:r>
            <a:r>
              <a:rPr lang="ru-RU" sz="2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thereby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neutralize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51B79C-B8F8-493C-BD32-BE21B005D5F8}"/>
              </a:ext>
            </a:extLst>
          </p:cNvPr>
          <p:cNvSpPr/>
          <p:nvPr/>
        </p:nvSpPr>
        <p:spPr>
          <a:xfrm>
            <a:off x="1677879" y="417250"/>
            <a:ext cx="10244831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speech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chosen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cheerful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thoroughness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perceived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accompanied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thoughtful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intentness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1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DD8311-48D2-4CA0-A00C-BB92B5CD9437}"/>
              </a:ext>
            </a:extLst>
          </p:cNvPr>
          <p:cNvSpPr/>
          <p:nvPr/>
        </p:nvSpPr>
        <p:spPr>
          <a:xfrm>
            <a:off x="1597981" y="470517"/>
            <a:ext cx="10298097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kernel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kick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kicking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examines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weighs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unrecognizable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92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D1BFAA-4684-4F14-B674-70BAF89867D8}"/>
              </a:ext>
            </a:extLst>
          </p:cNvPr>
          <p:cNvSpPr/>
          <p:nvPr/>
        </p:nvSpPr>
        <p:spPr>
          <a:xfrm>
            <a:off x="1633491" y="435006"/>
            <a:ext cx="9960746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sarcastic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retaliatory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kicking around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speech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76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34B6B0-E914-4AF3-8AF9-2FEAF61BF4C1}"/>
              </a:ext>
            </a:extLst>
          </p:cNvPr>
          <p:cNvSpPr/>
          <p:nvPr/>
        </p:nvSpPr>
        <p:spPr>
          <a:xfrm>
            <a:off x="1589103" y="292963"/>
            <a:ext cx="10324730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Nikolay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Pakhomov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1985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accurately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getting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bickering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explanations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excuses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steadfastly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23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32691C-18F3-4F94-B0A4-E6166C1A8834}"/>
              </a:ext>
            </a:extLst>
          </p:cNvPr>
          <p:cNvSpPr/>
          <p:nvPr/>
        </p:nvSpPr>
        <p:spPr>
          <a:xfrm>
            <a:off x="1615735" y="186431"/>
            <a:ext cx="10200443" cy="5626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intellect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requiring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meaningful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activates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intellectual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efforts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oneself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</a:t>
            </a:r>
            <a:r>
              <a:rPr lang="ru-RU" sz="2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extract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perfected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worked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emotionally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tense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logically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overwhelming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599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A7E509-C04C-4911-A563-C00F63C7A883}"/>
              </a:ext>
            </a:extLst>
          </p:cNvPr>
          <p:cNvSpPr/>
          <p:nvPr/>
        </p:nvSpPr>
        <p:spPr>
          <a:xfrm>
            <a:off x="1722267" y="195309"/>
            <a:ext cx="9499107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sentence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vulnerable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dress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speech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7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EF82B9-EF3C-412E-88C3-B326DF3D54C9}"/>
              </a:ext>
            </a:extLst>
          </p:cNvPr>
          <p:cNvSpPr/>
          <p:nvPr/>
        </p:nvSpPr>
        <p:spPr>
          <a:xfrm>
            <a:off x="1642369" y="319596"/>
            <a:ext cx="10191565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explanation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partner's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self-clarification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self-clarification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 the following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excellence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failures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extraordinary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melancholy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Monday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1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CFE2F6-9912-4C54-B107-963533779FD8}"/>
              </a:ext>
            </a:extLst>
          </p:cNvPr>
          <p:cNvSpPr/>
          <p:nvPr/>
        </p:nvSpPr>
        <p:spPr>
          <a:xfrm>
            <a:off x="1633491" y="257452"/>
            <a:ext cx="9809826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to be discussed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The concept of civilized resisting the influence.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sambo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consent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fogging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2.3 </a:t>
            </a: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 record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2.4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professor’s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70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E5FF87-1ACF-4C82-99EE-1FF39AD10CCA}"/>
              </a:ext>
            </a:extLst>
          </p:cNvPr>
          <p:cNvSpPr/>
          <p:nvPr/>
        </p:nvSpPr>
        <p:spPr>
          <a:xfrm>
            <a:off x="1802167" y="408373"/>
            <a:ext cx="10058400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consent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fogging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kernel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unfair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B.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fogging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silent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because he stricken down.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36D7AE3-5D37-411A-BB49-2434E9515AC1}"/>
              </a:ext>
            </a:extLst>
          </p:cNvPr>
          <p:cNvSpPr/>
          <p:nvPr/>
        </p:nvSpPr>
        <p:spPr>
          <a:xfrm>
            <a:off x="1606858" y="275209"/>
            <a:ext cx="10289220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dedicated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confidence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Cotter S. 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Guerra J. J., 1976; Smith M. J., 1979).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outwardly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(Fry L., 1983).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plunge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atmosphere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warmth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happiness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disarming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70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6BB025-9D30-479F-894E-7E236B1DB289}"/>
              </a:ext>
            </a:extLst>
          </p:cNvPr>
          <p:cNvSpPr/>
          <p:nvPr/>
        </p:nvSpPr>
        <p:spPr>
          <a:xfrm>
            <a:off x="1651247" y="319596"/>
            <a:ext cx="10085033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4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332745A-2F6C-4F12-8706-0381BC5E0993}"/>
              </a:ext>
            </a:extLst>
          </p:cNvPr>
          <p:cNvSpPr/>
          <p:nvPr/>
        </p:nvSpPr>
        <p:spPr>
          <a:xfrm>
            <a:off x="1562470" y="363984"/>
            <a:ext cx="10005134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unexpected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..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̶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21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97C564-7975-475E-BB08-D910EF677588}"/>
              </a:ext>
            </a:extLst>
          </p:cNvPr>
          <p:cNvSpPr/>
          <p:nvPr/>
        </p:nvSpPr>
        <p:spPr>
          <a:xfrm>
            <a:off x="1606857" y="230820"/>
            <a:ext cx="9836459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2.3 </a:t>
            </a:r>
            <a:r>
              <a:rPr lang="en-US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 record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succinct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disturbing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1983. P. 264).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distracted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convenient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24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054934-5140-48A0-A969-37B4A90B250D}"/>
              </a:ext>
            </a:extLst>
          </p:cNvPr>
          <p:cNvSpPr/>
          <p:nvPr/>
        </p:nvSpPr>
        <p:spPr>
          <a:xfrm>
            <a:off x="1571347" y="221942"/>
            <a:ext cx="10120543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33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3A45AD-E116-42D4-ABEB-ADC0E6EC68DB}"/>
              </a:ext>
            </a:extLst>
          </p:cNvPr>
          <p:cNvSpPr/>
          <p:nvPr/>
        </p:nvSpPr>
        <p:spPr>
          <a:xfrm>
            <a:off x="1624614" y="177553"/>
            <a:ext cx="9898602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67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762EE26-BBDB-4FC3-B65B-FCF6AFDCA5AA}"/>
              </a:ext>
            </a:extLst>
          </p:cNvPr>
          <p:cNvSpPr/>
          <p:nvPr/>
        </p:nvSpPr>
        <p:spPr>
          <a:xfrm>
            <a:off x="1597981" y="275209"/>
            <a:ext cx="10200442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pronounced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British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Chief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British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Chief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2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29397C-57AD-417A-A631-5064E2E43FD1}"/>
              </a:ext>
            </a:extLst>
          </p:cNvPr>
          <p:cNvSpPr/>
          <p:nvPr/>
        </p:nvSpPr>
        <p:spPr>
          <a:xfrm>
            <a:off x="1669001" y="355107"/>
            <a:ext cx="10235953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2.4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professor’s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Sidorenko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colleague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1st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Petersburg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UK,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psychoanalysis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indistinctly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51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8F4E9F-7075-4479-9044-AE413101933D}"/>
              </a:ext>
            </a:extLst>
          </p:cNvPr>
          <p:cNvSpPr/>
          <p:nvPr/>
        </p:nvSpPr>
        <p:spPr>
          <a:xfrm>
            <a:off x="1589103" y="230819"/>
            <a:ext cx="10218198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Fortunately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translate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sofa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whispered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horror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uttered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sayings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painful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translate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0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ACAFB1-AF01-4D2C-AC34-4C120CE46A59}"/>
              </a:ext>
            </a:extLst>
          </p:cNvPr>
          <p:cNvSpPr/>
          <p:nvPr/>
        </p:nvSpPr>
        <p:spPr>
          <a:xfrm>
            <a:off x="1731146" y="319596"/>
            <a:ext cx="10156054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The concept of civilized resisting the influence.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reciprocal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etiquette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adopted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Apparently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barbaric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Otherwise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surrender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08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AEEED8-8749-4FFC-8BE8-CED70DB0925E}"/>
              </a:ext>
            </a:extLst>
          </p:cNvPr>
          <p:cNvSpPr/>
          <p:nvPr/>
        </p:nvSpPr>
        <p:spPr>
          <a:xfrm>
            <a:off x="1615736" y="204186"/>
            <a:ext cx="10262586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arrived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slower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accurately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froze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thunder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uneasy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apparently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struggling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Elena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replied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09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D2AE6D-5EB9-43C5-9C68-89B166141509}"/>
              </a:ext>
            </a:extLst>
          </p:cNvPr>
          <p:cNvSpPr/>
          <p:nvPr/>
        </p:nvSpPr>
        <p:spPr>
          <a:xfrm>
            <a:off x="1562470" y="221942"/>
            <a:ext cx="10280342" cy="651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cigarette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angry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in it together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?!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Elena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somehow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-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"……."?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?! 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15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8E1507-A48C-467C-A22C-07D81B76AC83}"/>
              </a:ext>
            </a:extLst>
          </p:cNvPr>
          <p:cNvSpPr/>
          <p:nvPr/>
        </p:nvSpPr>
        <p:spPr>
          <a:xfrm>
            <a:off x="1615735" y="319597"/>
            <a:ext cx="10147177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academicism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instantly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nodded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softens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58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E8B2B-3784-4F07-9C29-8DE4E88EE736}"/>
              </a:ext>
            </a:extLst>
          </p:cNvPr>
          <p:cNvSpPr/>
          <p:nvPr/>
        </p:nvSpPr>
        <p:spPr>
          <a:xfrm>
            <a:off x="1571347" y="186431"/>
            <a:ext cx="10022889" cy="328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self-image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oddities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prejudices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unconventional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70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B69AA1-36B1-453E-903B-5514F6F367A8}"/>
              </a:ext>
            </a:extLst>
          </p:cNvPr>
          <p:cNvSpPr/>
          <p:nvPr/>
        </p:nvSpPr>
        <p:spPr>
          <a:xfrm>
            <a:off x="1500325" y="106533"/>
            <a:ext cx="10466773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omitted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point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14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D2BFBF-0338-42D1-8C21-9EE71B12DEDF}"/>
              </a:ext>
            </a:extLst>
          </p:cNvPr>
          <p:cNvSpPr/>
          <p:nvPr/>
        </p:nvSpPr>
        <p:spPr>
          <a:xfrm>
            <a:off x="1633491" y="292964"/>
            <a:ext cx="10449018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“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restrictions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unconstructive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90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08F23F-063C-401C-97FB-BF5804854C06}"/>
              </a:ext>
            </a:extLst>
          </p:cNvPr>
          <p:cNvSpPr/>
          <p:nvPr/>
        </p:nvSpPr>
        <p:spPr>
          <a:xfrm>
            <a:off x="1589103" y="278330"/>
            <a:ext cx="9055223" cy="6637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Replies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Messages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“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Suggestions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approaches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negotiations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“I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discussing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outline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“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"</a:t>
            </a:r>
            <a:endParaRPr lang="ru-RU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 </a:t>
            </a:r>
            <a:r>
              <a:rPr lang="ru-RU" sz="21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93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A2571D-CF42-41AA-A736-E004258F79F3}"/>
              </a:ext>
            </a:extLst>
          </p:cNvPr>
          <p:cNvSpPr/>
          <p:nvPr/>
        </p:nvSpPr>
        <p:spPr>
          <a:xfrm>
            <a:off x="1722267" y="230819"/>
            <a:ext cx="9712171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"I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confidential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“I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sequentially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postponement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reply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Zhou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silence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59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F31375-1D6A-4677-A99E-48E2CCE24125}"/>
              </a:ext>
            </a:extLst>
          </p:cNvPr>
          <p:cNvSpPr/>
          <p:nvPr/>
        </p:nvSpPr>
        <p:spPr>
          <a:xfrm>
            <a:off x="1580225" y="390618"/>
            <a:ext cx="10324730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frivolously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frivolously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etiquette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Meanwhile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tweaks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Emelyanov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childhood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accusation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prohibition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clothed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interrogative-accusatory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?",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sitting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?!",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?!",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?!"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14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28BC03-A5FE-4DF1-9922-D779FA36E7D2}"/>
              </a:ext>
            </a:extLst>
          </p:cNvPr>
          <p:cNvSpPr/>
          <p:nvPr/>
        </p:nvSpPr>
        <p:spPr>
          <a:xfrm>
            <a:off x="1491449" y="328474"/>
            <a:ext cx="10076155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presupposes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assertion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4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F61CE4-F1D8-4CFE-834B-739A7E89C213}"/>
              </a:ext>
            </a:extLst>
          </p:cNvPr>
          <p:cNvSpPr/>
          <p:nvPr/>
        </p:nvSpPr>
        <p:spPr>
          <a:xfrm>
            <a:off x="1731145" y="177553"/>
            <a:ext cx="10120543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switched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capitulate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17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BE1ED0E-CC0E-4B48-8EDF-92DEDA828102}"/>
              </a:ext>
            </a:extLst>
          </p:cNvPr>
          <p:cNvSpPr/>
          <p:nvPr/>
        </p:nvSpPr>
        <p:spPr>
          <a:xfrm>
            <a:off x="1597981" y="142043"/>
            <a:ext cx="10218198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frivolously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 5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Haipeng’s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299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2B9E910-9F27-490A-AFB7-2DD7C807B858}"/>
              </a:ext>
            </a:extLst>
          </p:cNvPr>
          <p:cNvSpPr/>
          <p:nvPr/>
        </p:nvSpPr>
        <p:spPr>
          <a:xfrm>
            <a:off x="1553591" y="168676"/>
            <a:ext cx="10520039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Addressee’s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Manipulator’s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Assertion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framework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61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A948FE-9212-48F3-9B04-958245EBAE9B}"/>
              </a:ext>
            </a:extLst>
          </p:cNvPr>
          <p:cNvSpPr/>
          <p:nvPr/>
        </p:nvSpPr>
        <p:spPr>
          <a:xfrm>
            <a:off x="1482571" y="106532"/>
            <a:ext cx="10377996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you're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frivolous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clarifying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</a:t>
            </a: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Variant 5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Haipeng’s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54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584EA9-DD5C-4C4E-A80D-420A7465A860}"/>
              </a:ext>
            </a:extLst>
          </p:cNvPr>
          <p:cNvSpPr/>
          <p:nvPr/>
        </p:nvSpPr>
        <p:spPr>
          <a:xfrm>
            <a:off x="1500326" y="159798"/>
            <a:ext cx="10484528" cy="651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disclosure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confidential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inappropriate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77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8918155-2B42-4FFB-B7D0-28C2932463EE}"/>
              </a:ext>
            </a:extLst>
          </p:cNvPr>
          <p:cNvSpPr/>
          <p:nvPr/>
        </p:nvSpPr>
        <p:spPr>
          <a:xfrm>
            <a:off x="1464815" y="115411"/>
            <a:ext cx="10404629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self-protection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Self-justification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self-justification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barbarism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?”,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?",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instigators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29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12B919-CFA3-4A30-962F-DECABB361B0C}"/>
              </a:ext>
            </a:extLst>
          </p:cNvPr>
          <p:cNvSpPr/>
          <p:nvPr/>
        </p:nvSpPr>
        <p:spPr>
          <a:xfrm>
            <a:off x="1580225" y="221942"/>
            <a:ext cx="10360241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insincere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Rough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wording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barbarism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Crowbar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("I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inevitably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condemn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jealous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self-justification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17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150176-468F-4888-8943-BCE3C57D1C9F}"/>
              </a:ext>
            </a:extLst>
          </p:cNvPr>
          <p:cNvSpPr/>
          <p:nvPr/>
        </p:nvSpPr>
        <p:spPr>
          <a:xfrm>
            <a:off x="1589103" y="204187"/>
            <a:ext cx="10235953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factual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justification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inconsistency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Factuality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parliamentary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Impassivity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detachment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raising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417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06381E-B3C0-44EE-82AC-83716CAD984B}"/>
              </a:ext>
            </a:extLst>
          </p:cNvPr>
          <p:cNvSpPr/>
          <p:nvPr/>
        </p:nvSpPr>
        <p:spPr>
          <a:xfrm>
            <a:off x="1597981" y="133165"/>
            <a:ext cx="10386873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appropriateness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afraid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urgent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diversification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spreading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sausage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module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unreasonable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397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64CADA8-6F29-4E49-812D-DF99729D15E3}"/>
              </a:ext>
            </a:extLst>
          </p:cNvPr>
          <p:cNvSpPr/>
          <p:nvPr/>
        </p:nvSpPr>
        <p:spPr>
          <a:xfrm>
            <a:off x="1606857" y="257452"/>
            <a:ext cx="10209321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Unfortunately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encountered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foreign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realistic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Russian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reality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50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7E7D1F1-2C51-4161-A745-1AF10EDEBAE2}"/>
              </a:ext>
            </a:extLst>
          </p:cNvPr>
          <p:cNvSpPr/>
          <p:nvPr/>
        </p:nvSpPr>
        <p:spPr>
          <a:xfrm>
            <a:off x="1509204" y="115410"/>
            <a:ext cx="10475650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forcible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Haipeng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probationary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nepotism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counterargumentation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separating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deploying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3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308225-46C5-424D-BBFF-2D5342401CD1}"/>
              </a:ext>
            </a:extLst>
          </p:cNvPr>
          <p:cNvSpPr/>
          <p:nvPr/>
        </p:nvSpPr>
        <p:spPr>
          <a:xfrm>
            <a:off x="1624614" y="461639"/>
            <a:ext cx="10102788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algorithm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phenomenon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dynamics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scanning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incipient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begun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addressee’s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418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8425C2-C0F8-4BF1-B96A-69DA9862B2D4}"/>
              </a:ext>
            </a:extLst>
          </p:cNvPr>
          <p:cNvSpPr/>
          <p:nvPr/>
        </p:nvSpPr>
        <p:spPr>
          <a:xfrm>
            <a:off x="1526959" y="97654"/>
            <a:ext cx="10271464" cy="651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Claude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Steiner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Steiner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 M., 1974)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maneuver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reckon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ignoring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justified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non-constructive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ignorance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coercion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Despite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opposition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1988),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comfortable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discomfort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579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10A153-8065-4570-871B-0294DC76571F}"/>
              </a:ext>
            </a:extLst>
          </p:cNvPr>
          <p:cNvSpPr/>
          <p:nvPr/>
        </p:nvSpPr>
        <p:spPr>
          <a:xfrm>
            <a:off x="1553592" y="213064"/>
            <a:ext cx="10377996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destroyed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conflict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detrimental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972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9DAFF8-197E-49C0-9430-4921E03E9D9C}"/>
              </a:ext>
            </a:extLst>
          </p:cNvPr>
          <p:cNvSpPr/>
          <p:nvPr/>
        </p:nvSpPr>
        <p:spPr>
          <a:xfrm>
            <a:off x="1464816" y="133165"/>
            <a:ext cx="10727184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honest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inactions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04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F359B0-1738-4DA0-B5D3-8A7E3553D88E}"/>
              </a:ext>
            </a:extLst>
          </p:cNvPr>
          <p:cNvSpPr/>
          <p:nvPr/>
        </p:nvSpPr>
        <p:spPr>
          <a:xfrm>
            <a:off x="1562470" y="239697"/>
            <a:ext cx="10315852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Steiner's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algorithm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Steiner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 M., 1974).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I-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Let’s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inconvenience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pushes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600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862D77-91DB-4CBC-91D5-2526CE11611E}"/>
              </a:ext>
            </a:extLst>
          </p:cNvPr>
          <p:cNvSpPr/>
          <p:nvPr/>
        </p:nvSpPr>
        <p:spPr>
          <a:xfrm>
            <a:off x="1597981" y="266330"/>
            <a:ext cx="10218198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girl-addressee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I-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anxiety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inconvenience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I-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apologizes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528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DDFDAB-F509-4422-849E-2264D8D199DE}"/>
              </a:ext>
            </a:extLst>
          </p:cNvPr>
          <p:cNvSpPr/>
          <p:nvPr/>
        </p:nvSpPr>
        <p:spPr>
          <a:xfrm>
            <a:off x="1624613" y="239698"/>
            <a:ext cx="10280341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I-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girl-addressee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uncomfortable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melancholic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upset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resentment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I-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646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2C9EB1-0565-46F6-8D33-EA2774BE6474}"/>
              </a:ext>
            </a:extLst>
          </p:cNvPr>
          <p:cNvSpPr/>
          <p:nvPr/>
        </p:nvSpPr>
        <p:spPr>
          <a:xfrm>
            <a:off x="1562469" y="248576"/>
            <a:ext cx="10298097" cy="651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wishes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fourth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Appointment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convenient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that’s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coercion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161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9981A5-1D14-4144-8466-463D5E948C3B}"/>
              </a:ext>
            </a:extLst>
          </p:cNvPr>
          <p:cNvSpPr/>
          <p:nvPr/>
        </p:nvSpPr>
        <p:spPr>
          <a:xfrm>
            <a:off x="1669002" y="177554"/>
            <a:ext cx="10315852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coercion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retaliatory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negotiate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fifth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Fifth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freedom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269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385A8-49CF-4B93-8277-74A00A9BFC37}"/>
              </a:ext>
            </a:extLst>
          </p:cNvPr>
          <p:cNvSpPr/>
          <p:nvPr/>
        </p:nvSpPr>
        <p:spPr>
          <a:xfrm>
            <a:off x="1526959" y="124287"/>
            <a:ext cx="10466773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barbarism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controversial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unwanted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inclinations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threaten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absorb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subjugate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infusion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nourish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sauna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sleep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patterns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114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FE6F2C-B6E2-40E3-A15A-5275AB2C6B81}"/>
              </a:ext>
            </a:extLst>
          </p:cNvPr>
          <p:cNvSpPr/>
          <p:nvPr/>
        </p:nvSpPr>
        <p:spPr>
          <a:xfrm>
            <a:off x="1447060" y="150920"/>
            <a:ext cx="10493406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contradictory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ambivalent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undesirable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neglecting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fashion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overcoming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unpredictable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awaken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stimulate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0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B6D429-B4AF-4513-8379-3A19F9025201}"/>
              </a:ext>
            </a:extLst>
          </p:cNvPr>
          <p:cNvSpPr/>
          <p:nvPr/>
        </p:nvSpPr>
        <p:spPr>
          <a:xfrm>
            <a:off x="1660123" y="284086"/>
            <a:ext cx="10298097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imbalance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ambivalence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resentment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tenderness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anxiety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weirdness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flash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insignificant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unaccountable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peaceful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.;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touched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skillfully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842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719750-2297-4572-AAC9-49024E79F26D}"/>
              </a:ext>
            </a:extLst>
          </p:cNvPr>
          <p:cNvSpPr/>
          <p:nvPr/>
        </p:nvSpPr>
        <p:spPr>
          <a:xfrm>
            <a:off x="1606857" y="266331"/>
            <a:ext cx="10173811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</a:t>
            </a:r>
            <a:r>
              <a:rPr lang="en-US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random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collisions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legitimate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unwanted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128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BB2B07-70C6-4CA1-96F7-17E4721C2A67}"/>
              </a:ext>
            </a:extLst>
          </p:cNvPr>
          <p:cNvSpPr/>
          <p:nvPr/>
        </p:nvSpPr>
        <p:spPr>
          <a:xfrm>
            <a:off x="1473693" y="159798"/>
            <a:ext cx="10377996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Suinn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Suinn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 M., 1977)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sequence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framework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together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relax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stress-causing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stimuli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altogether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length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spent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stressful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periods</a:t>
            </a:r>
            <a:r>
              <a:rPr lang="ru-RU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230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645F81-E73C-4425-98EA-3F541BB9065A}"/>
              </a:ext>
            </a:extLst>
          </p:cNvPr>
          <p:cNvSpPr/>
          <p:nvPr/>
        </p:nvSpPr>
        <p:spPr>
          <a:xfrm>
            <a:off x="1571347" y="115410"/>
            <a:ext cx="10404629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unwanted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inevitable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time-outs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784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7D2FDD-1F65-406C-87BB-EAF758E340B3}"/>
              </a:ext>
            </a:extLst>
          </p:cNvPr>
          <p:cNvSpPr/>
          <p:nvPr/>
        </p:nvSpPr>
        <p:spPr>
          <a:xfrm>
            <a:off x="1580225" y="221942"/>
            <a:ext cx="10342486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Time-out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distraction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everyday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plausible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pretext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urgently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philosophical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rhetorical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...";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laugh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jokingly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scolded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!").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disagreement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187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16D9A0-2D1B-42C1-87A0-4800BDF78EBA}"/>
              </a:ext>
            </a:extLst>
          </p:cNvPr>
          <p:cNvSpPr/>
          <p:nvPr/>
        </p:nvSpPr>
        <p:spPr>
          <a:xfrm>
            <a:off x="1500325" y="213064"/>
            <a:ext cx="10573305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Reducing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intervals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postponing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tomorrow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devote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15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devote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tomorrow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Preventing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interactions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exclusion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e-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accurate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sketch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tomorrow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713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EA0D92-2AA7-4D0D-8249-0D6ACA346651}"/>
              </a:ext>
            </a:extLst>
          </p:cNvPr>
          <p:cNvSpPr/>
          <p:nvPr/>
        </p:nvSpPr>
        <p:spPr>
          <a:xfrm>
            <a:off x="1597981" y="230819"/>
            <a:ext cx="10404629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selfish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4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Refusal-fear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afraid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Refusal-regret: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can't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upset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Refusal-compulsion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907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08943D-24C2-45EC-AADD-EF3DDF21A5FC}"/>
              </a:ext>
            </a:extLst>
          </p:cNvPr>
          <p:cNvSpPr/>
          <p:nvPr/>
        </p:nvSpPr>
        <p:spPr>
          <a:xfrm>
            <a:off x="1597981" y="355108"/>
            <a:ext cx="10280341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self-sufficient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confrontation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self-defense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nevertheless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disrupt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696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266EB4-04B2-4A0D-BD46-BBA9AC227537}"/>
              </a:ext>
            </a:extLst>
          </p:cNvPr>
          <p:cNvSpPr/>
          <p:nvPr/>
        </p:nvSpPr>
        <p:spPr>
          <a:xfrm>
            <a:off x="1553591" y="257452"/>
            <a:ext cx="10369119" cy="602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abovementioned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awkward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uncertainty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don’t want to leave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tired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sleep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self-confidence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confidence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800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86C406-3785-4B11-8D19-1FEE01F5E966}"/>
              </a:ext>
            </a:extLst>
          </p:cNvPr>
          <p:cNvSpPr/>
          <p:nvPr/>
        </p:nvSpPr>
        <p:spPr>
          <a:xfrm>
            <a:off x="1544715" y="159798"/>
            <a:ext cx="10289219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dislike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ordinary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passivity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218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6DB68FD-7511-471D-AF88-69C9802B01DF}"/>
              </a:ext>
            </a:extLst>
          </p:cNvPr>
          <p:cNvSpPr/>
          <p:nvPr/>
        </p:nvSpPr>
        <p:spPr>
          <a:xfrm>
            <a:off x="1606857" y="257452"/>
            <a:ext cx="10200443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lot of people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interrupting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reluctance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detriment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persistent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9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9FB3C0-3D09-441C-99A6-24E8FC7D6973}"/>
              </a:ext>
            </a:extLst>
          </p:cNvPr>
          <p:cNvSpPr/>
          <p:nvPr/>
        </p:nvSpPr>
        <p:spPr>
          <a:xfrm>
            <a:off x="1660124" y="284086"/>
            <a:ext cx="10182688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repetition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incompetence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humiliation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repetition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sharp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surge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justified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paradox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surrender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396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7D8528-ED28-4341-807C-3F99F59A3074}"/>
              </a:ext>
            </a:extLst>
          </p:cNvPr>
          <p:cNvSpPr/>
          <p:nvPr/>
        </p:nvSpPr>
        <p:spPr>
          <a:xfrm>
            <a:off x="1500326" y="230819"/>
            <a:ext cx="10386874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Everett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Shostrom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self-assertive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enjoying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Everett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Shostrom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Man-manipulator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”).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 HAVE THE RIGHT TO ASSESS MY OWN BEHAVIOR, THOUGHTS AND EMOTIONS AND BE RESPONSIBLE FOR THEIR CONSEQUENCES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unceremonious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sophisticated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941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12D4D1-0E09-4F97-B01C-B490A7AC61AF}"/>
              </a:ext>
            </a:extLst>
          </p:cNvPr>
          <p:cNvSpPr/>
          <p:nvPr/>
        </p:nvSpPr>
        <p:spPr>
          <a:xfrm>
            <a:off x="1544715" y="221942"/>
            <a:ext cx="10528916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THE RIGHT NOT TO APOLOGIZE FOR MY BEHAVIOR AND NOT EXPLAIN IT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apologize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I HAVE THE RIGHT TO THINK OVER ONLY IF I AM RESPONSIBLE IN GENERAL OR TO ANY DEGREE FOR SOLVING THE PROBLEMS OF OTHER PEOPLE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632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A4C515-3F7A-47EC-A9E4-370690491A0B}"/>
              </a:ext>
            </a:extLst>
          </p:cNvPr>
          <p:cNvSpPr/>
          <p:nvPr/>
        </p:nvSpPr>
        <p:spPr>
          <a:xfrm>
            <a:off x="1606857" y="257453"/>
            <a:ext cx="10369119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THE RIGHT TO CHANGE MY OPINION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apologize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I HAVE THE RIGHT TO MAKE MISTAKES AND BE RESPONSIBLE FOR THEM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THE RIGHT TO SAY: "I DON'T KNOW"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be able 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471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83933F-27BE-42FD-8165-45C835772841}"/>
              </a:ext>
            </a:extLst>
          </p:cNvPr>
          <p:cNvSpPr/>
          <p:nvPr/>
        </p:nvSpPr>
        <p:spPr>
          <a:xfrm>
            <a:off x="1615736" y="88777"/>
            <a:ext cx="10369118" cy="5745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THE RIGHT TO BE INDEPENDENT FROM THE GOOD WILL OF THE OTHERS AND FROM THEIR GOOD RELATIONSHIP TO ME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I HAVE THE RIGHT TO MAKE ILL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OGICA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DECISIONS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desirable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reasonable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I HAVE THE RIGHT TO SAY: "I DO NOT UNDERSTAND YOU"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sensitive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ruthless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laowai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I HAVE THE RIGHT TO SAY: "I AM NOT INTERESTED IN IT"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won't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Otherwise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insensitive 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indifferent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952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9FA5FB-7F46-4737-958F-BAC188DE6A99}"/>
              </a:ext>
            </a:extLst>
          </p:cNvPr>
          <p:cNvSpPr/>
          <p:nvPr/>
        </p:nvSpPr>
        <p:spPr>
          <a:xfrm>
            <a:off x="1518081" y="195309"/>
            <a:ext cx="10333607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Kelley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1979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self-confidence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axioms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right to be alone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accustomed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childhood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hesitation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!”),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embarrassed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?!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??? ”),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strangers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 “I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30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B30FB4-8F6A-422F-BF98-D2C8595F33EF}"/>
              </a:ext>
            </a:extLst>
          </p:cNvPr>
          <p:cNvSpPr/>
          <p:nvPr/>
        </p:nvSpPr>
        <p:spPr>
          <a:xfrm>
            <a:off x="1597981" y="239698"/>
            <a:ext cx="10342485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doesn't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substantiate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574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D138D1-10C9-46B2-83F0-85503C8E163B}"/>
              </a:ext>
            </a:extLst>
          </p:cNvPr>
          <p:cNvSpPr/>
          <p:nvPr/>
        </p:nvSpPr>
        <p:spPr>
          <a:xfrm>
            <a:off x="1651247" y="221943"/>
            <a:ext cx="10005134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The right to success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succeeds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Moreover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comfort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seriously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non-judgmental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manner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4384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8C5115-C5BB-4200-BF21-93500E393D30}"/>
              </a:ext>
            </a:extLst>
          </p:cNvPr>
          <p:cNvSpPr/>
          <p:nvPr/>
        </p:nvSpPr>
        <p:spPr>
          <a:xfrm>
            <a:off x="1571347" y="248575"/>
            <a:ext cx="10289219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ungrateful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surprised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loutish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ungrateful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manner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 lessons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0502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6D7276-AAC9-4581-9459-603A11844023}"/>
              </a:ext>
            </a:extLst>
          </p:cNvPr>
          <p:cNvSpPr/>
          <p:nvPr/>
        </p:nvSpPr>
        <p:spPr>
          <a:xfrm>
            <a:off x="1526959" y="168676"/>
            <a:ext cx="10386874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guilty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selfish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adults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troubles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inability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?!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”(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Matthew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060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7C08B6-0855-4365-9D73-358F60E9B7E1}"/>
              </a:ext>
            </a:extLst>
          </p:cNvPr>
          <p:cNvSpPr/>
          <p:nvPr/>
        </p:nvSpPr>
        <p:spPr>
          <a:xfrm>
            <a:off x="1562470" y="301841"/>
            <a:ext cx="10422384" cy="605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The right to make mistakes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cognize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discoveries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efficiency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happiness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3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43B34D-8BAB-4C16-9C78-5BF16A64A4EE}"/>
              </a:ext>
            </a:extLst>
          </p:cNvPr>
          <p:cNvSpPr/>
          <p:nvPr/>
        </p:nvSpPr>
        <p:spPr>
          <a:xfrm>
            <a:off x="1571347" y="346229"/>
            <a:ext cx="10191565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Albert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exaggerated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activated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unconscious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uttered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melancholy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fleeting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annoyance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despair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regret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rabies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subtle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irritation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991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D9FDA1-B8BE-4D91-84FB-51DBE53067C8}"/>
              </a:ext>
            </a:extLst>
          </p:cNvPr>
          <p:cNvSpPr/>
          <p:nvPr/>
        </p:nvSpPr>
        <p:spPr>
          <a:xfrm>
            <a:off x="1526959" y="221942"/>
            <a:ext cx="10475651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Katie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Zasloff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adolescents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Zasloff’s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conflicts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capabilities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KD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Zasloff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adolescents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523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9F6018-1BC7-4307-942C-0CF1900FB95E}"/>
              </a:ext>
            </a:extLst>
          </p:cNvPr>
          <p:cNvSpPr/>
          <p:nvPr/>
        </p:nvSpPr>
        <p:spPr>
          <a:xfrm>
            <a:off x="1615735" y="195309"/>
            <a:ext cx="9880847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unfair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beliefs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980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75F64-A0C8-41C6-AE1F-A76FE0235780}"/>
              </a:ext>
            </a:extLst>
          </p:cNvPr>
          <p:cNvSpPr/>
          <p:nvPr/>
        </p:nvSpPr>
        <p:spPr>
          <a:xfrm>
            <a:off x="1597981" y="177553"/>
            <a:ext cx="9587883" cy="6781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100%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flawless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crowd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apologize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exhausted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acrifice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abusive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unreasonable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“I”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454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6CB8D3-B823-46F1-9015-6EC6E8C78A17}"/>
              </a:ext>
            </a:extLst>
          </p:cNvPr>
          <p:cNvSpPr/>
          <p:nvPr/>
        </p:nvSpPr>
        <p:spPr>
          <a:xfrm>
            <a:off x="1526959" y="71022"/>
            <a:ext cx="1037799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Responsibilities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unacceptable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lifestyle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unacceptable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263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3A5356-857D-4247-A0EF-5F57B0E3EE14}"/>
              </a:ext>
            </a:extLst>
          </p:cNvPr>
          <p:cNvSpPr/>
          <p:nvPr/>
        </p:nvSpPr>
        <p:spPr>
          <a:xfrm>
            <a:off x="1828800" y="284087"/>
            <a:ext cx="9712171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theoretical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consciousness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7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2BEF18-5EF3-4B45-A461-CFEF99785A82}"/>
              </a:ext>
            </a:extLst>
          </p:cNvPr>
          <p:cNvSpPr/>
          <p:nvPr/>
        </p:nvSpPr>
        <p:spPr>
          <a:xfrm>
            <a:off x="1651247" y="399495"/>
            <a:ext cx="10173809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beginning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Rudolf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Dreikurs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Dreikurs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R., 1947;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Kottman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T.,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K., 1990)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counseling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impression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nearby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loudly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diverted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gradually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irritate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consultant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counselor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child's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097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0F5D42-7736-4E11-ADE1-0DDBF1A154DA}"/>
</file>

<file path=customXml/itemProps2.xml><?xml version="1.0" encoding="utf-8"?>
<ds:datastoreItem xmlns:ds="http://schemas.openxmlformats.org/officeDocument/2006/customXml" ds:itemID="{B8619DA9-D4B5-4484-959A-A573753F4D40}"/>
</file>

<file path=customXml/itemProps3.xml><?xml version="1.0" encoding="utf-8"?>
<ds:datastoreItem xmlns:ds="http://schemas.openxmlformats.org/officeDocument/2006/customXml" ds:itemID="{461DDB0E-E4EF-49B2-BA33-766FCBADABEA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10307</Words>
  <Application>Microsoft Office PowerPoint</Application>
  <PresentationFormat>Широкоэкранный</PresentationFormat>
  <Paragraphs>432</Paragraphs>
  <Slides>84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88" baseType="lpstr">
      <vt:lpstr>Arial</vt:lpstr>
      <vt:lpstr>Century Gothic</vt:lpstr>
      <vt:lpstr>Wingdings 3</vt:lpstr>
      <vt:lpstr>Легкий дым</vt:lpstr>
      <vt:lpstr>TOPIC: RESISTING ATTACK AND MANIPULATION Lecture 3 Constructive resisting attack and manipulation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RESISTING ATTACK AND MANIPULATION Lecture 3 Constructive resisting attack and manipulation</dc:title>
  <dc:creator>111</dc:creator>
  <cp:lastModifiedBy>111</cp:lastModifiedBy>
  <cp:revision>9</cp:revision>
  <dcterms:created xsi:type="dcterms:W3CDTF">2021-03-23T18:53:29Z</dcterms:created>
  <dcterms:modified xsi:type="dcterms:W3CDTF">2021-03-24T03:35:00Z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