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1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1" r:id="rId34"/>
    <p:sldId id="292"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8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38DBEF6-BDDE-4B11-B9AD-ED9661990564}"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B18645-AC45-4487-87B7-D4F9CEB37CFC}" type="slidenum">
              <a:rPr lang="ru-RU" smtClean="0"/>
              <a:t>‹#›</a:t>
            </a:fld>
            <a:endParaRPr lang="ru-RU"/>
          </a:p>
        </p:txBody>
      </p:sp>
    </p:spTree>
    <p:extLst>
      <p:ext uri="{BB962C8B-B14F-4D97-AF65-F5344CB8AC3E}">
        <p14:creationId xmlns:p14="http://schemas.microsoft.com/office/powerpoint/2010/main" val="26329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8DBEF6-BDDE-4B11-B9AD-ED9661990564}"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B18645-AC45-4487-87B7-D4F9CEB37CFC}" type="slidenum">
              <a:rPr lang="ru-RU" smtClean="0"/>
              <a:t>‹#›</a:t>
            </a:fld>
            <a:endParaRPr lang="ru-RU"/>
          </a:p>
        </p:txBody>
      </p:sp>
    </p:spTree>
    <p:extLst>
      <p:ext uri="{BB962C8B-B14F-4D97-AF65-F5344CB8AC3E}">
        <p14:creationId xmlns:p14="http://schemas.microsoft.com/office/powerpoint/2010/main" val="101374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8DBEF6-BDDE-4B11-B9AD-ED9661990564}"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B18645-AC45-4487-87B7-D4F9CEB37CFC}" type="slidenum">
              <a:rPr lang="ru-RU" smtClean="0"/>
              <a:t>‹#›</a:t>
            </a:fld>
            <a:endParaRPr lang="ru-RU"/>
          </a:p>
        </p:txBody>
      </p:sp>
    </p:spTree>
    <p:extLst>
      <p:ext uri="{BB962C8B-B14F-4D97-AF65-F5344CB8AC3E}">
        <p14:creationId xmlns:p14="http://schemas.microsoft.com/office/powerpoint/2010/main" val="242856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8DBEF6-BDDE-4B11-B9AD-ED9661990564}"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B18645-AC45-4487-87B7-D4F9CEB37CFC}" type="slidenum">
              <a:rPr lang="ru-RU" smtClean="0"/>
              <a:t>‹#›</a:t>
            </a:fld>
            <a:endParaRPr lang="ru-RU"/>
          </a:p>
        </p:txBody>
      </p:sp>
    </p:spTree>
    <p:extLst>
      <p:ext uri="{BB962C8B-B14F-4D97-AF65-F5344CB8AC3E}">
        <p14:creationId xmlns:p14="http://schemas.microsoft.com/office/powerpoint/2010/main" val="19884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38DBEF6-BDDE-4B11-B9AD-ED9661990564}"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B18645-AC45-4487-87B7-D4F9CEB37CFC}" type="slidenum">
              <a:rPr lang="ru-RU" smtClean="0"/>
              <a:t>‹#›</a:t>
            </a:fld>
            <a:endParaRPr lang="ru-RU"/>
          </a:p>
        </p:txBody>
      </p:sp>
    </p:spTree>
    <p:extLst>
      <p:ext uri="{BB962C8B-B14F-4D97-AF65-F5344CB8AC3E}">
        <p14:creationId xmlns:p14="http://schemas.microsoft.com/office/powerpoint/2010/main" val="3283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38DBEF6-BDDE-4B11-B9AD-ED9661990564}"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B18645-AC45-4487-87B7-D4F9CEB37CFC}" type="slidenum">
              <a:rPr lang="ru-RU" smtClean="0"/>
              <a:t>‹#›</a:t>
            </a:fld>
            <a:endParaRPr lang="ru-RU"/>
          </a:p>
        </p:txBody>
      </p:sp>
    </p:spTree>
    <p:extLst>
      <p:ext uri="{BB962C8B-B14F-4D97-AF65-F5344CB8AC3E}">
        <p14:creationId xmlns:p14="http://schemas.microsoft.com/office/powerpoint/2010/main" val="344597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38DBEF6-BDDE-4B11-B9AD-ED9661990564}" type="datetimeFigureOut">
              <a:rPr lang="ru-RU" smtClean="0"/>
              <a:t>23.02.2021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B18645-AC45-4487-87B7-D4F9CEB37CFC}" type="slidenum">
              <a:rPr lang="ru-RU" smtClean="0"/>
              <a:t>‹#›</a:t>
            </a:fld>
            <a:endParaRPr lang="ru-RU"/>
          </a:p>
        </p:txBody>
      </p:sp>
    </p:spTree>
    <p:extLst>
      <p:ext uri="{BB962C8B-B14F-4D97-AF65-F5344CB8AC3E}">
        <p14:creationId xmlns:p14="http://schemas.microsoft.com/office/powerpoint/2010/main" val="270419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38DBEF6-BDDE-4B11-B9AD-ED9661990564}" type="datetimeFigureOut">
              <a:rPr lang="ru-RU" smtClean="0"/>
              <a:t>23.02.2021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B18645-AC45-4487-87B7-D4F9CEB37CFC}" type="slidenum">
              <a:rPr lang="ru-RU" smtClean="0"/>
              <a:t>‹#›</a:t>
            </a:fld>
            <a:endParaRPr lang="ru-RU"/>
          </a:p>
        </p:txBody>
      </p:sp>
    </p:spTree>
    <p:extLst>
      <p:ext uri="{BB962C8B-B14F-4D97-AF65-F5344CB8AC3E}">
        <p14:creationId xmlns:p14="http://schemas.microsoft.com/office/powerpoint/2010/main" val="356117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8DBEF6-BDDE-4B11-B9AD-ED9661990564}" type="datetimeFigureOut">
              <a:rPr lang="ru-RU" smtClean="0"/>
              <a:t>23.02.2021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B18645-AC45-4487-87B7-D4F9CEB37CFC}" type="slidenum">
              <a:rPr lang="ru-RU" smtClean="0"/>
              <a:t>‹#›</a:t>
            </a:fld>
            <a:endParaRPr lang="ru-RU"/>
          </a:p>
        </p:txBody>
      </p:sp>
    </p:spTree>
    <p:extLst>
      <p:ext uri="{BB962C8B-B14F-4D97-AF65-F5344CB8AC3E}">
        <p14:creationId xmlns:p14="http://schemas.microsoft.com/office/powerpoint/2010/main" val="158979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38DBEF6-BDDE-4B11-B9AD-ED9661990564}"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B18645-AC45-4487-87B7-D4F9CEB37CFC}" type="slidenum">
              <a:rPr lang="ru-RU" smtClean="0"/>
              <a:t>‹#›</a:t>
            </a:fld>
            <a:endParaRPr lang="ru-RU"/>
          </a:p>
        </p:txBody>
      </p:sp>
    </p:spTree>
    <p:extLst>
      <p:ext uri="{BB962C8B-B14F-4D97-AF65-F5344CB8AC3E}">
        <p14:creationId xmlns:p14="http://schemas.microsoft.com/office/powerpoint/2010/main" val="240414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38DBEF6-BDDE-4B11-B9AD-ED9661990564}"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B18645-AC45-4487-87B7-D4F9CEB37CFC}" type="slidenum">
              <a:rPr lang="ru-RU" smtClean="0"/>
              <a:t>‹#›</a:t>
            </a:fld>
            <a:endParaRPr lang="ru-RU"/>
          </a:p>
        </p:txBody>
      </p:sp>
    </p:spTree>
    <p:extLst>
      <p:ext uri="{BB962C8B-B14F-4D97-AF65-F5344CB8AC3E}">
        <p14:creationId xmlns:p14="http://schemas.microsoft.com/office/powerpoint/2010/main" val="127841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DBEF6-BDDE-4B11-B9AD-ED9661990564}" type="datetimeFigureOut">
              <a:rPr lang="ru-RU" smtClean="0"/>
              <a:t>23.02.2021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18645-AC45-4487-87B7-D4F9CEB37CFC}" type="slidenum">
              <a:rPr lang="ru-RU" smtClean="0"/>
              <a:t>‹#›</a:t>
            </a:fld>
            <a:endParaRPr lang="ru-RU"/>
          </a:p>
        </p:txBody>
      </p:sp>
    </p:spTree>
    <p:extLst>
      <p:ext uri="{BB962C8B-B14F-4D97-AF65-F5344CB8AC3E}">
        <p14:creationId xmlns:p14="http://schemas.microsoft.com/office/powerpoint/2010/main" val="407374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idpokraske.ru/wp-content/uploads/2017/08/vintage-gray-concrete-wall-texture-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377538" y="884856"/>
            <a:ext cx="9571511" cy="3973745"/>
          </a:xfrm>
        </p:spPr>
        <p:txBody>
          <a:bodyPr>
            <a:normAutofit/>
          </a:bodyPr>
          <a:lstStyle/>
          <a:p>
            <a:pPr algn="l"/>
            <a:r>
              <a:rPr lang="en-US" b="1" dirty="0" smtClean="0">
                <a:latin typeface="Times New Roman" panose="02020603050405020304" pitchFamily="18" charset="0"/>
                <a:cs typeface="Times New Roman" panose="02020603050405020304" pitchFamily="18" charset="0"/>
              </a:rPr>
              <a:t>Topic 6. </a:t>
            </a:r>
            <a:r>
              <a:rPr lang="en-US" b="1" dirty="0" smtClean="0">
                <a:solidFill>
                  <a:srgbClr val="C00000"/>
                </a:solidFill>
                <a:latin typeface="Times New Roman" panose="02020603050405020304" pitchFamily="18" charset="0"/>
                <a:cs typeface="Times New Roman" panose="02020603050405020304" pitchFamily="18" charset="0"/>
              </a:rPr>
              <a:t>Aggression and violence in family relationships</a:t>
            </a:r>
            <a:endParaRPr lang="ru-RU" sz="7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487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05"/>
            <a:ext cx="12226854" cy="68776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2. Criteria for parenting style </a:t>
            </a:r>
            <a:r>
              <a:rPr lang="en-US" b="1" dirty="0" smtClean="0">
                <a:solidFill>
                  <a:srgbClr val="C00000"/>
                </a:solidFill>
                <a:latin typeface="Times New Roman" panose="02020603050405020304" pitchFamily="18" charset="0"/>
                <a:cs typeface="Times New Roman" panose="02020603050405020304" pitchFamily="18" charset="0"/>
              </a:rPr>
              <a:t>assessment</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156117" y="1151906"/>
            <a:ext cx="11891103" cy="5706093"/>
          </a:xfrm>
        </p:spPr>
        <p:txBody>
          <a:bodyPr>
            <a:normAutofit fontScale="77500" lnSpcReduction="20000"/>
          </a:bodyPr>
          <a:lstStyle/>
          <a:p>
            <a:pPr marL="0" lvl="0" indent="0">
              <a:lnSpc>
                <a:spcPct val="120000"/>
              </a:lnSpc>
              <a:buNone/>
            </a:pPr>
            <a:r>
              <a:rPr lang="en-US" b="1" dirty="0">
                <a:solidFill>
                  <a:srgbClr val="0070C0"/>
                </a:solidFill>
                <a:latin typeface="Times New Roman" panose="02020603050405020304" pitchFamily="18" charset="0"/>
                <a:cs typeface="Times New Roman" panose="02020603050405020304" pitchFamily="18" charset="0"/>
              </a:rPr>
              <a:t>2) The </a:t>
            </a:r>
            <a:r>
              <a:rPr lang="en-US" b="1" dirty="0" smtClean="0">
                <a:solidFill>
                  <a:srgbClr val="0070C0"/>
                </a:solidFill>
                <a:latin typeface="Times New Roman" panose="02020603050405020304" pitchFamily="18" charset="0"/>
                <a:cs typeface="Times New Roman" panose="02020603050405020304" pitchFamily="18" charset="0"/>
              </a:rPr>
              <a:t>level </a:t>
            </a:r>
            <a:r>
              <a:rPr lang="en-US" b="1" dirty="0">
                <a:solidFill>
                  <a:srgbClr val="0070C0"/>
                </a:solidFill>
                <a:latin typeface="Times New Roman" panose="02020603050405020304" pitchFamily="18" charset="0"/>
                <a:cs typeface="Times New Roman" panose="02020603050405020304" pitchFamily="18" charset="0"/>
              </a:rPr>
              <a:t>of </a:t>
            </a:r>
            <a:r>
              <a:rPr lang="en-US" b="1" dirty="0" smtClean="0">
                <a:solidFill>
                  <a:srgbClr val="0070C0"/>
                </a:solidFill>
                <a:latin typeface="Times New Roman" panose="02020603050405020304" pitchFamily="18" charset="0"/>
                <a:cs typeface="Times New Roman" panose="02020603050405020304" pitchFamily="18" charset="0"/>
              </a:rPr>
              <a:t>need satisfaction,</a:t>
            </a:r>
            <a:r>
              <a:rPr lang="en-US" dirty="0" smtClean="0">
                <a:latin typeface="Times New Roman" panose="02020603050405020304" pitchFamily="18" charset="0"/>
                <a:cs typeface="Times New Roman" panose="02020603050405020304" pitchFamily="18" charset="0"/>
              </a:rPr>
              <a:t> an </a:t>
            </a:r>
            <a:r>
              <a:rPr lang="en-US" dirty="0">
                <a:latin typeface="Times New Roman" panose="02020603050405020304" pitchFamily="18" charset="0"/>
                <a:cs typeface="Times New Roman" panose="02020603050405020304" pitchFamily="18" charset="0"/>
              </a:rPr>
              <a:t>extent to which </a:t>
            </a:r>
            <a:r>
              <a:rPr lang="en-US" dirty="0" smtClean="0">
                <a:latin typeface="Times New Roman" panose="02020603050405020304" pitchFamily="18" charset="0"/>
                <a:cs typeface="Times New Roman" panose="02020603050405020304" pitchFamily="18" charset="0"/>
              </a:rPr>
              <a:t>the parents’ efforts </a:t>
            </a:r>
            <a:r>
              <a:rPr lang="en-US" dirty="0">
                <a:latin typeface="Times New Roman" panose="02020603050405020304" pitchFamily="18" charset="0"/>
                <a:cs typeface="Times New Roman" panose="02020603050405020304" pitchFamily="18" charset="0"/>
              </a:rPr>
              <a:t>are aimed at meeting both the material </a:t>
            </a:r>
            <a:r>
              <a:rPr lang="en-US" dirty="0" smtClean="0">
                <a:latin typeface="Times New Roman" panose="02020603050405020304" pitchFamily="18" charset="0"/>
                <a:cs typeface="Times New Roman" panose="02020603050405020304" pitchFamily="18" charset="0"/>
              </a:rPr>
              <a:t>(food</a:t>
            </a:r>
            <a:r>
              <a:rPr lang="en-US" dirty="0">
                <a:latin typeface="Times New Roman" panose="02020603050405020304" pitchFamily="18" charset="0"/>
                <a:cs typeface="Times New Roman" panose="02020603050405020304" pitchFamily="18" charset="0"/>
              </a:rPr>
              <a:t>, clothing, entertainment) and </a:t>
            </a:r>
            <a:r>
              <a:rPr lang="en-US" dirty="0" smtClean="0">
                <a:latin typeface="Times New Roman" panose="02020603050405020304" pitchFamily="18" charset="0"/>
                <a:cs typeface="Times New Roman" panose="02020603050405020304" pitchFamily="18" charset="0"/>
              </a:rPr>
              <a:t>psychological </a:t>
            </a:r>
            <a:r>
              <a:rPr lang="en-US" dirty="0">
                <a:latin typeface="Times New Roman" panose="02020603050405020304" pitchFamily="18" charset="0"/>
                <a:cs typeface="Times New Roman" panose="02020603050405020304" pitchFamily="18" charset="0"/>
              </a:rPr>
              <a:t>(communication with parents, their love and attention) needs of </a:t>
            </a:r>
            <a:r>
              <a:rPr lang="en-US" dirty="0" smtClean="0">
                <a:latin typeface="Times New Roman" panose="02020603050405020304" pitchFamily="18" charset="0"/>
                <a:cs typeface="Times New Roman" panose="02020603050405020304" pitchFamily="18" charset="0"/>
              </a:rPr>
              <a:t>their </a:t>
            </a:r>
            <a:r>
              <a:rPr lang="en-US" dirty="0">
                <a:latin typeface="Times New Roman" panose="02020603050405020304" pitchFamily="18" charset="0"/>
                <a:cs typeface="Times New Roman" panose="02020603050405020304" pitchFamily="18" charset="0"/>
              </a:rPr>
              <a:t>child</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This parenting feature is </a:t>
            </a:r>
            <a:r>
              <a:rPr lang="en-US" dirty="0">
                <a:latin typeface="Times New Roman" panose="02020603050405020304" pitchFamily="18" charset="0"/>
                <a:cs typeface="Times New Roman" panose="02020603050405020304" pitchFamily="18" charset="0"/>
              </a:rPr>
              <a:t>fundamentally different from the level of patronage, since it </a:t>
            </a:r>
            <a:r>
              <a:rPr lang="en-US" dirty="0" smtClean="0">
                <a:latin typeface="Times New Roman" panose="02020603050405020304" pitchFamily="18" charset="0"/>
                <a:cs typeface="Times New Roman" panose="02020603050405020304" pitchFamily="18" charset="0"/>
              </a:rPr>
              <a:t>measures </a:t>
            </a:r>
            <a:r>
              <a:rPr lang="en-US" dirty="0">
                <a:latin typeface="Times New Roman" panose="02020603050405020304" pitchFamily="18" charset="0"/>
                <a:cs typeface="Times New Roman" panose="02020603050405020304" pitchFamily="18" charset="0"/>
              </a:rPr>
              <a:t>not the degree </a:t>
            </a:r>
            <a:r>
              <a:rPr lang="en-US" dirty="0" smtClean="0">
                <a:latin typeface="Times New Roman" panose="02020603050405020304" pitchFamily="18" charset="0"/>
                <a:cs typeface="Times New Roman" panose="02020603050405020304" pitchFamily="18" charset="0"/>
              </a:rPr>
              <a:t>of parents’ involvement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child’s upbringing, </a:t>
            </a:r>
            <a:r>
              <a:rPr lang="en-US" dirty="0">
                <a:latin typeface="Times New Roman" panose="02020603050405020304" pitchFamily="18" charset="0"/>
                <a:cs typeface="Times New Roman" panose="02020603050405020304" pitchFamily="18" charset="0"/>
              </a:rPr>
              <a:t>but the degree of </a:t>
            </a:r>
            <a:r>
              <a:rPr lang="en-US" dirty="0" smtClean="0">
                <a:latin typeface="Times New Roman" panose="02020603050405020304" pitchFamily="18" charset="0"/>
                <a:cs typeface="Times New Roman" panose="02020603050405020304" pitchFamily="18" charset="0"/>
              </a:rPr>
              <a:t>child’s satisfaction. </a:t>
            </a:r>
            <a:r>
              <a:rPr lang="en-US" dirty="0">
                <a:latin typeface="Times New Roman" panose="02020603050405020304" pitchFamily="18" charset="0"/>
                <a:cs typeface="Times New Roman" panose="02020603050405020304" pitchFamily="18" charset="0"/>
              </a:rPr>
              <a:t>The so-called "Spartan upbringing" is an example of a high level of </a:t>
            </a:r>
            <a:r>
              <a:rPr lang="en-US" dirty="0" smtClean="0">
                <a:latin typeface="Times New Roman" panose="02020603050405020304" pitchFamily="18" charset="0"/>
                <a:cs typeface="Times New Roman" panose="02020603050405020304" pitchFamily="18" charset="0"/>
              </a:rPr>
              <a:t>patronage (since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parents are actively engaged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the process of upbringing) </a:t>
            </a:r>
            <a:r>
              <a:rPr lang="en-US" dirty="0">
                <a:latin typeface="Times New Roman" panose="02020603050405020304" pitchFamily="18" charset="0"/>
                <a:cs typeface="Times New Roman" panose="02020603050405020304" pitchFamily="18" charset="0"/>
              </a:rPr>
              <a:t>and a low level of satisfaction of the child's needs</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are </a:t>
            </a:r>
            <a:r>
              <a:rPr lang="en-US" dirty="0" smtClean="0">
                <a:latin typeface="Times New Roman" panose="02020603050405020304" pitchFamily="18" charset="0"/>
                <a:cs typeface="Times New Roman" panose="02020603050405020304" pitchFamily="18" charset="0"/>
              </a:rPr>
              <a:t>two extreme degrees of need satisfaction:</a:t>
            </a:r>
          </a:p>
          <a:p>
            <a:pPr lvl="0">
              <a:lnSpc>
                <a:spcPct val="120000"/>
              </a:lnSpc>
            </a:pPr>
            <a:r>
              <a:rPr lang="en-US" b="1" dirty="0" smtClean="0">
                <a:solidFill>
                  <a:srgbClr val="C00000"/>
                </a:solidFill>
                <a:latin typeface="Times New Roman" panose="02020603050405020304" pitchFamily="18" charset="0"/>
                <a:cs typeface="Times New Roman" panose="02020603050405020304" pitchFamily="18" charset="0"/>
              </a:rPr>
              <a:t>Pandering</a:t>
            </a:r>
            <a:r>
              <a:rPr lang="en-US" b="1"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is characterized by </a:t>
            </a:r>
            <a:r>
              <a:rPr lang="en-US" dirty="0" smtClean="0">
                <a:latin typeface="Times New Roman" panose="02020603050405020304" pitchFamily="18" charset="0"/>
                <a:cs typeface="Times New Roman" panose="02020603050405020304" pitchFamily="18" charset="0"/>
              </a:rPr>
              <a:t>the parents’ unconditional </a:t>
            </a:r>
            <a:r>
              <a:rPr lang="en-US" dirty="0">
                <a:latin typeface="Times New Roman" panose="02020603050405020304" pitchFamily="18" charset="0"/>
                <a:cs typeface="Times New Roman" panose="02020603050405020304" pitchFamily="18" charset="0"/>
              </a:rPr>
              <a:t>and uncritical attitude to the satisfaction of </a:t>
            </a:r>
            <a:r>
              <a:rPr lang="en-US" dirty="0" smtClean="0">
                <a:latin typeface="Times New Roman" panose="02020603050405020304" pitchFamily="18" charset="0"/>
                <a:cs typeface="Times New Roman" panose="02020603050405020304" pitchFamily="18" charset="0"/>
              </a:rPr>
              <a:t>their child’s needs. Any child’s wish becomes the </a:t>
            </a:r>
            <a:r>
              <a:rPr lang="en-US" dirty="0">
                <a:latin typeface="Times New Roman" panose="02020603050405020304" pitchFamily="18" charset="0"/>
                <a:cs typeface="Times New Roman" panose="02020603050405020304" pitchFamily="18" charset="0"/>
              </a:rPr>
              <a:t>law</a:t>
            </a:r>
            <a:r>
              <a:rPr lang="en-US" dirty="0" smtClean="0">
                <a:latin typeface="Times New Roman" panose="02020603050405020304" pitchFamily="18" charset="0"/>
                <a:cs typeface="Times New Roman" panose="02020603050405020304" pitchFamily="18" charset="0"/>
              </a:rPr>
              <a:t>.</a:t>
            </a:r>
          </a:p>
          <a:p>
            <a:pPr lvl="0">
              <a:lnSpc>
                <a:spcPct val="120000"/>
              </a:lnSpc>
            </a:pPr>
            <a:r>
              <a:rPr lang="en-US" b="1" dirty="0" smtClean="0">
                <a:solidFill>
                  <a:srgbClr val="C00000"/>
                </a:solidFill>
                <a:latin typeface="Times New Roman" panose="02020603050405020304" pitchFamily="18" charset="0"/>
                <a:cs typeface="Times New Roman" panose="02020603050405020304" pitchFamily="18" charset="0"/>
              </a:rPr>
              <a:t>Ignore. </a:t>
            </a:r>
            <a:r>
              <a:rPr lang="en-US" dirty="0">
                <a:latin typeface="Times New Roman" panose="02020603050405020304" pitchFamily="18" charset="0"/>
                <a:cs typeface="Times New Roman" panose="02020603050405020304" pitchFamily="18" charset="0"/>
              </a:rPr>
              <a:t>It is characterized by </a:t>
            </a:r>
            <a:r>
              <a:rPr lang="en-US" dirty="0" smtClean="0">
                <a:latin typeface="Times New Roman" panose="02020603050405020304" pitchFamily="18" charset="0"/>
                <a:cs typeface="Times New Roman" panose="02020603050405020304" pitchFamily="18" charset="0"/>
              </a:rPr>
              <a:t>the parents’ insufficient or non-existing desire </a:t>
            </a:r>
            <a:r>
              <a:rPr lang="en-US" dirty="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fulfill </a:t>
            </a:r>
            <a:r>
              <a:rPr lang="en-US" dirty="0">
                <a:latin typeface="Times New Roman" panose="02020603050405020304" pitchFamily="18" charset="0"/>
                <a:cs typeface="Times New Roman" panose="02020603050405020304" pitchFamily="18" charset="0"/>
              </a:rPr>
              <a:t>the needs of the child. </a:t>
            </a:r>
            <a:r>
              <a:rPr lang="en-US" dirty="0" smtClean="0">
                <a:latin typeface="Times New Roman" panose="02020603050405020304" pitchFamily="18" charset="0"/>
                <a:cs typeface="Times New Roman" panose="02020603050405020304" pitchFamily="18" charset="0"/>
              </a:rPr>
              <a:t>The psychological </a:t>
            </a:r>
            <a:r>
              <a:rPr lang="en-US" dirty="0">
                <a:latin typeface="Times New Roman" panose="02020603050405020304" pitchFamily="18" charset="0"/>
                <a:cs typeface="Times New Roman" panose="02020603050405020304" pitchFamily="18" charset="0"/>
              </a:rPr>
              <a:t>needs are more likely to </a:t>
            </a:r>
            <a:r>
              <a:rPr lang="en-US" dirty="0" smtClean="0">
                <a:latin typeface="Times New Roman" panose="02020603050405020304" pitchFamily="18" charset="0"/>
                <a:cs typeface="Times New Roman" panose="02020603050405020304" pitchFamily="18" charset="0"/>
              </a:rPr>
              <a:t>be neglected, </a:t>
            </a:r>
            <a:r>
              <a:rPr lang="en-US" dirty="0">
                <a:latin typeface="Times New Roman" panose="02020603050405020304" pitchFamily="18" charset="0"/>
                <a:cs typeface="Times New Roman" panose="02020603050405020304" pitchFamily="18" charset="0"/>
              </a:rPr>
              <a:t>especially the need for emotional </a:t>
            </a:r>
            <a:r>
              <a:rPr lang="en-US" dirty="0" smtClean="0">
                <a:latin typeface="Times New Roman" panose="02020603050405020304" pitchFamily="18" charset="0"/>
                <a:cs typeface="Times New Roman" panose="02020603050405020304" pitchFamily="18" charset="0"/>
              </a:rPr>
              <a:t>contact and </a:t>
            </a:r>
            <a:r>
              <a:rPr lang="en-US" dirty="0">
                <a:latin typeface="Times New Roman" panose="02020603050405020304" pitchFamily="18" charset="0"/>
                <a:cs typeface="Times New Roman" panose="02020603050405020304" pitchFamily="18" charset="0"/>
              </a:rPr>
              <a:t>communication with a parent.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7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63" y="0"/>
            <a:ext cx="12226854" cy="68776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2. Criteria for parenting style </a:t>
            </a:r>
            <a:r>
              <a:rPr lang="en-US" b="1" dirty="0" smtClean="0">
                <a:solidFill>
                  <a:srgbClr val="C00000"/>
                </a:solidFill>
                <a:latin typeface="Times New Roman" panose="02020603050405020304" pitchFamily="18" charset="0"/>
                <a:cs typeface="Times New Roman" panose="02020603050405020304" pitchFamily="18" charset="0"/>
              </a:rPr>
              <a:t>assessment</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156118" y="1308964"/>
            <a:ext cx="5924048" cy="5549035"/>
          </a:xfrm>
        </p:spPr>
        <p:txBody>
          <a:bodyPr>
            <a:normAutofit fontScale="85000" lnSpcReduction="20000"/>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3) The amount and level of requirements for a child. </a:t>
            </a:r>
          </a:p>
          <a:p>
            <a:pPr>
              <a:lnSpc>
                <a:spcPct val="120000"/>
              </a:lnSpc>
            </a:pPr>
            <a:r>
              <a:rPr lang="en-US" b="1" dirty="0" smtClean="0">
                <a:solidFill>
                  <a:srgbClr val="C00000"/>
                </a:solidFill>
                <a:latin typeface="Times New Roman" panose="02020603050405020304" pitchFamily="18" charset="0"/>
                <a:cs typeface="Times New Roman" panose="02020603050405020304" pitchFamily="18" charset="0"/>
              </a:rPr>
              <a:t>Excessive requirements-responsibilities.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this case 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requirements </a:t>
            </a: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very </a:t>
            </a:r>
            <a:r>
              <a:rPr lang="en-US" dirty="0" smtClean="0">
                <a:latin typeface="Times New Roman" panose="02020603050405020304" pitchFamily="18" charset="0"/>
                <a:cs typeface="Times New Roman" panose="02020603050405020304" pitchFamily="18" charset="0"/>
              </a:rPr>
              <a:t>high. And the child is unable to meet them. Not only they don’t </a:t>
            </a:r>
            <a:r>
              <a:rPr lang="en-US" dirty="0">
                <a:latin typeface="Times New Roman" panose="02020603050405020304" pitchFamily="18" charset="0"/>
                <a:cs typeface="Times New Roman" panose="02020603050405020304" pitchFamily="18" charset="0"/>
              </a:rPr>
              <a:t>contribute to the </a:t>
            </a:r>
            <a:r>
              <a:rPr lang="en-US" dirty="0" smtClean="0">
                <a:latin typeface="Times New Roman" panose="02020603050405020304" pitchFamily="18" charset="0"/>
                <a:cs typeface="Times New Roman" panose="02020603050405020304" pitchFamily="18" charset="0"/>
              </a:rPr>
              <a:t>development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the child’s </a:t>
            </a:r>
            <a:r>
              <a:rPr lang="en-US" dirty="0">
                <a:latin typeface="Times New Roman" panose="02020603050405020304" pitchFamily="18" charset="0"/>
                <a:cs typeface="Times New Roman" panose="02020603050405020304" pitchFamily="18" charset="0"/>
              </a:rPr>
              <a:t>personality, but, on the contrary, </a:t>
            </a:r>
            <a:r>
              <a:rPr lang="en-US" dirty="0" smtClean="0">
                <a:latin typeface="Times New Roman" panose="02020603050405020304" pitchFamily="18" charset="0"/>
                <a:cs typeface="Times New Roman" panose="02020603050405020304" pitchFamily="18" charset="0"/>
              </a:rPr>
              <a:t>create </a:t>
            </a:r>
            <a:r>
              <a:rPr lang="en-US" dirty="0">
                <a:latin typeface="Times New Roman" panose="02020603050405020304" pitchFamily="18" charset="0"/>
                <a:cs typeface="Times New Roman" panose="02020603050405020304" pitchFamily="18" charset="0"/>
              </a:rPr>
              <a:t>a risk of </a:t>
            </a:r>
            <a:r>
              <a:rPr lang="en-US" dirty="0" smtClean="0">
                <a:latin typeface="Times New Roman" panose="02020603050405020304" pitchFamily="18" charset="0"/>
                <a:cs typeface="Times New Roman" panose="02020603050405020304" pitchFamily="18" charset="0"/>
              </a:rPr>
              <a:t>psychological trauma.</a:t>
            </a:r>
          </a:p>
          <a:p>
            <a:pPr>
              <a:lnSpc>
                <a:spcPct val="120000"/>
              </a:lnSpc>
            </a:pPr>
            <a:r>
              <a:rPr lang="en-US" b="1" dirty="0" smtClean="0">
                <a:solidFill>
                  <a:srgbClr val="C00000"/>
                </a:solidFill>
                <a:latin typeface="Times New Roman" panose="02020603050405020304" pitchFamily="18" charset="0"/>
                <a:cs typeface="Times New Roman" panose="02020603050405020304" pitchFamily="18" charset="0"/>
              </a:rPr>
              <a:t>Insufficient requirements-responsibilities.</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this case, the child has a minimum number of responsibilities in the family. This feature of education is manifested in the statements of parents about how difficult it is to attract a child to any business at home.</a:t>
            </a:r>
            <a:endParaRPr lang="ru-RU" dirty="0">
              <a:latin typeface="Times New Roman" panose="02020603050405020304" pitchFamily="18" charset="0"/>
              <a:cs typeface="Times New Roman" panose="02020603050405020304" pitchFamily="18" charset="0"/>
            </a:endParaRPr>
          </a:p>
        </p:txBody>
      </p:sp>
      <p:pic>
        <p:nvPicPr>
          <p:cNvPr id="7170" name="Picture 2" descr="https://rubankom.com/wp-content/uploads/fmg5d3ea1a3831e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443" y="2529444"/>
            <a:ext cx="5810348" cy="381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5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05"/>
            <a:ext cx="12226854" cy="68776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a:bodyPr>
          <a:lstStyle/>
          <a:p>
            <a:pPr algn="ctr"/>
            <a:r>
              <a:rPr lang="ru-RU" b="1" dirty="0" smtClean="0">
                <a:solidFill>
                  <a:srgbClr val="C00000"/>
                </a:solidFill>
                <a:latin typeface="Times New Roman" panose="02020603050405020304" pitchFamily="18" charset="0"/>
                <a:cs typeface="Times New Roman" panose="02020603050405020304" pitchFamily="18" charset="0"/>
              </a:rPr>
              <a:t>2</a:t>
            </a:r>
            <a:r>
              <a:rPr lang="ru-RU" b="1" dirty="0" smtClean="0">
                <a:solidFill>
                  <a:srgbClr val="C00000"/>
                </a:solidFill>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Criteria for parenting style </a:t>
            </a:r>
            <a:r>
              <a:rPr lang="en-US" b="1" dirty="0" smtClean="0">
                <a:solidFill>
                  <a:srgbClr val="C00000"/>
                </a:solidFill>
                <a:latin typeface="Times New Roman" panose="02020603050405020304" pitchFamily="18" charset="0"/>
                <a:cs typeface="Times New Roman" panose="02020603050405020304" pitchFamily="18" charset="0"/>
              </a:rPr>
              <a:t>assessment</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156118" y="1308964"/>
            <a:ext cx="7170234" cy="5549035"/>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3) The </a:t>
            </a:r>
            <a:r>
              <a:rPr lang="en-US" b="1" dirty="0" smtClean="0">
                <a:solidFill>
                  <a:srgbClr val="0070C0"/>
                </a:solidFill>
                <a:latin typeface="Times New Roman" panose="02020603050405020304" pitchFamily="18" charset="0"/>
                <a:cs typeface="Times New Roman" panose="02020603050405020304" pitchFamily="18" charset="0"/>
              </a:rPr>
              <a:t>amount </a:t>
            </a:r>
            <a:r>
              <a:rPr lang="en-US" b="1" dirty="0">
                <a:solidFill>
                  <a:srgbClr val="0070C0"/>
                </a:solidFill>
                <a:latin typeface="Times New Roman" panose="02020603050405020304" pitchFamily="18" charset="0"/>
                <a:cs typeface="Times New Roman" panose="02020603050405020304" pitchFamily="18" charset="0"/>
              </a:rPr>
              <a:t>and </a:t>
            </a:r>
            <a:r>
              <a:rPr lang="en-US" b="1" dirty="0" smtClean="0">
                <a:solidFill>
                  <a:srgbClr val="0070C0"/>
                </a:solidFill>
                <a:latin typeface="Times New Roman" panose="02020603050405020304" pitchFamily="18" charset="0"/>
                <a:cs typeface="Times New Roman" panose="02020603050405020304" pitchFamily="18" charset="0"/>
              </a:rPr>
              <a:t>level </a:t>
            </a:r>
            <a:r>
              <a:rPr lang="en-US" b="1" dirty="0">
                <a:solidFill>
                  <a:srgbClr val="0070C0"/>
                </a:solidFill>
                <a:latin typeface="Times New Roman" panose="02020603050405020304" pitchFamily="18" charset="0"/>
                <a:cs typeface="Times New Roman" panose="02020603050405020304" pitchFamily="18" charset="0"/>
              </a:rPr>
              <a:t>of requirements for a </a:t>
            </a:r>
            <a:r>
              <a:rPr lang="en-US" b="1" dirty="0" smtClean="0">
                <a:solidFill>
                  <a:srgbClr val="0070C0"/>
                </a:solidFill>
                <a:latin typeface="Times New Roman" panose="02020603050405020304" pitchFamily="18" charset="0"/>
                <a:cs typeface="Times New Roman" panose="02020603050405020304" pitchFamily="18" charset="0"/>
              </a:rPr>
              <a:t>child.</a:t>
            </a:r>
            <a:br>
              <a:rPr lang="en-US" b="1" dirty="0" smtClean="0">
                <a:solidFill>
                  <a:srgbClr val="0070C0"/>
                </a:solidFill>
                <a:latin typeface="Times New Roman" panose="02020603050405020304" pitchFamily="18" charset="0"/>
                <a:cs typeface="Times New Roman" panose="02020603050405020304" pitchFamily="18" charset="0"/>
              </a:rPr>
            </a:br>
            <a:r>
              <a:rPr lang="en-US" b="1" dirty="0" smtClean="0">
                <a:solidFill>
                  <a:srgbClr val="C00000"/>
                </a:solidFill>
                <a:latin typeface="Times New Roman" panose="02020603050405020304" pitchFamily="18" charset="0"/>
                <a:cs typeface="Times New Roman" panose="02020603050405020304" pitchFamily="18" charset="0"/>
              </a:rPr>
              <a:t>Excessive </a:t>
            </a:r>
            <a:r>
              <a:rPr lang="en-US" b="1" dirty="0">
                <a:solidFill>
                  <a:srgbClr val="C00000"/>
                </a:solidFill>
                <a:latin typeface="Times New Roman" panose="02020603050405020304" pitchFamily="18" charset="0"/>
                <a:cs typeface="Times New Roman" panose="02020603050405020304" pitchFamily="18" charset="0"/>
              </a:rPr>
              <a:t>sanctions. </a:t>
            </a:r>
            <a:r>
              <a:rPr lang="en-US" dirty="0">
                <a:latin typeface="Times New Roman" panose="02020603050405020304" pitchFamily="18" charset="0"/>
                <a:cs typeface="Times New Roman" panose="02020603050405020304" pitchFamily="18" charset="0"/>
              </a:rPr>
              <a:t>These parents </a:t>
            </a:r>
            <a:r>
              <a:rPr lang="en-US" dirty="0" smtClean="0">
                <a:latin typeface="Times New Roman" panose="02020603050405020304" pitchFamily="18" charset="0"/>
                <a:cs typeface="Times New Roman" panose="02020603050405020304" pitchFamily="18" charset="0"/>
              </a:rPr>
              <a:t>tend </a:t>
            </a:r>
            <a:r>
              <a:rPr lang="en-US" dirty="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use strict punishments and overreact </a:t>
            </a:r>
            <a:r>
              <a:rPr lang="en-US" dirty="0">
                <a:latin typeface="Times New Roman" panose="02020603050405020304" pitchFamily="18" charset="0"/>
                <a:cs typeface="Times New Roman" panose="02020603050405020304" pitchFamily="18" charset="0"/>
              </a:rPr>
              <a:t>even to minor </a:t>
            </a:r>
            <a:r>
              <a:rPr lang="en-US" dirty="0" smtClean="0">
                <a:latin typeface="Times New Roman" panose="02020603050405020304" pitchFamily="18" charset="0"/>
                <a:cs typeface="Times New Roman" panose="02020603050405020304" pitchFamily="18" charset="0"/>
              </a:rPr>
              <a:t>act of misbehavior.</a:t>
            </a:r>
            <a:br>
              <a:rPr lang="en-US" dirty="0" smtClean="0">
                <a:latin typeface="Times New Roman" panose="02020603050405020304" pitchFamily="18" charset="0"/>
                <a:cs typeface="Times New Roman" panose="02020603050405020304" pitchFamily="18" charset="0"/>
              </a:rPr>
            </a:br>
            <a:r>
              <a:rPr lang="en-US" b="1" dirty="0" smtClean="0">
                <a:solidFill>
                  <a:srgbClr val="C00000"/>
                </a:solidFill>
                <a:latin typeface="Times New Roman" panose="02020603050405020304" pitchFamily="18" charset="0"/>
                <a:cs typeface="Times New Roman" panose="02020603050405020304" pitchFamily="18" charset="0"/>
              </a:rPr>
              <a:t>Minimal sanctions</a:t>
            </a:r>
            <a:r>
              <a:rPr lang="en-US" b="1"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Parents prefer either to do without punishments at </a:t>
            </a: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or use them extremely rarely. They rely on </a:t>
            </a:r>
            <a:r>
              <a:rPr lang="en-US" dirty="0" smtClean="0">
                <a:latin typeface="Times New Roman" panose="02020603050405020304" pitchFamily="18" charset="0"/>
                <a:cs typeface="Times New Roman" panose="02020603050405020304" pitchFamily="18" charset="0"/>
              </a:rPr>
              <a:t>rewards and </a:t>
            </a:r>
            <a:r>
              <a:rPr lang="en-US" dirty="0">
                <a:latin typeface="Times New Roman" panose="02020603050405020304" pitchFamily="18" charset="0"/>
                <a:cs typeface="Times New Roman" panose="02020603050405020304" pitchFamily="18" charset="0"/>
              </a:rPr>
              <a:t>doubt the effectiveness of any punishments. Based on various combinations of the above criteria, it is possible to describe a number of </a:t>
            </a:r>
            <a:r>
              <a:rPr lang="en-US" dirty="0" smtClean="0">
                <a:latin typeface="Times New Roman" panose="02020603050405020304" pitchFamily="18" charset="0"/>
                <a:cs typeface="Times New Roman" panose="02020603050405020304" pitchFamily="18" charset="0"/>
              </a:rPr>
              <a:t>parenting </a:t>
            </a:r>
            <a:r>
              <a:rPr lang="en-US" dirty="0">
                <a:latin typeface="Times New Roman" panose="02020603050405020304" pitchFamily="18" charset="0"/>
                <a:cs typeface="Times New Roman" panose="02020603050405020304" pitchFamily="18" charset="0"/>
              </a:rPr>
              <a:t>strategies that provoke behavioral </a:t>
            </a:r>
            <a:r>
              <a:rPr lang="en-US" dirty="0" smtClean="0">
                <a:latin typeface="Times New Roman" panose="02020603050405020304" pitchFamily="18" charset="0"/>
                <a:cs typeface="Times New Roman" panose="02020603050405020304" pitchFamily="18" charset="0"/>
              </a:rPr>
              <a:t>disorders.</a:t>
            </a:r>
            <a:endParaRPr lang="ru-RU" dirty="0" smtClean="0">
              <a:latin typeface="Times New Roman" panose="02020603050405020304" pitchFamily="18" charset="0"/>
              <a:cs typeface="Times New Roman" panose="02020603050405020304" pitchFamily="18" charset="0"/>
            </a:endParaRPr>
          </a:p>
        </p:txBody>
      </p:sp>
      <p:pic>
        <p:nvPicPr>
          <p:cNvPr id="5124" name="Picture 4" descr="https://1tulatv.ru/sites/default/files/2_8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996" y="2220686"/>
            <a:ext cx="4893510" cy="327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98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4"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44384" y="285750"/>
            <a:ext cx="11599966"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156118" y="1308964"/>
            <a:ext cx="5109225" cy="5549035"/>
          </a:xfrm>
        </p:spPr>
        <p:txBody>
          <a:bodyPr>
            <a:normAutofit/>
          </a:bodyPr>
          <a:lstStyle/>
          <a:p>
            <a:pPr marL="514350" indent="-514350">
              <a:buAutoNum type="arabicParenR"/>
            </a:pPr>
            <a:r>
              <a:rPr lang="en-US" b="1" dirty="0" smtClean="0">
                <a:solidFill>
                  <a:schemeClr val="accent1">
                    <a:lumMod val="75000"/>
                  </a:schemeClr>
                </a:solidFill>
                <a:latin typeface="Times New Roman" panose="02020603050405020304" pitchFamily="18" charset="0"/>
                <a:cs typeface="Times New Roman" panose="02020603050405020304" pitchFamily="18" charset="0"/>
              </a:rPr>
              <a:t>Authoritarian </a:t>
            </a:r>
            <a:r>
              <a:rPr lang="en-US" b="1" dirty="0" err="1">
                <a:solidFill>
                  <a:schemeClr val="accent1">
                    <a:lumMod val="75000"/>
                  </a:schemeClr>
                </a:solidFill>
                <a:latin typeface="Times New Roman" panose="02020603050405020304" pitchFamily="18" charset="0"/>
                <a:cs typeface="Times New Roman" panose="02020603050405020304" pitchFamily="18" charset="0"/>
              </a:rPr>
              <a:t>hyperprotection</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this style of </a:t>
            </a:r>
            <a:r>
              <a:rPr lang="en-US" dirty="0" smtClean="0">
                <a:latin typeface="Times New Roman" panose="02020603050405020304" pitchFamily="18" charset="0"/>
                <a:cs typeface="Times New Roman" panose="02020603050405020304" pitchFamily="18" charset="0"/>
              </a:rPr>
              <a:t>parenting, the </a:t>
            </a:r>
            <a:r>
              <a:rPr lang="en-US" dirty="0">
                <a:latin typeface="Times New Roman" panose="02020603050405020304" pitchFamily="18" charset="0"/>
                <a:cs typeface="Times New Roman" panose="02020603050405020304" pitchFamily="18" charset="0"/>
              </a:rPr>
              <a:t>child </a:t>
            </a:r>
            <a:r>
              <a:rPr lang="en-US" dirty="0" smtClean="0">
                <a:latin typeface="Times New Roman" panose="02020603050405020304" pitchFamily="18" charset="0"/>
                <a:cs typeface="Times New Roman" panose="02020603050405020304" pitchFamily="18" charset="0"/>
              </a:rPr>
              <a:t>is given a </a:t>
            </a:r>
            <a:r>
              <a:rPr lang="en-US" dirty="0">
                <a:latin typeface="Times New Roman" panose="02020603050405020304" pitchFamily="18" charset="0"/>
                <a:cs typeface="Times New Roman" panose="02020603050405020304" pitchFamily="18" charset="0"/>
              </a:rPr>
              <a:t>lot of time and attention, </a:t>
            </a:r>
            <a:r>
              <a:rPr lang="en-US" dirty="0" smtClean="0">
                <a:latin typeface="Times New Roman" panose="02020603050405020304" pitchFamily="18" charset="0"/>
                <a:cs typeface="Times New Roman" panose="02020603050405020304" pitchFamily="18" charset="0"/>
              </a:rPr>
              <a:t>but not provided </a:t>
            </a:r>
            <a:r>
              <a:rPr lang="en-US" dirty="0">
                <a:latin typeface="Times New Roman" panose="02020603050405020304" pitchFamily="18" charset="0"/>
                <a:cs typeface="Times New Roman" panose="02020603050405020304" pitchFamily="18" charset="0"/>
              </a:rPr>
              <a:t>with emotional </a:t>
            </a:r>
            <a:r>
              <a:rPr lang="en-US" dirty="0" smtClean="0">
                <a:latin typeface="Times New Roman" panose="02020603050405020304" pitchFamily="18" charset="0"/>
                <a:cs typeface="Times New Roman" panose="02020603050405020304" pitchFamily="18" charset="0"/>
              </a:rPr>
              <a:t>support. The child’s needs are ignored, and the parents </a:t>
            </a:r>
            <a:r>
              <a:rPr lang="en-US" dirty="0">
                <a:latin typeface="Times New Roman" panose="02020603050405020304" pitchFamily="18" charset="0"/>
                <a:cs typeface="Times New Roman" panose="02020603050405020304" pitchFamily="18" charset="0"/>
              </a:rPr>
              <a:t>often use punishments.</a:t>
            </a:r>
            <a:endParaRPr lang="ru-RU" dirty="0">
              <a:latin typeface="Times New Roman" panose="02020603050405020304" pitchFamily="18" charset="0"/>
              <a:cs typeface="Times New Roman" panose="02020603050405020304" pitchFamily="18" charset="0"/>
            </a:endParaRPr>
          </a:p>
        </p:txBody>
      </p:sp>
      <p:pic>
        <p:nvPicPr>
          <p:cNvPr id="14338" name="Picture 2" descr="https://zabrab75.ru/wp-content/uploads/2020/10/otecz-tiran-izbivaet-det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0919" y="1884556"/>
            <a:ext cx="6667535" cy="374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85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7"/>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2) </a:t>
            </a:r>
            <a:r>
              <a:rPr lang="en-US" b="1" dirty="0" smtClean="0">
                <a:solidFill>
                  <a:srgbClr val="0070C0"/>
                </a:solidFill>
                <a:latin typeface="Times New Roman" panose="02020603050405020304" pitchFamily="18" charset="0"/>
                <a:cs typeface="Times New Roman" panose="02020603050405020304" pitchFamily="18" charset="0"/>
              </a:rPr>
              <a:t>Dominant </a:t>
            </a:r>
            <a:r>
              <a:rPr lang="en-US" b="1" dirty="0" err="1" smtClean="0">
                <a:solidFill>
                  <a:srgbClr val="0070C0"/>
                </a:solidFill>
                <a:latin typeface="Times New Roman" panose="02020603050405020304" pitchFamily="18" charset="0"/>
                <a:cs typeface="Times New Roman" panose="02020603050405020304" pitchFamily="18" charset="0"/>
              </a:rPr>
              <a:t>hyperprotection</a:t>
            </a:r>
            <a:r>
              <a:rPr lang="en-US" b="1"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child is </a:t>
            </a:r>
            <a:r>
              <a:rPr lang="en-US" dirty="0" smtClean="0">
                <a:latin typeface="Times New Roman" panose="02020603050405020304" pitchFamily="18" charset="0"/>
                <a:cs typeface="Times New Roman" panose="02020603050405020304" pitchFamily="18" charset="0"/>
              </a:rPr>
              <a:t>put at </a:t>
            </a:r>
            <a:r>
              <a:rPr lang="en-US" dirty="0">
                <a:latin typeface="Times New Roman" panose="02020603050405020304" pitchFamily="18" charset="0"/>
                <a:cs typeface="Times New Roman" panose="02020603050405020304" pitchFamily="18" charset="0"/>
              </a:rPr>
              <a:t>the center of </a:t>
            </a:r>
            <a:r>
              <a:rPr lang="en-US" dirty="0" smtClean="0">
                <a:latin typeface="Times New Roman" panose="02020603050405020304" pitchFamily="18" charset="0"/>
                <a:cs typeface="Times New Roman" panose="02020603050405020304" pitchFamily="18" charset="0"/>
              </a:rPr>
              <a:t>attention. The parents strive to fulfill their every need while setting the exorbitant, often unrealistic expectations for them. </a:t>
            </a:r>
            <a:r>
              <a:rPr lang="en-US" dirty="0">
                <a:latin typeface="Times New Roman" panose="02020603050405020304" pitchFamily="18" charset="0"/>
                <a:cs typeface="Times New Roman" panose="02020603050405020304" pitchFamily="18" charset="0"/>
              </a:rPr>
              <a:t>In case </a:t>
            </a:r>
            <a:r>
              <a:rPr lang="en-US" dirty="0" smtClean="0">
                <a:latin typeface="Times New Roman" panose="02020603050405020304" pitchFamily="18" charset="0"/>
                <a:cs typeface="Times New Roman" panose="02020603050405020304" pitchFamily="18" charset="0"/>
              </a:rPr>
              <a:t>if the child fail to meet the </a:t>
            </a:r>
            <a:r>
              <a:rPr lang="en-US" dirty="0">
                <a:latin typeface="Times New Roman" panose="02020603050405020304" pitchFamily="18" charset="0"/>
                <a:cs typeface="Times New Roman" panose="02020603050405020304" pitchFamily="18" charset="0"/>
              </a:rPr>
              <a:t>requirements, </a:t>
            </a:r>
            <a:r>
              <a:rPr lang="en-US" dirty="0" smtClean="0">
                <a:latin typeface="Times New Roman" panose="02020603050405020304" pitchFamily="18" charset="0"/>
                <a:cs typeface="Times New Roman" panose="02020603050405020304" pitchFamily="18" charset="0"/>
              </a:rPr>
              <a:t>the parents resort to very </a:t>
            </a:r>
            <a:r>
              <a:rPr lang="en-US" dirty="0">
                <a:latin typeface="Times New Roman" panose="02020603050405020304" pitchFamily="18" charset="0"/>
                <a:cs typeface="Times New Roman" panose="02020603050405020304" pitchFamily="18" charset="0"/>
              </a:rPr>
              <a:t>strict </a:t>
            </a:r>
            <a:r>
              <a:rPr lang="en-US" dirty="0" smtClean="0">
                <a:latin typeface="Times New Roman" panose="02020603050405020304" pitchFamily="18" charset="0"/>
                <a:cs typeface="Times New Roman" panose="02020603050405020304" pitchFamily="18" charset="0"/>
              </a:rPr>
              <a:t>punishment. </a:t>
            </a: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trict </a:t>
            </a:r>
            <a:r>
              <a:rPr lang="en-US" dirty="0">
                <a:latin typeface="Times New Roman" panose="02020603050405020304" pitchFamily="18" charset="0"/>
                <a:cs typeface="Times New Roman" panose="02020603050405020304" pitchFamily="18" charset="0"/>
              </a:rPr>
              <a:t>control over </a:t>
            </a:r>
            <a:r>
              <a:rPr lang="en-US" dirty="0" smtClean="0">
                <a:latin typeface="Times New Roman" panose="02020603050405020304" pitchFamily="18" charset="0"/>
                <a:cs typeface="Times New Roman" panose="02020603050405020304" pitchFamily="18" charset="0"/>
              </a:rPr>
              <a:t>child’s behavior even in minor aspects and </a:t>
            </a:r>
            <a:r>
              <a:rPr lang="en-US" dirty="0">
                <a:latin typeface="Times New Roman" panose="02020603050405020304" pitchFamily="18" charset="0"/>
                <a:cs typeface="Times New Roman" panose="02020603050405020304" pitchFamily="18" charset="0"/>
              </a:rPr>
              <a:t>excessive imposition of parental </a:t>
            </a:r>
            <a:r>
              <a:rPr lang="en-US" dirty="0" smtClean="0">
                <a:latin typeface="Times New Roman" panose="02020603050405020304" pitchFamily="18" charset="0"/>
                <a:cs typeface="Times New Roman" panose="02020603050405020304" pitchFamily="18" charset="0"/>
              </a:rPr>
              <a:t>will are depriving </a:t>
            </a:r>
            <a:r>
              <a:rPr lang="en-US" dirty="0">
                <a:latin typeface="Times New Roman" panose="02020603050405020304" pitchFamily="18" charset="0"/>
                <a:cs typeface="Times New Roman" panose="02020603050405020304" pitchFamily="18" charset="0"/>
              </a:rPr>
              <a:t>the child of </a:t>
            </a:r>
            <a:r>
              <a:rPr lang="en-US" dirty="0" smtClean="0">
                <a:latin typeface="Times New Roman" panose="02020603050405020304" pitchFamily="18" charset="0"/>
                <a:cs typeface="Times New Roman" panose="02020603050405020304" pitchFamily="18" charset="0"/>
              </a:rPr>
              <a:t>the independence</a:t>
            </a:r>
            <a:r>
              <a:rPr lang="en-US" dirty="0">
                <a:latin typeface="Times New Roman" panose="02020603050405020304" pitchFamily="18" charset="0"/>
                <a:cs typeface="Times New Roman" panose="02020603050405020304" pitchFamily="18" charset="0"/>
              </a:rPr>
              <a:t>, initiative, </a:t>
            </a:r>
            <a:r>
              <a:rPr lang="en-US" dirty="0" smtClean="0">
                <a:latin typeface="Times New Roman" panose="02020603050405020304" pitchFamily="18" charset="0"/>
                <a:cs typeface="Times New Roman" panose="02020603050405020304" pitchFamily="18" charset="0"/>
              </a:rPr>
              <a:t>sense </a:t>
            </a:r>
            <a:r>
              <a:rPr lang="en-US" dirty="0">
                <a:latin typeface="Times New Roman" panose="02020603050405020304" pitchFamily="18" charset="0"/>
                <a:cs typeface="Times New Roman" panose="02020603050405020304" pitchFamily="18" charset="0"/>
              </a:rPr>
              <a:t>of responsibility and duty.</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6488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7"/>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3) Demanding </a:t>
            </a:r>
            <a:r>
              <a:rPr lang="en-US" b="1" dirty="0" err="1">
                <a:solidFill>
                  <a:srgbClr val="0070C0"/>
                </a:solidFill>
                <a:latin typeface="Times New Roman" panose="02020603050405020304" pitchFamily="18" charset="0"/>
                <a:cs typeface="Times New Roman" panose="02020603050405020304" pitchFamily="18" charset="0"/>
              </a:rPr>
              <a:t>hyperprotection</a:t>
            </a:r>
            <a:r>
              <a:rPr lang="en-US" b="1"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Parents are ready to devote a </a:t>
            </a:r>
            <a:r>
              <a:rPr lang="en-US" dirty="0">
                <a:latin typeface="Times New Roman" panose="02020603050405020304" pitchFamily="18" charset="0"/>
                <a:cs typeface="Times New Roman" panose="02020603050405020304" pitchFamily="18" charset="0"/>
              </a:rPr>
              <a:t>lot of time, effort and </a:t>
            </a:r>
            <a:r>
              <a:rPr lang="en-US" dirty="0" smtClean="0">
                <a:latin typeface="Times New Roman" panose="02020603050405020304" pitchFamily="18" charset="0"/>
                <a:cs typeface="Times New Roman" panose="02020603050405020304" pitchFamily="18" charset="0"/>
              </a:rPr>
              <a:t>attention to the child, </a:t>
            </a:r>
            <a:r>
              <a:rPr lang="en-US" dirty="0">
                <a:latin typeface="Times New Roman" panose="02020603050405020304" pitchFamily="18" charset="0"/>
                <a:cs typeface="Times New Roman" panose="02020603050405020304" pitchFamily="18" charset="0"/>
              </a:rPr>
              <a:t>but at the same time they </a:t>
            </a:r>
            <a:r>
              <a:rPr lang="en-US" dirty="0" smtClean="0">
                <a:latin typeface="Times New Roman" panose="02020603050405020304" pitchFamily="18" charset="0"/>
                <a:cs typeface="Times New Roman" panose="02020603050405020304" pitchFamily="18" charset="0"/>
              </a:rPr>
              <a:t>set extremely high expectations for </a:t>
            </a:r>
            <a:r>
              <a:rPr lang="en-US" dirty="0">
                <a:latin typeface="Times New Roman" panose="02020603050405020304" pitchFamily="18" charset="0"/>
                <a:cs typeface="Times New Roman" panose="02020603050405020304" pitchFamily="18" charset="0"/>
              </a:rPr>
              <a:t>him, often not corresponding to </a:t>
            </a:r>
            <a:r>
              <a:rPr lang="en-US" dirty="0" smtClean="0">
                <a:latin typeface="Times New Roman" panose="02020603050405020304" pitchFamily="18" charset="0"/>
                <a:cs typeface="Times New Roman" panose="02020603050405020304" pitchFamily="18" charset="0"/>
              </a:rPr>
              <a:t>his </a:t>
            </a:r>
            <a:r>
              <a:rPr lang="en-US" dirty="0">
                <a:latin typeface="Times New Roman" panose="02020603050405020304" pitchFamily="18" charset="0"/>
                <a:cs typeface="Times New Roman" panose="02020603050405020304" pitchFamily="18" charset="0"/>
              </a:rPr>
              <a:t>real possibilities. </a:t>
            </a:r>
            <a:r>
              <a:rPr lang="en-US" dirty="0">
                <a:solidFill>
                  <a:srgbClr val="C00000"/>
                </a:solidFill>
                <a:latin typeface="Times New Roman" panose="02020603050405020304" pitchFamily="18" charset="0"/>
                <a:cs typeface="Times New Roman" panose="02020603050405020304" pitchFamily="18" charset="0"/>
              </a:rPr>
              <a:t>Excessive worries and responsibilities</a:t>
            </a:r>
            <a:r>
              <a:rPr lang="en-US" dirty="0">
                <a:latin typeface="Times New Roman" panose="02020603050405020304" pitchFamily="18" charset="0"/>
                <a:cs typeface="Times New Roman" panose="02020603050405020304" pitchFamily="18" charset="0"/>
              </a:rPr>
              <a:t> are </a:t>
            </a:r>
            <a:r>
              <a:rPr lang="en-US" dirty="0" smtClean="0">
                <a:latin typeface="Times New Roman" panose="02020603050405020304" pitchFamily="18" charset="0"/>
                <a:cs typeface="Times New Roman" panose="02020603050405020304" pitchFamily="18" charset="0"/>
              </a:rPr>
              <a:t>put on </a:t>
            </a:r>
            <a:r>
              <a:rPr lang="en-US" dirty="0">
                <a:latin typeface="Times New Roman" panose="02020603050405020304" pitchFamily="18" charset="0"/>
                <a:cs typeface="Times New Roman" panose="02020603050405020304" pitchFamily="18" charset="0"/>
              </a:rPr>
              <a:t>the child, which can </a:t>
            </a:r>
            <a:r>
              <a:rPr lang="en-US" dirty="0" smtClean="0">
                <a:latin typeface="Times New Roman" panose="02020603050405020304" pitchFamily="18" charset="0"/>
                <a:cs typeface="Times New Roman" panose="02020603050405020304" pitchFamily="18" charset="0"/>
              </a:rPr>
              <a:t>result in </a:t>
            </a:r>
            <a:r>
              <a:rPr lang="en-US" dirty="0">
                <a:latin typeface="Times New Roman" panose="02020603050405020304" pitchFamily="18" charset="0"/>
                <a:cs typeface="Times New Roman" panose="02020603050405020304" pitchFamily="18" charset="0"/>
              </a:rPr>
              <a:t>neurotic symptoms</a:t>
            </a:r>
            <a:r>
              <a:rPr lang="en-US" dirty="0"/>
              <a:t>.</a:t>
            </a:r>
            <a:endParaRPr lang="ru-RU" dirty="0"/>
          </a:p>
        </p:txBody>
      </p:sp>
    </p:spTree>
    <p:extLst>
      <p:ext uri="{BB962C8B-B14F-4D97-AF65-F5344CB8AC3E}">
        <p14:creationId xmlns:p14="http://schemas.microsoft.com/office/powerpoint/2010/main" val="3385153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4" y="-37077"/>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en-US" b="1" dirty="0" smtClean="0">
                <a:solidFill>
                  <a:srgbClr val="0070C0"/>
                </a:solidFill>
                <a:latin typeface="Times New Roman" panose="02020603050405020304" pitchFamily="18" charset="0"/>
                <a:cs typeface="Times New Roman" panose="02020603050405020304" pitchFamily="18" charset="0"/>
              </a:rPr>
              <a:t>4</a:t>
            </a:r>
            <a:r>
              <a:rPr lang="en-US" b="1" dirty="0">
                <a:solidFill>
                  <a:srgbClr val="0070C0"/>
                </a:solidFill>
                <a:latin typeface="Times New Roman" panose="02020603050405020304" pitchFamily="18" charset="0"/>
                <a:cs typeface="Times New Roman" panose="02020603050405020304" pitchFamily="18" charset="0"/>
              </a:rPr>
              <a:t>) Limiting </a:t>
            </a:r>
            <a:r>
              <a:rPr lang="en-US" b="1" dirty="0" err="1">
                <a:solidFill>
                  <a:srgbClr val="0070C0"/>
                </a:solidFill>
                <a:latin typeface="Times New Roman" panose="02020603050405020304" pitchFamily="18" charset="0"/>
                <a:cs typeface="Times New Roman" panose="02020603050405020304" pitchFamily="18" charset="0"/>
              </a:rPr>
              <a:t>hyperprotection</a:t>
            </a:r>
            <a:r>
              <a:rPr lang="en-US" b="1"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The only difference </a:t>
            </a:r>
            <a:r>
              <a:rPr lang="en-US" dirty="0">
                <a:latin typeface="Times New Roman" panose="02020603050405020304" pitchFamily="18" charset="0"/>
                <a:cs typeface="Times New Roman" panose="02020603050405020304" pitchFamily="18" charset="0"/>
              </a:rPr>
              <a:t>from the previous </a:t>
            </a:r>
            <a:r>
              <a:rPr lang="en-US" dirty="0" smtClean="0">
                <a:latin typeface="Times New Roman" panose="02020603050405020304" pitchFamily="18" charset="0"/>
                <a:cs typeface="Times New Roman" panose="02020603050405020304" pitchFamily="18" charset="0"/>
              </a:rPr>
              <a:t>parenting style is </a:t>
            </a:r>
            <a:r>
              <a:rPr lang="en-US" dirty="0">
                <a:latin typeface="Times New Roman" panose="02020603050405020304" pitchFamily="18" charset="0"/>
                <a:cs typeface="Times New Roman" panose="02020603050405020304" pitchFamily="18" charset="0"/>
              </a:rPr>
              <a:t>the degree of </a:t>
            </a:r>
            <a:r>
              <a:rPr lang="en-US" dirty="0" smtClean="0">
                <a:latin typeface="Times New Roman" panose="02020603050405020304" pitchFamily="18" charset="0"/>
                <a:cs typeface="Times New Roman" panose="02020603050405020304" pitchFamily="18" charset="0"/>
              </a:rPr>
              <a:t>child’s independence. </a:t>
            </a:r>
            <a:r>
              <a:rPr lang="en-US" dirty="0">
                <a:latin typeface="Times New Roman" panose="02020603050405020304" pitchFamily="18" charset="0"/>
                <a:cs typeface="Times New Roman" panose="02020603050405020304" pitchFamily="18" charset="0"/>
              </a:rPr>
              <a:t>In the </a:t>
            </a:r>
            <a:r>
              <a:rPr lang="en-US" dirty="0" smtClean="0">
                <a:latin typeface="Times New Roman" panose="02020603050405020304" pitchFamily="18" charset="0"/>
                <a:cs typeface="Times New Roman" panose="02020603050405020304" pitchFamily="18" charset="0"/>
              </a:rPr>
              <a:t>previous parenting </a:t>
            </a:r>
            <a:r>
              <a:rPr lang="en-US" dirty="0">
                <a:latin typeface="Times New Roman" panose="02020603050405020304" pitchFamily="18" charset="0"/>
                <a:cs typeface="Times New Roman" panose="02020603050405020304" pitchFamily="18" charset="0"/>
              </a:rPr>
              <a:t>style, the child is given the opportunity to choose the </a:t>
            </a:r>
            <a:r>
              <a:rPr lang="en-US" dirty="0" smtClean="0">
                <a:latin typeface="Times New Roman" panose="02020603050405020304" pitchFamily="18" charset="0"/>
                <a:cs typeface="Times New Roman" panose="02020603050405020304" pitchFamily="18" charset="0"/>
              </a:rPr>
              <a:t>way </a:t>
            </a:r>
            <a:r>
              <a:rPr lang="en-US" dirty="0">
                <a:latin typeface="Times New Roman" panose="02020603050405020304" pitchFamily="18" charset="0"/>
                <a:cs typeface="Times New Roman" panose="02020603050405020304" pitchFamily="18" charset="0"/>
              </a:rPr>
              <a:t>of behavior, </a:t>
            </a:r>
            <a:r>
              <a:rPr lang="en-US" dirty="0" smtClean="0">
                <a:latin typeface="Times New Roman" panose="02020603050405020304" pitchFamily="18" charset="0"/>
                <a:cs typeface="Times New Roman" panose="02020603050405020304" pitchFamily="18" charset="0"/>
              </a:rPr>
              <a:t>while </a:t>
            </a:r>
            <a:r>
              <a:rPr lang="en-US" dirty="0">
                <a:latin typeface="Times New Roman" panose="02020603050405020304" pitchFamily="18" charset="0"/>
                <a:cs typeface="Times New Roman" panose="02020603050405020304" pitchFamily="18" charset="0"/>
              </a:rPr>
              <a:t>in this </a:t>
            </a:r>
            <a:r>
              <a:rPr lang="en-US" dirty="0" smtClean="0">
                <a:latin typeface="Times New Roman" panose="02020603050405020304" pitchFamily="18" charset="0"/>
                <a:cs typeface="Times New Roman" panose="02020603050405020304" pitchFamily="18" charset="0"/>
              </a:rPr>
              <a:t>case </a:t>
            </a:r>
            <a:r>
              <a:rPr lang="en-US" dirty="0" smtClean="0">
                <a:solidFill>
                  <a:srgbClr val="C00000"/>
                </a:solidFill>
                <a:latin typeface="Times New Roman" panose="02020603050405020304" pitchFamily="18" charset="0"/>
                <a:cs typeface="Times New Roman" panose="02020603050405020304" pitchFamily="18" charset="0"/>
              </a:rPr>
              <a:t>the </a:t>
            </a:r>
            <a:r>
              <a:rPr lang="en-US" dirty="0">
                <a:solidFill>
                  <a:srgbClr val="C00000"/>
                </a:solidFill>
                <a:latin typeface="Times New Roman" panose="02020603050405020304" pitchFamily="18" charset="0"/>
                <a:cs typeface="Times New Roman" panose="02020603050405020304" pitchFamily="18" charset="0"/>
              </a:rPr>
              <a:t>freedom to make decisions and choose actions is significantly </a:t>
            </a:r>
            <a:r>
              <a:rPr lang="en-US" dirty="0" smtClean="0">
                <a:solidFill>
                  <a:srgbClr val="C00000"/>
                </a:solidFill>
                <a:latin typeface="Times New Roman" panose="02020603050405020304" pitchFamily="18" charset="0"/>
                <a:cs typeface="Times New Roman" panose="02020603050405020304" pitchFamily="18" charset="0"/>
              </a:rPr>
              <a:t>limited </a:t>
            </a:r>
            <a:r>
              <a:rPr lang="en-US" dirty="0" smtClean="0">
                <a:latin typeface="Times New Roman" panose="02020603050405020304" pitchFamily="18" charset="0"/>
                <a:cs typeface="Times New Roman" panose="02020603050405020304" pitchFamily="18" charset="0"/>
              </a:rPr>
              <a:t>by a huge number of requirements. It such a situation the child can </a:t>
            </a:r>
            <a:r>
              <a:rPr lang="en-US" dirty="0">
                <a:latin typeface="Times New Roman" panose="02020603050405020304" pitchFamily="18" charset="0"/>
                <a:cs typeface="Times New Roman" panose="02020603050405020304" pitchFamily="18" charset="0"/>
              </a:rPr>
              <a:t>develop not only aggressiveness, but also emancipation reactions, which are manifested in open disobedience, rudeness, and disregard for conventional norms.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547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5) Condescending </a:t>
            </a:r>
            <a:r>
              <a:rPr lang="en-US" b="1" dirty="0" err="1">
                <a:solidFill>
                  <a:srgbClr val="0070C0"/>
                </a:solidFill>
                <a:latin typeface="Times New Roman" panose="02020603050405020304" pitchFamily="18" charset="0"/>
                <a:cs typeface="Times New Roman" panose="02020603050405020304" pitchFamily="18" charset="0"/>
              </a:rPr>
              <a:t>hyperprotection</a:t>
            </a:r>
            <a:r>
              <a:rPr lang="en-US" b="1"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Children </a:t>
            </a:r>
            <a:r>
              <a:rPr lang="en-US" dirty="0">
                <a:latin typeface="Times New Roman" panose="02020603050405020304" pitchFamily="18" charset="0"/>
                <a:cs typeface="Times New Roman" panose="02020603050405020304" pitchFamily="18" charset="0"/>
              </a:rPr>
              <a:t>are under constant </a:t>
            </a:r>
            <a:r>
              <a:rPr lang="en-US" dirty="0" smtClean="0">
                <a:latin typeface="Times New Roman" panose="02020603050405020304" pitchFamily="18" charset="0"/>
                <a:cs typeface="Times New Roman" panose="02020603050405020304" pitchFamily="18" charset="0"/>
              </a:rPr>
              <a:t>supervision</a:t>
            </a:r>
            <a:r>
              <a:rPr lang="en-US" dirty="0">
                <a:latin typeface="Times New Roman" panose="02020603050405020304" pitchFamily="18" charset="0"/>
                <a:cs typeface="Times New Roman" panose="02020603050405020304" pitchFamily="18" charset="0"/>
              </a:rPr>
              <a:t>, parents </a:t>
            </a:r>
            <a:r>
              <a:rPr lang="en-US" dirty="0" smtClean="0">
                <a:latin typeface="Times New Roman" panose="02020603050405020304" pitchFamily="18" charset="0"/>
                <a:cs typeface="Times New Roman" panose="02020603050405020304" pitchFamily="18" charset="0"/>
              </a:rPr>
              <a:t>control everything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choice of friends, clothes, entertainment. Children are placed under high demands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numerous prohibitions that significantly restrict their freedom and independence. With such </a:t>
            </a:r>
            <a:r>
              <a:rPr lang="en-US" dirty="0" smtClean="0">
                <a:latin typeface="Times New Roman" panose="02020603050405020304" pitchFamily="18" charset="0"/>
                <a:cs typeface="Times New Roman" panose="02020603050405020304" pitchFamily="18" charset="0"/>
              </a:rPr>
              <a:t>upbringing, </a:t>
            </a:r>
            <a:r>
              <a:rPr lang="en-US" dirty="0">
                <a:latin typeface="Times New Roman" panose="02020603050405020304" pitchFamily="18" charset="0"/>
                <a:cs typeface="Times New Roman" panose="02020603050405020304" pitchFamily="18" charset="0"/>
              </a:rPr>
              <a:t>the child becomes </a:t>
            </a:r>
            <a:r>
              <a:rPr lang="en-US" dirty="0" smtClean="0">
                <a:latin typeface="Times New Roman" panose="02020603050405020304" pitchFamily="18" charset="0"/>
                <a:cs typeface="Times New Roman" panose="02020603050405020304" pitchFamily="18" charset="0"/>
              </a:rPr>
              <a:t>indecisive, </a:t>
            </a:r>
            <a:r>
              <a:rPr lang="en-US" dirty="0">
                <a:latin typeface="Times New Roman" panose="02020603050405020304" pitchFamily="18" charset="0"/>
                <a:cs typeface="Times New Roman" panose="02020603050405020304" pitchFamily="18" charset="0"/>
              </a:rPr>
              <a:t>fearful, </a:t>
            </a:r>
            <a:r>
              <a:rPr lang="en-US" dirty="0" smtClean="0">
                <a:latin typeface="Times New Roman" panose="02020603050405020304" pitchFamily="18" charset="0"/>
                <a:cs typeface="Times New Roman" panose="02020603050405020304" pitchFamily="18" charset="0"/>
              </a:rPr>
              <a:t>lacking initiative and self-confidence. </a:t>
            </a:r>
            <a:r>
              <a:rPr lang="en-US" dirty="0">
                <a:latin typeface="Times New Roman" panose="02020603050405020304" pitchFamily="18" charset="0"/>
                <a:cs typeface="Times New Roman" panose="02020603050405020304" pitchFamily="18" charset="0"/>
              </a:rPr>
              <a:t>The dominant emotion is resentment </a:t>
            </a:r>
            <a:r>
              <a:rPr lang="en-US" dirty="0" smtClean="0">
                <a:latin typeface="Times New Roman" panose="02020603050405020304" pitchFamily="18" charset="0"/>
                <a:cs typeface="Times New Roman" panose="02020603050405020304" pitchFamily="18" charset="0"/>
              </a:rPr>
              <a:t>for not being allowed to do what others do, which results in the </a:t>
            </a:r>
            <a:r>
              <a:rPr lang="en-US" dirty="0">
                <a:latin typeface="Times New Roman" panose="02020603050405020304" pitchFamily="18" charset="0"/>
                <a:cs typeface="Times New Roman" panose="02020603050405020304" pitchFamily="18" charset="0"/>
              </a:rPr>
              <a:t>rebellion against parental </a:t>
            </a:r>
            <a:r>
              <a:rPr lang="en-US" dirty="0" smtClean="0">
                <a:latin typeface="Times New Roman" panose="02020603050405020304" pitchFamily="18" charset="0"/>
                <a:cs typeface="Times New Roman" panose="02020603050405020304" pitchFamily="18" charset="0"/>
              </a:rPr>
              <a:t>dominance and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tendency to confront other </a:t>
            </a:r>
            <a:r>
              <a:rPr lang="en-US" dirty="0">
                <a:latin typeface="Times New Roman" panose="02020603050405020304" pitchFamily="18" charset="0"/>
                <a:cs typeface="Times New Roman" panose="02020603050405020304" pitchFamily="18" charset="0"/>
              </a:rPr>
              <a:t>people.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45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1" y="1308964"/>
            <a:ext cx="5674772" cy="5549035"/>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6) Indulgent </a:t>
            </a:r>
            <a:r>
              <a:rPr lang="en-US" b="1" dirty="0" err="1">
                <a:solidFill>
                  <a:srgbClr val="0070C0"/>
                </a:solidFill>
                <a:latin typeface="Times New Roman" panose="02020603050405020304" pitchFamily="18" charset="0"/>
                <a:cs typeface="Times New Roman" panose="02020603050405020304" pitchFamily="18" charset="0"/>
              </a:rPr>
              <a:t>hyperprotection</a:t>
            </a:r>
            <a:r>
              <a:rPr lang="en-US" b="1" dirty="0">
                <a:solidFill>
                  <a:srgbClr val="0070C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characterized by the close attention </a:t>
            </a:r>
            <a:r>
              <a:rPr lang="en-US" dirty="0" smtClean="0">
                <a:latin typeface="Times New Roman" panose="02020603050405020304" pitchFamily="18" charset="0"/>
                <a:cs typeface="Times New Roman" panose="02020603050405020304" pitchFamily="18" charset="0"/>
              </a:rPr>
              <a:t>that parents pay </a:t>
            </a:r>
            <a:r>
              <a:rPr lang="en-US" dirty="0">
                <a:latin typeface="Times New Roman" panose="02020603050405020304" pitchFamily="18" charset="0"/>
                <a:cs typeface="Times New Roman" panose="02020603050405020304" pitchFamily="18" charset="0"/>
              </a:rPr>
              <a:t>to the issues of </a:t>
            </a:r>
            <a:r>
              <a:rPr lang="en-US" dirty="0" smtClean="0">
                <a:latin typeface="Times New Roman" panose="02020603050405020304" pitchFamily="18" charset="0"/>
                <a:cs typeface="Times New Roman" panose="02020603050405020304" pitchFamily="18" charset="0"/>
              </a:rPr>
              <a:t>upbringing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fulfilling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child’s needs. The </a:t>
            </a:r>
            <a:r>
              <a:rPr lang="en-US" dirty="0">
                <a:latin typeface="Times New Roman" panose="02020603050405020304" pitchFamily="18" charset="0"/>
                <a:cs typeface="Times New Roman" panose="02020603050405020304" pitchFamily="18" charset="0"/>
              </a:rPr>
              <a:t>child is </a:t>
            </a:r>
            <a:r>
              <a:rPr lang="en-US" dirty="0" smtClean="0">
                <a:latin typeface="Times New Roman" panose="02020603050405020304" pitchFamily="18" charset="0"/>
                <a:cs typeface="Times New Roman" panose="02020603050405020304" pitchFamily="18" charset="0"/>
              </a:rPr>
              <a:t>treated as </a:t>
            </a:r>
            <a:r>
              <a:rPr lang="en-US" dirty="0">
                <a:latin typeface="Times New Roman" panose="02020603050405020304" pitchFamily="18" charset="0"/>
                <a:cs typeface="Times New Roman" panose="02020603050405020304" pitchFamily="18" charset="0"/>
              </a:rPr>
              <a:t>the idol of the family. Parents </a:t>
            </a:r>
            <a:r>
              <a:rPr lang="en-US" dirty="0" smtClean="0">
                <a:latin typeface="Times New Roman" panose="02020603050405020304" pitchFamily="18" charset="0"/>
                <a:cs typeface="Times New Roman" panose="02020603050405020304" pitchFamily="18" charset="0"/>
              </a:rPr>
              <a:t>rather patronize than control them, </a:t>
            </a:r>
            <a:r>
              <a:rPr lang="en-US" dirty="0">
                <a:latin typeface="Times New Roman" panose="02020603050405020304" pitchFamily="18" charset="0"/>
                <a:cs typeface="Times New Roman" panose="02020603050405020304" pitchFamily="18" charset="0"/>
              </a:rPr>
              <a:t>trying to free the child from the slightest </a:t>
            </a:r>
            <a:r>
              <a:rPr lang="en-US" dirty="0" smtClean="0">
                <a:latin typeface="Times New Roman" panose="02020603050405020304" pitchFamily="18" charset="0"/>
                <a:cs typeface="Times New Roman" panose="02020603050405020304" pitchFamily="18" charset="0"/>
              </a:rPr>
              <a:t>difficulties or </a:t>
            </a:r>
            <a:r>
              <a:rPr lang="en-US" dirty="0">
                <a:latin typeface="Times New Roman" panose="02020603050405020304" pitchFamily="18" charset="0"/>
                <a:cs typeface="Times New Roman" panose="02020603050405020304" pitchFamily="18" charset="0"/>
              </a:rPr>
              <a:t>from boring unpleasant </a:t>
            </a:r>
            <a:r>
              <a:rPr lang="en-US" dirty="0" smtClean="0">
                <a:latin typeface="Times New Roman" panose="02020603050405020304" pitchFamily="18" charset="0"/>
                <a:cs typeface="Times New Roman" panose="02020603050405020304" pitchFamily="18" charset="0"/>
              </a:rPr>
              <a:t>chores. they </a:t>
            </a:r>
            <a:r>
              <a:rPr lang="en-US" dirty="0">
                <a:latin typeface="Times New Roman" panose="02020603050405020304" pitchFamily="18" charset="0"/>
                <a:cs typeface="Times New Roman" panose="02020603050405020304" pitchFamily="18" charset="0"/>
              </a:rPr>
              <a:t>constantly </a:t>
            </a:r>
            <a:r>
              <a:rPr lang="en-US" dirty="0" smtClean="0">
                <a:latin typeface="Times New Roman" panose="02020603050405020304" pitchFamily="18" charset="0"/>
                <a:cs typeface="Times New Roman" panose="02020603050405020304" pitchFamily="18" charset="0"/>
              </a:rPr>
              <a:t>admire the child’s </a:t>
            </a:r>
            <a:r>
              <a:rPr lang="en-US" dirty="0">
                <a:latin typeface="Times New Roman" panose="02020603050405020304" pitchFamily="18" charset="0"/>
                <a:cs typeface="Times New Roman" panose="02020603050405020304" pitchFamily="18" charset="0"/>
              </a:rPr>
              <a:t>imaginary talents and </a:t>
            </a:r>
            <a:r>
              <a:rPr lang="en-US" dirty="0" smtClean="0">
                <a:latin typeface="Times New Roman" panose="02020603050405020304" pitchFamily="18" charset="0"/>
                <a:cs typeface="Times New Roman" panose="02020603050405020304" pitchFamily="18" charset="0"/>
              </a:rPr>
              <a:t>exaggerate their </a:t>
            </a:r>
            <a:r>
              <a:rPr lang="en-US" dirty="0">
                <a:latin typeface="Times New Roman" panose="02020603050405020304" pitchFamily="18" charset="0"/>
                <a:cs typeface="Times New Roman" panose="02020603050405020304" pitchFamily="18" charset="0"/>
              </a:rPr>
              <a:t>real </a:t>
            </a:r>
            <a:r>
              <a:rPr lang="en-US" dirty="0" smtClean="0">
                <a:latin typeface="Times New Roman" panose="02020603050405020304" pitchFamily="18" charset="0"/>
                <a:cs typeface="Times New Roman" panose="02020603050405020304" pitchFamily="18" charset="0"/>
              </a:rPr>
              <a:t>qualities</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16386" name="Picture 2" descr="https://avatars.mds.yandex.net/get-zen_doc/1678002/pub_5db92f9d6d29c100ae03a23f_5dbaafc57cccba00affd0c7f/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663" y="1679291"/>
            <a:ext cx="6122561" cy="408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62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5446534" cy="5549035"/>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7) </a:t>
            </a:r>
            <a:r>
              <a:rPr lang="en-US" b="1" dirty="0" smtClean="0">
                <a:solidFill>
                  <a:srgbClr val="0070C0"/>
                </a:solidFill>
                <a:latin typeface="Times New Roman" panose="02020603050405020304" pitchFamily="18" charset="0"/>
                <a:cs typeface="Times New Roman" panose="02020603050405020304" pitchFamily="18" charset="0"/>
              </a:rPr>
              <a:t>Indulgent </a:t>
            </a:r>
            <a:r>
              <a:rPr lang="en-US" b="1" dirty="0" err="1" smtClean="0">
                <a:solidFill>
                  <a:srgbClr val="0070C0"/>
                </a:solidFill>
                <a:latin typeface="Times New Roman" panose="02020603050405020304" pitchFamily="18" charset="0"/>
                <a:cs typeface="Times New Roman" panose="02020603050405020304" pitchFamily="18" charset="0"/>
              </a:rPr>
              <a:t>hypoprotection</a:t>
            </a:r>
            <a:r>
              <a:rPr lang="en-US" b="1"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style of </a:t>
            </a:r>
            <a:r>
              <a:rPr lang="en-US" dirty="0" smtClean="0">
                <a:latin typeface="Times New Roman" panose="02020603050405020304" pitchFamily="18" charset="0"/>
                <a:cs typeface="Times New Roman" panose="02020603050405020304" pitchFamily="18" charset="0"/>
              </a:rPr>
              <a:t>parenting is </a:t>
            </a:r>
            <a:r>
              <a:rPr lang="en-US" dirty="0">
                <a:latin typeface="Times New Roman" panose="02020603050405020304" pitchFamily="18" charset="0"/>
                <a:cs typeface="Times New Roman" panose="02020603050405020304" pitchFamily="18" charset="0"/>
              </a:rPr>
              <a:t>characterized by the lack of </a:t>
            </a:r>
            <a:r>
              <a:rPr lang="en-US" dirty="0" smtClean="0">
                <a:latin typeface="Times New Roman" panose="02020603050405020304" pitchFamily="18" charset="0"/>
                <a:cs typeface="Times New Roman" panose="02020603050405020304" pitchFamily="18" charset="0"/>
              </a:rPr>
              <a:t>interest and control on the parents’ part. The </a:t>
            </a:r>
            <a:r>
              <a:rPr lang="en-US" dirty="0">
                <a:latin typeface="Times New Roman" panose="02020603050405020304" pitchFamily="18" charset="0"/>
                <a:cs typeface="Times New Roman" panose="02020603050405020304" pitchFamily="18" charset="0"/>
              </a:rPr>
              <a:t>practice of "cajoling" children </a:t>
            </a:r>
            <a:r>
              <a:rPr lang="en-US" dirty="0" smtClean="0">
                <a:latin typeface="Times New Roman" panose="02020603050405020304" pitchFamily="18" charset="0"/>
                <a:cs typeface="Times New Roman" panose="02020603050405020304" pitchFamily="18" charset="0"/>
              </a:rPr>
              <a:t>and uncritical attitude to the satisfaction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their needs are quite common in such families.</a:t>
            </a:r>
            <a:endParaRPr lang="ru-RU" dirty="0">
              <a:latin typeface="Times New Roman" panose="02020603050405020304" pitchFamily="18" charset="0"/>
              <a:cs typeface="Times New Roman" panose="02020603050405020304" pitchFamily="18" charset="0"/>
            </a:endParaRPr>
          </a:p>
        </p:txBody>
      </p:sp>
      <p:pic>
        <p:nvPicPr>
          <p:cNvPr id="20482" name="Picture 2" descr="https://avatars.mds.yandex.net/get-zen_doc/1720666/pub_5d07960986d0490da196db59_5d087b97c1895700b17debaf/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559" y="2062976"/>
            <a:ext cx="6310792" cy="420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35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4" y="0"/>
            <a:ext cx="12226854" cy="68776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58293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1. The system of family relationships</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388620" y="971550"/>
            <a:ext cx="11658600" cy="5205413"/>
          </a:xfrm>
        </p:spPr>
        <p:txBody>
          <a:bodyPr/>
          <a:lstStyle/>
          <a:p>
            <a:pPr marL="0" indent="0">
              <a:buNone/>
            </a:pPr>
            <a:r>
              <a:rPr lang="en-US" dirty="0">
                <a:latin typeface="Times New Roman" panose="02020603050405020304" pitchFamily="18" charset="0"/>
                <a:cs typeface="Times New Roman" panose="02020603050405020304" pitchFamily="18" charset="0"/>
              </a:rPr>
              <a:t>Being one of the most important factors of socialization, the family has a significant impact on the </a:t>
            </a:r>
            <a:r>
              <a:rPr lang="en-US" dirty="0" smtClean="0">
                <a:latin typeface="Times New Roman" panose="02020603050405020304" pitchFamily="18" charset="0"/>
                <a:cs typeface="Times New Roman" panose="02020603050405020304" pitchFamily="18" charset="0"/>
              </a:rPr>
              <a:t>direction </a:t>
            </a:r>
            <a:r>
              <a:rPr lang="en-US" dirty="0">
                <a:latin typeface="Times New Roman" panose="02020603050405020304" pitchFamily="18" charset="0"/>
                <a:cs typeface="Times New Roman" panose="02020603050405020304" pitchFamily="18" charset="0"/>
              </a:rPr>
              <a:t>of the child's behavior</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It may be </a:t>
            </a:r>
            <a:r>
              <a:rPr lang="en-US" dirty="0">
                <a:latin typeface="Times New Roman" panose="02020603050405020304" pitchFamily="18" charset="0"/>
                <a:cs typeface="Times New Roman" panose="02020603050405020304" pitchFamily="18" charset="0"/>
              </a:rPr>
              <a:t>influenced by the features of the two levels of family relationships</a:t>
            </a:r>
            <a:r>
              <a:rPr lang="en-US" dirty="0" smtClean="0">
                <a:latin typeface="Times New Roman" panose="02020603050405020304" pitchFamily="18" charset="0"/>
                <a:cs typeface="Times New Roman" panose="02020603050405020304" pitchFamily="18" charset="0"/>
              </a:rPr>
              <a:t>.</a:t>
            </a:r>
          </a:p>
          <a:p>
            <a:r>
              <a:rPr lang="en-US" b="1" dirty="0" smtClean="0">
                <a:solidFill>
                  <a:schemeClr val="accent1">
                    <a:lumMod val="75000"/>
                  </a:schemeClr>
                </a:solidFill>
                <a:latin typeface="Times New Roman" panose="02020603050405020304" pitchFamily="18" charset="0"/>
                <a:cs typeface="Times New Roman" panose="02020603050405020304" pitchFamily="18" charset="0"/>
              </a:rPr>
              <a:t>Level </a:t>
            </a:r>
            <a:r>
              <a:rPr lang="en-US" b="1" dirty="0">
                <a:solidFill>
                  <a:schemeClr val="accent1">
                    <a:lumMod val="75000"/>
                  </a:schemeClr>
                </a:solidFill>
                <a:latin typeface="Times New Roman" panose="02020603050405020304" pitchFamily="18" charset="0"/>
                <a:cs typeface="Times New Roman" panose="02020603050405020304" pitchFamily="18" charset="0"/>
              </a:rPr>
              <a:t>1. The system of interpersonal relationships. </a:t>
            </a:r>
            <a:r>
              <a:rPr lang="en-US" dirty="0">
                <a:latin typeface="Times New Roman" panose="02020603050405020304" pitchFamily="18" charset="0"/>
                <a:cs typeface="Times New Roman" panose="02020603050405020304" pitchFamily="18" charset="0"/>
              </a:rPr>
              <a:t>This level consists of a variety of dyadic and triadic relationships.</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373" y="3438802"/>
            <a:ext cx="10058400" cy="2971653"/>
          </a:xfrm>
          <a:prstGeom prst="rect">
            <a:avLst/>
          </a:prstGeom>
        </p:spPr>
      </p:pic>
    </p:spTree>
    <p:extLst>
      <p:ext uri="{BB962C8B-B14F-4D97-AF65-F5344CB8AC3E}">
        <p14:creationId xmlns:p14="http://schemas.microsoft.com/office/powerpoint/2010/main" val="193892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8) Hidden </a:t>
            </a:r>
            <a:r>
              <a:rPr lang="en-US" b="1" dirty="0" err="1" smtClean="0">
                <a:solidFill>
                  <a:srgbClr val="0070C0"/>
                </a:solidFill>
                <a:latin typeface="Times New Roman" panose="02020603050405020304" pitchFamily="18" charset="0"/>
                <a:cs typeface="Times New Roman" panose="02020603050405020304" pitchFamily="18" charset="0"/>
              </a:rPr>
              <a:t>hypoprotection</a:t>
            </a:r>
            <a:r>
              <a:rPr lang="en-US" b="1"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style is typical for families where parents are too busy </a:t>
            </a:r>
            <a:r>
              <a:rPr lang="en-US" dirty="0" smtClean="0">
                <a:latin typeface="Times New Roman" panose="02020603050405020304" pitchFamily="18" charset="0"/>
                <a:cs typeface="Times New Roman" panose="02020603050405020304" pitchFamily="18" charset="0"/>
              </a:rPr>
              <a:t>to pay </a:t>
            </a:r>
            <a:r>
              <a:rPr lang="en-US" dirty="0">
                <a:latin typeface="Times New Roman" panose="02020603050405020304" pitchFamily="18" charset="0"/>
                <a:cs typeface="Times New Roman" panose="02020603050405020304" pitchFamily="18" charset="0"/>
              </a:rPr>
              <a:t>enough attention to their children. The requirements for </a:t>
            </a:r>
            <a:r>
              <a:rPr lang="en-US" dirty="0" smtClean="0">
                <a:latin typeface="Times New Roman" panose="02020603050405020304" pitchFamily="18" charset="0"/>
                <a:cs typeface="Times New Roman" panose="02020603050405020304" pitchFamily="18" charset="0"/>
              </a:rPr>
              <a:t>the children </a:t>
            </a:r>
            <a:r>
              <a:rPr lang="en-US" dirty="0">
                <a:latin typeface="Times New Roman" panose="02020603050405020304" pitchFamily="18" charset="0"/>
                <a:cs typeface="Times New Roman" panose="02020603050405020304" pitchFamily="18" charset="0"/>
              </a:rPr>
              <a:t>are quite </a:t>
            </a:r>
            <a:r>
              <a:rPr lang="en-US" dirty="0" smtClean="0">
                <a:latin typeface="Times New Roman" panose="02020603050405020304" pitchFamily="18" charset="0"/>
                <a:cs typeface="Times New Roman" panose="02020603050405020304" pitchFamily="18" charset="0"/>
              </a:rPr>
              <a:t>high though, </a:t>
            </a:r>
            <a:r>
              <a:rPr lang="en-US" dirty="0">
                <a:latin typeface="Times New Roman" panose="02020603050405020304" pitchFamily="18" charset="0"/>
                <a:cs typeface="Times New Roman" panose="02020603050405020304" pitchFamily="18" charset="0"/>
              </a:rPr>
              <a:t>sometimes </a:t>
            </a:r>
            <a:r>
              <a:rPr lang="en-US" dirty="0" smtClean="0">
                <a:latin typeface="Times New Roman" panose="02020603050405020304" pitchFamily="18" charset="0"/>
                <a:cs typeface="Times New Roman" panose="02020603050405020304" pitchFamily="18" charset="0"/>
              </a:rPr>
              <a:t>unrealistically so. But </a:t>
            </a:r>
            <a:r>
              <a:rPr lang="en-US" dirty="0">
                <a:latin typeface="Times New Roman" panose="02020603050405020304" pitchFamily="18" charset="0"/>
                <a:cs typeface="Times New Roman" panose="02020603050405020304" pitchFamily="18" charset="0"/>
              </a:rPr>
              <a:t>the child's </a:t>
            </a:r>
            <a:r>
              <a:rPr lang="en-US" dirty="0" smtClean="0">
                <a:latin typeface="Times New Roman" panose="02020603050405020304" pitchFamily="18" charset="0"/>
                <a:cs typeface="Times New Roman" panose="02020603050405020304" pitchFamily="18" charset="0"/>
              </a:rPr>
              <a:t>contribution to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family responsibilities </a:t>
            </a:r>
            <a:r>
              <a:rPr lang="en-US" dirty="0">
                <a:latin typeface="Times New Roman" panose="02020603050405020304" pitchFamily="18" charset="0"/>
                <a:cs typeface="Times New Roman" panose="02020603050405020304" pitchFamily="18" charset="0"/>
              </a:rPr>
              <a:t>is formal, since </a:t>
            </a:r>
            <a:r>
              <a:rPr lang="en-US" dirty="0" smtClean="0">
                <a:latin typeface="Times New Roman" panose="02020603050405020304" pitchFamily="18" charset="0"/>
                <a:cs typeface="Times New Roman" panose="02020603050405020304" pitchFamily="18" charset="0"/>
              </a:rPr>
              <a:t>it’s </a:t>
            </a:r>
            <a:r>
              <a:rPr lang="en-US" dirty="0">
                <a:latin typeface="Times New Roman" panose="02020603050405020304" pitchFamily="18" charset="0"/>
                <a:cs typeface="Times New Roman" panose="02020603050405020304" pitchFamily="18" charset="0"/>
              </a:rPr>
              <a:t>not controlled by the parents in any way.</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02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9) </a:t>
            </a:r>
            <a:r>
              <a:rPr lang="en-US" b="1" dirty="0" err="1">
                <a:solidFill>
                  <a:srgbClr val="0070C0"/>
                </a:solidFill>
                <a:latin typeface="Times New Roman" panose="02020603050405020304" pitchFamily="18" charset="0"/>
                <a:cs typeface="Times New Roman" panose="02020603050405020304" pitchFamily="18" charset="0"/>
              </a:rPr>
              <a:t>Hypoprotection</a:t>
            </a:r>
            <a:r>
              <a:rPr lang="en-US" b="1" dirty="0">
                <a:solidFill>
                  <a:srgbClr val="0070C0"/>
                </a:solidFill>
                <a:latin typeface="Times New Roman" panose="02020603050405020304" pitchFamily="18" charset="0"/>
                <a:cs typeface="Times New Roman" panose="02020603050405020304" pitchFamily="18" charset="0"/>
              </a:rPr>
              <a:t> with ill-treatment. </a:t>
            </a:r>
            <a:r>
              <a:rPr lang="en-US" b="1" i="1" dirty="0" smtClean="0">
                <a:solidFill>
                  <a:srgbClr val="0070C0"/>
                </a:solidFill>
                <a:latin typeface="Times New Roman" panose="02020603050405020304" pitchFamily="18" charset="0"/>
                <a:cs typeface="Times New Roman" panose="02020603050405020304" pitchFamily="18" charset="0"/>
              </a:rPr>
              <a:t/>
            </a:r>
            <a:br>
              <a:rPr lang="en-US" b="1" i="1" dirty="0" smtClean="0">
                <a:solidFill>
                  <a:srgbClr val="0070C0"/>
                </a:solidFill>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this style of </a:t>
            </a:r>
            <a:r>
              <a:rPr lang="en-US" dirty="0" smtClean="0">
                <a:latin typeface="Times New Roman" panose="02020603050405020304" pitchFamily="18" charset="0"/>
                <a:cs typeface="Times New Roman" panose="02020603050405020304" pitchFamily="18" charset="0"/>
              </a:rPr>
              <a:t>parenting, </a:t>
            </a:r>
            <a:r>
              <a:rPr lang="en-US" dirty="0">
                <a:latin typeface="Times New Roman" panose="02020603050405020304" pitchFamily="18" charset="0"/>
                <a:cs typeface="Times New Roman" panose="02020603050405020304" pitchFamily="18" charset="0"/>
              </a:rPr>
              <a:t>the child doesn't get enough of the parents' attention. The child often falls out of their sight. </a:t>
            </a:r>
            <a:r>
              <a:rPr lang="en-US" dirty="0" smtClean="0">
                <a:latin typeface="Times New Roman" panose="02020603050405020304" pitchFamily="18" charset="0"/>
                <a:cs typeface="Times New Roman" panose="02020603050405020304" pitchFamily="18" charset="0"/>
              </a:rPr>
              <a:t>The parents </a:t>
            </a:r>
            <a:r>
              <a:rPr lang="en-US" dirty="0">
                <a:latin typeface="Times New Roman" panose="02020603050405020304" pitchFamily="18" charset="0"/>
                <a:cs typeface="Times New Roman" panose="02020603050405020304" pitchFamily="18" charset="0"/>
              </a:rPr>
              <a:t>pay attention to them </a:t>
            </a:r>
            <a:r>
              <a:rPr lang="en-US" dirty="0" smtClean="0">
                <a:latin typeface="Times New Roman" panose="02020603050405020304" pitchFamily="18" charset="0"/>
                <a:cs typeface="Times New Roman" panose="02020603050405020304" pitchFamily="18" charset="0"/>
              </a:rPr>
              <a:t>only from </a:t>
            </a:r>
            <a:r>
              <a:rPr lang="en-US" dirty="0">
                <a:latin typeface="Times New Roman" panose="02020603050405020304" pitchFamily="18" charset="0"/>
                <a:cs typeface="Times New Roman" panose="02020603050405020304" pitchFamily="18" charset="0"/>
              </a:rPr>
              <a:t>time to time, when something serious happens. </a:t>
            </a:r>
            <a:r>
              <a:rPr lang="en-US" dirty="0" smtClean="0">
                <a:latin typeface="Times New Roman" panose="02020603050405020304" pitchFamily="18" charset="0"/>
                <a:cs typeface="Times New Roman" panose="02020603050405020304" pitchFamily="18" charset="0"/>
              </a:rPr>
              <a:t>The parents </a:t>
            </a:r>
            <a:r>
              <a:rPr lang="en-US" dirty="0">
                <a:latin typeface="Times New Roman" panose="02020603050405020304" pitchFamily="18" charset="0"/>
                <a:cs typeface="Times New Roman" panose="02020603050405020304" pitchFamily="18" charset="0"/>
              </a:rPr>
              <a:t>do not seek to </a:t>
            </a:r>
            <a:r>
              <a:rPr lang="en-US" dirty="0" smtClean="0">
                <a:latin typeface="Times New Roman" panose="02020603050405020304" pitchFamily="18" charset="0"/>
                <a:cs typeface="Times New Roman" panose="02020603050405020304" pitchFamily="18" charset="0"/>
              </a:rPr>
              <a:t>fulfill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child’s needs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overreact to any misbehavior</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18293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10) Hidden </a:t>
            </a:r>
            <a:r>
              <a:rPr lang="en-US" b="1" dirty="0" err="1">
                <a:solidFill>
                  <a:srgbClr val="0070C0"/>
                </a:solidFill>
                <a:latin typeface="Times New Roman" panose="02020603050405020304" pitchFamily="18" charset="0"/>
                <a:cs typeface="Times New Roman" panose="02020603050405020304" pitchFamily="18" charset="0"/>
              </a:rPr>
              <a:t>hypoprotection</a:t>
            </a:r>
            <a:r>
              <a:rPr lang="en-US" b="1" dirty="0">
                <a:solidFill>
                  <a:srgbClr val="0070C0"/>
                </a:solidFill>
                <a:latin typeface="Times New Roman" panose="02020603050405020304" pitchFamily="18" charset="0"/>
                <a:cs typeface="Times New Roman" panose="02020603050405020304" pitchFamily="18" charset="0"/>
              </a:rPr>
              <a:t> with ill-treatment. </a:t>
            </a:r>
            <a:endParaRPr lang="en-US" b="1"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t>
            </a:r>
            <a:r>
              <a:rPr lang="en-US" dirty="0" smtClean="0">
                <a:latin typeface="Times New Roman" panose="02020603050405020304" pitchFamily="18" charset="0"/>
                <a:cs typeface="Times New Roman" panose="02020603050405020304" pitchFamily="18" charset="0"/>
              </a:rPr>
              <a:t>characterized </a:t>
            </a:r>
            <a:r>
              <a:rPr lang="en-US" dirty="0">
                <a:latin typeface="Times New Roman" panose="02020603050405020304" pitchFamily="18" charset="0"/>
                <a:cs typeface="Times New Roman" panose="02020603050405020304" pitchFamily="18" charset="0"/>
              </a:rPr>
              <a:t>by the </a:t>
            </a:r>
            <a:r>
              <a:rPr lang="en-US" dirty="0" smtClean="0">
                <a:latin typeface="Times New Roman" panose="02020603050405020304" pitchFamily="18" charset="0"/>
                <a:cs typeface="Times New Roman" panose="02020603050405020304" pitchFamily="18" charset="0"/>
              </a:rPr>
              <a:t>parents’ complete refusal to solve </a:t>
            </a:r>
            <a:r>
              <a:rPr lang="en-US" dirty="0">
                <a:latin typeface="Times New Roman" panose="02020603050405020304" pitchFamily="18" charset="0"/>
                <a:cs typeface="Times New Roman" panose="02020603050405020304" pitchFamily="18" charset="0"/>
              </a:rPr>
              <a:t>parenting problems, </a:t>
            </a:r>
            <a:r>
              <a:rPr lang="en-US" dirty="0" smtClean="0">
                <a:latin typeface="Times New Roman" panose="02020603050405020304" pitchFamily="18" charset="0"/>
                <a:cs typeface="Times New Roman" panose="02020603050405020304" pitchFamily="18" charset="0"/>
              </a:rPr>
              <a:t>by the ignore of the child’s interests </a:t>
            </a:r>
            <a:r>
              <a:rPr lang="en-US" dirty="0">
                <a:latin typeface="Times New Roman" panose="02020603050405020304" pitchFamily="18" charset="0"/>
                <a:cs typeface="Times New Roman" panose="02020603050405020304" pitchFamily="18" charset="0"/>
              </a:rPr>
              <a:t>and needs, </a:t>
            </a:r>
            <a:r>
              <a:rPr lang="en-US" dirty="0" smtClean="0">
                <a:latin typeface="Times New Roman" panose="02020603050405020304" pitchFamily="18" charset="0"/>
                <a:cs typeface="Times New Roman" panose="02020603050405020304" pitchFamily="18" charset="0"/>
              </a:rPr>
              <a:t>and the emotional </a:t>
            </a:r>
            <a:r>
              <a:rPr lang="en-US" dirty="0">
                <a:latin typeface="Times New Roman" panose="02020603050405020304" pitchFamily="18" charset="0"/>
                <a:cs typeface="Times New Roman" panose="02020603050405020304" pitchFamily="18" charset="0"/>
              </a:rPr>
              <a:t>coldness. </a:t>
            </a:r>
            <a:r>
              <a:rPr lang="en-US" dirty="0" smtClean="0">
                <a:latin typeface="Times New Roman" panose="02020603050405020304" pitchFamily="18" charset="0"/>
                <a:cs typeface="Times New Roman" panose="02020603050405020304" pitchFamily="18" charset="0"/>
              </a:rPr>
              <a:t>All interactions </a:t>
            </a:r>
            <a:r>
              <a:rPr lang="en-US" dirty="0">
                <a:latin typeface="Times New Roman" panose="02020603050405020304" pitchFamily="18" charset="0"/>
                <a:cs typeface="Times New Roman" panose="02020603050405020304" pitchFamily="18" charset="0"/>
              </a:rPr>
              <a:t>with the child </a:t>
            </a: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based </a:t>
            </a:r>
            <a:r>
              <a:rPr lang="en-US" dirty="0" smtClean="0">
                <a:latin typeface="Times New Roman" panose="02020603050405020304" pitchFamily="18" charset="0"/>
                <a:cs typeface="Times New Roman" panose="02020603050405020304" pitchFamily="18" charset="0"/>
              </a:rPr>
              <a:t>solely </a:t>
            </a:r>
            <a:r>
              <a:rPr lang="en-US" dirty="0">
                <a:latin typeface="Times New Roman" panose="02020603050405020304" pitchFamily="18" charset="0"/>
                <a:cs typeface="Times New Roman" panose="02020603050405020304" pitchFamily="18" charset="0"/>
              </a:rPr>
              <a:t>on the presentation of </a:t>
            </a:r>
            <a:r>
              <a:rPr lang="en-US" dirty="0" smtClean="0">
                <a:latin typeface="Times New Roman" panose="02020603050405020304" pitchFamily="18" charset="0"/>
                <a:cs typeface="Times New Roman" panose="02020603050405020304" pitchFamily="18" charset="0"/>
              </a:rPr>
              <a:t>excessive, exorbitant </a:t>
            </a:r>
            <a:r>
              <a:rPr lang="en-US" dirty="0">
                <a:latin typeface="Times New Roman" panose="02020603050405020304" pitchFamily="18" charset="0"/>
                <a:cs typeface="Times New Roman" panose="02020603050405020304" pitchFamily="18" charset="0"/>
              </a:rPr>
              <a:t>demands and strict punishments for </a:t>
            </a:r>
            <a:r>
              <a:rPr lang="en-US" dirty="0" smtClean="0">
                <a:latin typeface="Times New Roman" panose="02020603050405020304" pitchFamily="18" charset="0"/>
                <a:cs typeface="Times New Roman" panose="02020603050405020304" pitchFamily="18" charset="0"/>
              </a:rPr>
              <a:t>failure or disobedience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Based </a:t>
            </a:r>
            <a:r>
              <a:rPr lang="en-US" dirty="0">
                <a:latin typeface="Times New Roman" panose="02020603050405020304" pitchFamily="18" charset="0"/>
                <a:cs typeface="Times New Roman" panose="02020603050405020304" pitchFamily="18" charset="0"/>
              </a:rPr>
              <a:t>on the lack of sympathy and love for the child, </a:t>
            </a:r>
            <a:r>
              <a:rPr lang="en-US" dirty="0" smtClean="0">
                <a:latin typeface="Times New Roman" panose="02020603050405020304" pitchFamily="18" charset="0"/>
                <a:cs typeface="Times New Roman" panose="02020603050405020304" pitchFamily="18" charset="0"/>
              </a:rPr>
              <a:t>this parenting style not </a:t>
            </a:r>
            <a:r>
              <a:rPr lang="en-US" dirty="0">
                <a:latin typeface="Times New Roman" panose="02020603050405020304" pitchFamily="18" charset="0"/>
                <a:cs typeface="Times New Roman" panose="02020603050405020304" pitchFamily="18" charset="0"/>
              </a:rPr>
              <a:t>only strengthens the emancipation reaction, but also causes </a:t>
            </a:r>
            <a:r>
              <a:rPr lang="en-US" dirty="0" smtClean="0">
                <a:latin typeface="Times New Roman" panose="02020603050405020304" pitchFamily="18" charset="0"/>
                <a:cs typeface="Times New Roman" panose="02020603050405020304" pitchFamily="18" charset="0"/>
              </a:rPr>
              <a:t>strong </a:t>
            </a:r>
            <a:r>
              <a:rPr lang="en-US" dirty="0">
                <a:latin typeface="Times New Roman" panose="02020603050405020304" pitchFamily="18" charset="0"/>
                <a:cs typeface="Times New Roman" panose="02020603050405020304" pitchFamily="18" charset="0"/>
              </a:rPr>
              <a:t>affective reactions of the </a:t>
            </a:r>
            <a:r>
              <a:rPr lang="en-US" dirty="0" err="1">
                <a:latin typeface="Times New Roman" panose="02020603050405020304" pitchFamily="18" charset="0"/>
                <a:cs typeface="Times New Roman" panose="02020603050405020304" pitchFamily="18" charset="0"/>
              </a:rPr>
              <a:t>extrapunitive</a:t>
            </a:r>
            <a:r>
              <a:rPr lang="en-US" dirty="0">
                <a:latin typeface="Times New Roman" panose="02020603050405020304" pitchFamily="18" charset="0"/>
                <a:cs typeface="Times New Roman" panose="02020603050405020304" pitchFamily="18" charset="0"/>
              </a:rPr>
              <a:t> type </a:t>
            </a:r>
            <a:r>
              <a:rPr lang="en-US" dirty="0" smtClean="0">
                <a:latin typeface="Times New Roman" panose="02020603050405020304" pitchFamily="18" charset="0"/>
                <a:cs typeface="Times New Roman" panose="02020603050405020304" pitchFamily="18" charset="0"/>
              </a:rPr>
              <a:t>(open expression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anger and </a:t>
            </a:r>
            <a:r>
              <a:rPr lang="en-US" dirty="0">
                <a:latin typeface="Times New Roman" panose="02020603050405020304" pitchFamily="18" charset="0"/>
                <a:cs typeface="Times New Roman" panose="02020603050405020304" pitchFamily="18" charset="0"/>
              </a:rPr>
              <a:t>irritability).</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45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5892583" cy="5549035"/>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11) </a:t>
            </a:r>
            <a:r>
              <a:rPr lang="en-US" b="1" dirty="0" smtClean="0">
                <a:solidFill>
                  <a:srgbClr val="0070C0"/>
                </a:solidFill>
                <a:latin typeface="Times New Roman" panose="02020603050405020304" pitchFamily="18" charset="0"/>
                <a:cs typeface="Times New Roman" panose="02020603050405020304" pitchFamily="18" charset="0"/>
              </a:rPr>
              <a:t>Severe </a:t>
            </a:r>
            <a:r>
              <a:rPr lang="en-US" b="1" dirty="0" err="1">
                <a:solidFill>
                  <a:srgbClr val="0070C0"/>
                </a:solidFill>
                <a:latin typeface="Times New Roman" panose="02020603050405020304" pitchFamily="18" charset="0"/>
                <a:cs typeface="Times New Roman" panose="02020603050405020304" pitchFamily="18" charset="0"/>
              </a:rPr>
              <a:t>hypoprotection</a:t>
            </a:r>
            <a:r>
              <a:rPr lang="en-US" b="1"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child is left to </a:t>
            </a:r>
            <a:r>
              <a:rPr lang="en-US" dirty="0" smtClean="0">
                <a:latin typeface="Times New Roman" panose="02020603050405020304" pitchFamily="18" charset="0"/>
                <a:cs typeface="Times New Roman" panose="02020603050405020304" pitchFamily="18" charset="0"/>
              </a:rPr>
              <a:t>their </a:t>
            </a:r>
            <a:r>
              <a:rPr lang="en-US" dirty="0">
                <a:latin typeface="Times New Roman" panose="02020603050405020304" pitchFamily="18" charset="0"/>
                <a:cs typeface="Times New Roman" panose="02020603050405020304" pitchFamily="18" charset="0"/>
              </a:rPr>
              <a:t>own devices. Parents have no interest in raising a child </a:t>
            </a:r>
            <a:r>
              <a:rPr lang="en-US" dirty="0" smtClean="0">
                <a:latin typeface="Times New Roman" panose="02020603050405020304" pitchFamily="18" charset="0"/>
                <a:cs typeface="Times New Roman" panose="02020603050405020304" pitchFamily="18" charset="0"/>
              </a:rPr>
              <a:t>nor </a:t>
            </a:r>
            <a:r>
              <a:rPr lang="en-US" dirty="0">
                <a:latin typeface="Times New Roman" panose="02020603050405020304" pitchFamily="18" charset="0"/>
                <a:cs typeface="Times New Roman" panose="02020603050405020304" pitchFamily="18" charset="0"/>
              </a:rPr>
              <a:t>the desire to involve him in family affairs. At the same time, parents are characterized by an overreaction to minor violations of behavior (commitment to the use of strict punishments).</a:t>
            </a:r>
            <a:endParaRPr lang="ru-RU" dirty="0">
              <a:latin typeface="Times New Roman" panose="02020603050405020304" pitchFamily="18" charset="0"/>
              <a:cs typeface="Times New Roman" panose="02020603050405020304" pitchFamily="18" charset="0"/>
            </a:endParaRPr>
          </a:p>
        </p:txBody>
      </p:sp>
      <p:pic>
        <p:nvPicPr>
          <p:cNvPr id="22530" name="Picture 2" descr="https://i.thehealthypost.com/img/relationships/320/when-is-it-ok-leave-your-child-home-al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473" y="1308964"/>
            <a:ext cx="7041993" cy="469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50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12) </a:t>
            </a:r>
            <a:r>
              <a:rPr lang="en-US" b="1" dirty="0" smtClean="0">
                <a:solidFill>
                  <a:srgbClr val="0070C0"/>
                </a:solidFill>
                <a:latin typeface="Times New Roman" panose="02020603050405020304" pitchFamily="18" charset="0"/>
                <a:cs typeface="Times New Roman" panose="02020603050405020304" pitchFamily="18" charset="0"/>
              </a:rPr>
              <a:t>Brutal </a:t>
            </a:r>
            <a:r>
              <a:rPr lang="en-US" b="1" dirty="0" err="1">
                <a:solidFill>
                  <a:srgbClr val="0070C0"/>
                </a:solidFill>
                <a:latin typeface="Times New Roman" panose="02020603050405020304" pitchFamily="18" charset="0"/>
                <a:cs typeface="Times New Roman" panose="02020603050405020304" pitchFamily="18" charset="0"/>
              </a:rPr>
              <a:t>hypoprotection</a:t>
            </a:r>
            <a:r>
              <a:rPr lang="en-US" b="1" dirty="0">
                <a:solidFill>
                  <a:srgbClr val="0070C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case of </a:t>
            </a:r>
            <a:r>
              <a:rPr lang="en-US" dirty="0" smtClean="0">
                <a:latin typeface="Times New Roman" panose="02020603050405020304" pitchFamily="18" charset="0"/>
                <a:cs typeface="Times New Roman" panose="02020603050405020304" pitchFamily="18" charset="0"/>
              </a:rPr>
              <a:t>parents’ complete </a:t>
            </a:r>
            <a:r>
              <a:rPr lang="en-US" dirty="0">
                <a:latin typeface="Times New Roman" panose="02020603050405020304" pitchFamily="18" charset="0"/>
                <a:cs typeface="Times New Roman" panose="02020603050405020304" pitchFamily="18" charset="0"/>
              </a:rPr>
              <a:t>detachment </a:t>
            </a:r>
            <a:r>
              <a:rPr lang="en-US" dirty="0" smtClean="0">
                <a:latin typeface="Times New Roman" panose="02020603050405020304" pitchFamily="18" charset="0"/>
                <a:cs typeface="Times New Roman" panose="02020603050405020304" pitchFamily="18" charset="0"/>
              </a:rPr>
              <a:t>from </a:t>
            </a:r>
            <a:r>
              <a:rPr lang="en-US" dirty="0">
                <a:latin typeface="Times New Roman" panose="02020603050405020304" pitchFamily="18" charset="0"/>
                <a:cs typeface="Times New Roman" panose="02020603050405020304" pitchFamily="18" charset="0"/>
              </a:rPr>
              <a:t>the process of raising a </a:t>
            </a:r>
            <a:r>
              <a:rPr lang="en-US" dirty="0" smtClean="0">
                <a:latin typeface="Times New Roman" panose="02020603050405020304" pitchFamily="18" charset="0"/>
                <a:cs typeface="Times New Roman" panose="02020603050405020304" pitchFamily="18" charset="0"/>
              </a:rPr>
              <a:t>child, who </a:t>
            </a:r>
            <a:r>
              <a:rPr lang="en-US" dirty="0">
                <a:latin typeface="Times New Roman" panose="02020603050405020304" pitchFamily="18" charset="0"/>
                <a:cs typeface="Times New Roman" panose="02020603050405020304" pitchFamily="18" charset="0"/>
              </a:rPr>
              <a:t>is severely </a:t>
            </a:r>
            <a:r>
              <a:rPr lang="en-US" dirty="0" smtClean="0">
                <a:latin typeface="Times New Roman" panose="02020603050405020304" pitchFamily="18" charset="0"/>
                <a:cs typeface="Times New Roman" panose="02020603050405020304" pitchFamily="18" charset="0"/>
              </a:rPr>
              <a:t>punished for </a:t>
            </a:r>
            <a:r>
              <a:rPr lang="en-US" dirty="0">
                <a:latin typeface="Times New Roman" panose="02020603050405020304" pitchFamily="18" charset="0"/>
                <a:cs typeface="Times New Roman" panose="02020603050405020304" pitchFamily="18" charset="0"/>
              </a:rPr>
              <a:t>the slightest misdemeanor or disobedience</a:t>
            </a:r>
            <a:r>
              <a:rPr lang="en-US" dirty="0" smtClean="0">
                <a:latin typeface="Times New Roman" panose="02020603050405020304" pitchFamily="18" charset="0"/>
                <a:cs typeface="Times New Roman" panose="02020603050405020304" pitchFamily="18" charset="0"/>
              </a:rPr>
              <a:t>. This kind of parents’ behavior creates an </a:t>
            </a:r>
            <a:r>
              <a:rPr lang="en-US" dirty="0">
                <a:latin typeface="Times New Roman" panose="02020603050405020304" pitchFamily="18" charset="0"/>
                <a:cs typeface="Times New Roman" panose="02020603050405020304" pitchFamily="18" charset="0"/>
              </a:rPr>
              <a:t>atmosphere of despotism and </a:t>
            </a:r>
            <a:r>
              <a:rPr lang="en-US" dirty="0" smtClean="0">
                <a:latin typeface="Times New Roman" panose="02020603050405020304" pitchFamily="18" charset="0"/>
                <a:cs typeface="Times New Roman" panose="02020603050405020304" pitchFamily="18" charset="0"/>
              </a:rPr>
              <a:t>tyranny. </a:t>
            </a:r>
            <a:r>
              <a:rPr lang="en-US" dirty="0">
                <a:latin typeface="Times New Roman" panose="02020603050405020304" pitchFamily="18" charset="0"/>
                <a:cs typeface="Times New Roman" panose="02020603050405020304" pitchFamily="18" charset="0"/>
              </a:rPr>
              <a:t>As a result, the child may </a:t>
            </a:r>
            <a:r>
              <a:rPr lang="en-US" dirty="0" smtClean="0">
                <a:latin typeface="Times New Roman" panose="02020603050405020304" pitchFamily="18" charset="0"/>
                <a:cs typeface="Times New Roman" panose="02020603050405020304" pitchFamily="18" charset="0"/>
              </a:rPr>
              <a:t>become cruel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bitter.</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337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ru-RU" b="1" dirty="0">
                <a:solidFill>
                  <a:srgbClr val="0070C0"/>
                </a:solidFill>
                <a:latin typeface="Times New Roman" panose="02020603050405020304" pitchFamily="18" charset="0"/>
                <a:cs typeface="Times New Roman" panose="02020603050405020304" pitchFamily="18" charset="0"/>
              </a:rPr>
              <a:t>13) </a:t>
            </a:r>
            <a:r>
              <a:rPr lang="en-US" b="1" dirty="0">
                <a:solidFill>
                  <a:srgbClr val="0070C0"/>
                </a:solidFill>
                <a:latin typeface="Times New Roman" panose="02020603050405020304" pitchFamily="18" charset="0"/>
                <a:cs typeface="Times New Roman" panose="02020603050405020304" pitchFamily="18" charset="0"/>
              </a:rPr>
              <a:t>Emotional rejection.</a:t>
            </a:r>
            <a:endParaRPr lang="ru-RU" b="1" dirty="0">
              <a:solidFill>
                <a:srgbClr val="0070C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This </a:t>
            </a:r>
            <a:r>
              <a:rPr lang="en-US" dirty="0" smtClean="0">
                <a:latin typeface="Times New Roman" panose="02020603050405020304" pitchFamily="18" charset="0"/>
                <a:cs typeface="Times New Roman" panose="02020603050405020304" pitchFamily="18" charset="0"/>
              </a:rPr>
              <a:t>parenting </a:t>
            </a:r>
            <a:r>
              <a:rPr lang="en-US" dirty="0">
                <a:latin typeface="Times New Roman" panose="02020603050405020304" pitchFamily="18" charset="0"/>
                <a:cs typeface="Times New Roman" panose="02020603050405020304" pitchFamily="18" charset="0"/>
              </a:rPr>
              <a:t>style is characterized by </a:t>
            </a:r>
            <a:r>
              <a:rPr lang="en-US" dirty="0" smtClean="0">
                <a:latin typeface="Times New Roman" panose="02020603050405020304" pitchFamily="18" charset="0"/>
                <a:cs typeface="Times New Roman" panose="02020603050405020304" pitchFamily="18" charset="0"/>
              </a:rPr>
              <a:t>the emotional </a:t>
            </a:r>
            <a:r>
              <a:rPr lang="en-US" dirty="0">
                <a:latin typeface="Times New Roman" panose="02020603050405020304" pitchFamily="18" charset="0"/>
                <a:cs typeface="Times New Roman" panose="02020603050405020304" pitchFamily="18" charset="0"/>
              </a:rPr>
              <a:t>rejection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indifference and </a:t>
            </a:r>
            <a:r>
              <a:rPr lang="en-US" dirty="0" smtClean="0">
                <a:latin typeface="Times New Roman" panose="02020603050405020304" pitchFamily="18" charset="0"/>
                <a:cs typeface="Times New Roman" panose="02020603050405020304" pitchFamily="18" charset="0"/>
              </a:rPr>
              <a:t>coldness on the parents’ part, so the </a:t>
            </a:r>
            <a:r>
              <a:rPr lang="en-US" dirty="0">
                <a:latin typeface="Times New Roman" panose="02020603050405020304" pitchFamily="18" charset="0"/>
                <a:cs typeface="Times New Roman" panose="02020603050405020304" pitchFamily="18" charset="0"/>
              </a:rPr>
              <a:t>child feels </a:t>
            </a:r>
            <a:r>
              <a:rPr lang="en-US" dirty="0" smtClean="0">
                <a:latin typeface="Times New Roman" panose="02020603050405020304" pitchFamily="18" charset="0"/>
                <a:cs typeface="Times New Roman" panose="02020603050405020304" pitchFamily="18" charset="0"/>
              </a:rPr>
              <a:t>like a </a:t>
            </a:r>
            <a:r>
              <a:rPr lang="en-US" dirty="0">
                <a:latin typeface="Times New Roman" panose="02020603050405020304" pitchFamily="18" charset="0"/>
                <a:cs typeface="Times New Roman" panose="02020603050405020304" pitchFamily="18" charset="0"/>
              </a:rPr>
              <a:t>burden to their parents. In this case, two models of </a:t>
            </a:r>
            <a:r>
              <a:rPr lang="en-US" dirty="0" smtClean="0">
                <a:latin typeface="Times New Roman" panose="02020603050405020304" pitchFamily="18" charset="0"/>
                <a:cs typeface="Times New Roman" panose="02020603050405020304" pitchFamily="18" charset="0"/>
              </a:rPr>
              <a:t>upbringing </a:t>
            </a:r>
            <a:r>
              <a:rPr lang="en-US" dirty="0">
                <a:latin typeface="Times New Roman" panose="02020603050405020304" pitchFamily="18" charset="0"/>
                <a:cs typeface="Times New Roman" panose="02020603050405020304" pitchFamily="18" charset="0"/>
              </a:rPr>
              <a:t>are possible.</a:t>
            </a:r>
            <a:endParaRPr lang="ru-RU"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Certain </a:t>
            </a:r>
            <a:r>
              <a:rPr lang="en-US" dirty="0">
                <a:latin typeface="Times New Roman" panose="02020603050405020304" pitchFamily="18" charset="0"/>
                <a:cs typeface="Times New Roman" panose="02020603050405020304" pitchFamily="18" charset="0"/>
              </a:rPr>
              <a:t>requirements are </a:t>
            </a:r>
            <a:r>
              <a:rPr lang="en-US" dirty="0" smtClean="0">
                <a:latin typeface="Times New Roman" panose="02020603050405020304" pitchFamily="18" charset="0"/>
                <a:cs typeface="Times New Roman" panose="02020603050405020304" pitchFamily="18" charset="0"/>
              </a:rPr>
              <a:t>set for </a:t>
            </a:r>
            <a:r>
              <a:rPr lang="en-US" dirty="0">
                <a:latin typeface="Times New Roman" panose="02020603050405020304" pitchFamily="18" charset="0"/>
                <a:cs typeface="Times New Roman" panose="02020603050405020304" pitchFamily="18" charset="0"/>
              </a:rPr>
              <a:t>a child, freedom and independence are limited by a rigid system of prohibitions and restrictions, the violation of which is severely punished. This situation may lead to </a:t>
            </a:r>
            <a:r>
              <a:rPr lang="en-US" dirty="0" smtClean="0">
                <a:latin typeface="Times New Roman" panose="02020603050405020304" pitchFamily="18" charset="0"/>
                <a:cs typeface="Times New Roman" panose="02020603050405020304" pitchFamily="18" charset="0"/>
              </a:rPr>
              <a:t>personality accentuation, </a:t>
            </a:r>
            <a:r>
              <a:rPr lang="en-US" dirty="0">
                <a:latin typeface="Times New Roman" panose="02020603050405020304" pitchFamily="18" charset="0"/>
                <a:cs typeface="Times New Roman" panose="02020603050405020304" pitchFamily="18" charset="0"/>
              </a:rPr>
              <a:t>neuroticism, excessive frustration sensitivity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anger.</a:t>
            </a:r>
            <a:endParaRPr lang="ru-RU"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Permissiveness</a:t>
            </a:r>
            <a:r>
              <a:rPr lang="en-US" dirty="0">
                <a:latin typeface="Times New Roman" panose="02020603050405020304" pitchFamily="18" charset="0"/>
                <a:cs typeface="Times New Roman" panose="02020603050405020304" pitchFamily="18" charset="0"/>
              </a:rPr>
              <a:t>, on the contrary,  prevails. Everything is allowed. If there are any prohibitions in the family, a child can easily break them, knowing that there will be left scot-free. A child has complete freedom to choose their own life rules, friends, addictions.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852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ru-RU" b="1" dirty="0">
                <a:solidFill>
                  <a:srgbClr val="0070C0"/>
                </a:solidFill>
                <a:latin typeface="Times New Roman" panose="02020603050405020304" pitchFamily="18" charset="0"/>
                <a:cs typeface="Times New Roman" panose="02020603050405020304" pitchFamily="18" charset="0"/>
              </a:rPr>
              <a:t>14) </a:t>
            </a:r>
            <a:r>
              <a:rPr lang="en-US" b="1" dirty="0">
                <a:solidFill>
                  <a:srgbClr val="0070C0"/>
                </a:solidFill>
                <a:latin typeface="Times New Roman" panose="02020603050405020304" pitchFamily="18" charset="0"/>
                <a:cs typeface="Times New Roman" panose="02020603050405020304" pitchFamily="18" charset="0"/>
              </a:rPr>
              <a:t>Increased moral responsibility</a:t>
            </a:r>
            <a:r>
              <a:rPr lang="ru-RU" b="1" dirty="0">
                <a:solidFill>
                  <a:srgbClr val="0070C0"/>
                </a:solidFill>
                <a:latin typeface="Times New Roman" panose="02020603050405020304" pitchFamily="18" charset="0"/>
                <a:cs typeface="Times New Roman" panose="02020603050405020304" pitchFamily="18" charset="0"/>
              </a:rPr>
              <a:t>. </a:t>
            </a:r>
          </a:p>
          <a:p>
            <a:pPr marL="0" indent="0">
              <a:buNone/>
            </a:pPr>
            <a:r>
              <a:rPr lang="en-US" dirty="0" smtClean="0">
                <a:latin typeface="Times New Roman" panose="02020603050405020304" pitchFamily="18" charset="0"/>
                <a:cs typeface="Times New Roman" panose="02020603050405020304" pitchFamily="18" charset="0"/>
              </a:rPr>
              <a:t>It is </a:t>
            </a:r>
            <a:r>
              <a:rPr lang="en-US" dirty="0">
                <a:latin typeface="Times New Roman" panose="02020603050405020304" pitchFamily="18" charset="0"/>
                <a:cs typeface="Times New Roman" panose="02020603050405020304" pitchFamily="18" charset="0"/>
              </a:rPr>
              <a:t>characterized by a combination of high requirements for a child and a lack of attention from the parents. </a:t>
            </a:r>
            <a:r>
              <a:rPr lang="en-US" dirty="0" smtClean="0">
                <a:latin typeface="Times New Roman" panose="02020603050405020304" pitchFamily="18" charset="0"/>
                <a:cs typeface="Times New Roman" panose="02020603050405020304" pitchFamily="18" charset="0"/>
              </a:rPr>
              <a:t>Cases like this </a:t>
            </a:r>
            <a:r>
              <a:rPr lang="en-US" dirty="0">
                <a:latin typeface="Times New Roman" panose="02020603050405020304" pitchFamily="18" charset="0"/>
                <a:cs typeface="Times New Roman" panose="02020603050405020304" pitchFamily="18" charset="0"/>
              </a:rPr>
              <a:t>occurs in families which have an atmosphere of emotional indifference and permissiveness, but at the same time parents expect from their children much more results than they can really achieve. In addition, parents often apply severe punishment even for minor misbehavior. As the result, a child develops a stable opposition reaction, which manifests itself in categorical refusals to carry out any assignments, to engage in an disliked activity, deliberate rudeness and disobedience. Slowly accumulating resentment often manifests itself in pre-planned actions aimed at taking revenge on the offenders: children can spoil their parent's things, slander them, write obscene words on walls, etc.</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38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ru-RU" b="1" dirty="0">
                <a:solidFill>
                  <a:srgbClr val="0070C0"/>
                </a:solidFill>
                <a:latin typeface="Times New Roman" panose="02020603050405020304" pitchFamily="18" charset="0"/>
                <a:cs typeface="Times New Roman" panose="02020603050405020304" pitchFamily="18" charset="0"/>
              </a:rPr>
              <a:t>15) </a:t>
            </a:r>
            <a:r>
              <a:rPr lang="en-US" b="1" dirty="0">
                <a:solidFill>
                  <a:srgbClr val="0070C0"/>
                </a:solidFill>
                <a:latin typeface="Times New Roman" panose="02020603050405020304" pitchFamily="18" charset="0"/>
                <a:cs typeface="Times New Roman" panose="02020603050405020304" pitchFamily="18" charset="0"/>
              </a:rPr>
              <a:t>Demanding treatment</a:t>
            </a:r>
            <a:r>
              <a:rPr lang="ru-RU" b="1" dirty="0">
                <a:solidFill>
                  <a:srgbClr val="0070C0"/>
                </a:solidFill>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This </a:t>
            </a:r>
            <a:r>
              <a:rPr lang="en-US" dirty="0" smtClean="0">
                <a:latin typeface="Times New Roman" panose="02020603050405020304" pitchFamily="18" charset="0"/>
                <a:cs typeface="Times New Roman" panose="02020603050405020304" pitchFamily="18" charset="0"/>
              </a:rPr>
              <a:t>parenting </a:t>
            </a:r>
            <a:r>
              <a:rPr lang="en-US" dirty="0">
                <a:latin typeface="Times New Roman" panose="02020603050405020304" pitchFamily="18" charset="0"/>
                <a:cs typeface="Times New Roman" panose="02020603050405020304" pitchFamily="18" charset="0"/>
              </a:rPr>
              <a:t>style is characterized by parents' insufficient desire </a:t>
            </a:r>
            <a:r>
              <a:rPr lang="en-US" dirty="0" smtClean="0">
                <a:latin typeface="Times New Roman" panose="02020603050405020304" pitchFamily="18" charset="0"/>
                <a:cs typeface="Times New Roman" panose="02020603050405020304" pitchFamily="18" charset="0"/>
              </a:rPr>
              <a:t>to satisfy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child's needs, both material and psychological. </a:t>
            </a:r>
            <a:r>
              <a:rPr lang="en-US" dirty="0">
                <a:latin typeface="Times New Roman" panose="02020603050405020304" pitchFamily="18" charset="0"/>
                <a:cs typeface="Times New Roman" panose="02020603050405020304" pitchFamily="18" charset="0"/>
              </a:rPr>
              <a:t>But at the same time, overly high demands are imposed on a child, which often do not correspond to their real capabilities. </a:t>
            </a:r>
          </a:p>
          <a:p>
            <a:pPr marL="0" indent="0">
              <a:buNone/>
            </a:pPr>
            <a:r>
              <a:rPr lang="en-US" dirty="0" smtClean="0">
                <a:latin typeface="Times New Roman" panose="02020603050405020304" pitchFamily="18" charset="0"/>
                <a:cs typeface="Times New Roman" panose="02020603050405020304" pitchFamily="18" charset="0"/>
              </a:rPr>
              <a:t>Unfulfilled </a:t>
            </a:r>
            <a:r>
              <a:rPr lang="en-US" dirty="0">
                <a:latin typeface="Times New Roman" panose="02020603050405020304" pitchFamily="18" charset="0"/>
                <a:cs typeface="Times New Roman" panose="02020603050405020304" pitchFamily="18" charset="0"/>
              </a:rPr>
              <a:t>needs(especially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emotional contact, love and attention) and inadequately high demands disrupt child's development and </a:t>
            </a:r>
            <a:r>
              <a:rPr lang="en-US" dirty="0" smtClean="0">
                <a:latin typeface="Times New Roman" panose="02020603050405020304" pitchFamily="18" charset="0"/>
                <a:cs typeface="Times New Roman" panose="02020603050405020304" pitchFamily="18" charset="0"/>
              </a:rPr>
              <a:t>create </a:t>
            </a:r>
            <a:r>
              <a:rPr lang="en-US" dirty="0">
                <a:latin typeface="Times New Roman" panose="02020603050405020304" pitchFamily="18" charset="0"/>
                <a:cs typeface="Times New Roman" panose="02020603050405020304" pitchFamily="18" charset="0"/>
              </a:rPr>
              <a:t>a risk of </a:t>
            </a:r>
            <a:r>
              <a:rPr lang="en-US" dirty="0" smtClean="0">
                <a:latin typeface="Times New Roman" panose="02020603050405020304" pitchFamily="18" charset="0"/>
                <a:cs typeface="Times New Roman" panose="02020603050405020304" pitchFamily="18" charset="0"/>
              </a:rPr>
              <a:t>psychological trauma.</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634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ru-RU" b="1" dirty="0">
                <a:solidFill>
                  <a:srgbClr val="0070C0"/>
                </a:solidFill>
                <a:latin typeface="Times New Roman" panose="02020603050405020304" pitchFamily="18" charset="0"/>
                <a:cs typeface="Times New Roman" panose="02020603050405020304" pitchFamily="18" charset="0"/>
              </a:rPr>
              <a:t>16) </a:t>
            </a:r>
            <a:r>
              <a:rPr lang="en-US" b="1" dirty="0" smtClean="0">
                <a:solidFill>
                  <a:srgbClr val="0070C0"/>
                </a:solidFill>
                <a:latin typeface="Times New Roman" panose="02020603050405020304" pitchFamily="18" charset="0"/>
                <a:cs typeface="Times New Roman" panose="02020603050405020304" pitchFamily="18" charset="0"/>
              </a:rPr>
              <a:t>Brutal attitude</a:t>
            </a:r>
            <a:r>
              <a:rPr lang="ru-RU" b="1" dirty="0" smtClean="0">
                <a:solidFill>
                  <a:srgbClr val="0070C0"/>
                </a:solidFill>
                <a:latin typeface="Times New Roman" panose="02020603050405020304" pitchFamily="18" charset="0"/>
                <a:cs typeface="Times New Roman" panose="02020603050405020304" pitchFamily="18" charset="0"/>
              </a:rPr>
              <a:t>. </a:t>
            </a:r>
            <a:endParaRPr lang="ru-RU" b="1" dirty="0">
              <a:solidFill>
                <a:srgbClr val="0070C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distinctive feature of this style is </a:t>
            </a:r>
            <a:r>
              <a:rPr lang="en-US" dirty="0" smtClean="0">
                <a:latin typeface="Times New Roman" panose="02020603050405020304" pitchFamily="18" charset="0"/>
                <a:cs typeface="Times New Roman" panose="02020603050405020304" pitchFamily="18" charset="0"/>
              </a:rPr>
              <a:t>the complete </a:t>
            </a:r>
            <a:r>
              <a:rPr lang="en-US" dirty="0">
                <a:latin typeface="Times New Roman" panose="02020603050405020304" pitchFamily="18" charset="0"/>
                <a:cs typeface="Times New Roman" panose="02020603050405020304" pitchFamily="18" charset="0"/>
              </a:rPr>
              <a:t>restriction of child's freedom and independence. In </a:t>
            </a:r>
            <a:r>
              <a:rPr lang="en-US" dirty="0" smtClean="0">
                <a:latin typeface="Times New Roman" panose="02020603050405020304" pitchFamily="18" charset="0"/>
                <a:cs typeface="Times New Roman" panose="02020603050405020304" pitchFamily="18" charset="0"/>
              </a:rPr>
              <a:t>such a situation </a:t>
            </a:r>
            <a:r>
              <a:rPr lang="en-US" dirty="0">
                <a:latin typeface="Times New Roman" panose="02020603050405020304" pitchFamily="18" charset="0"/>
                <a:cs typeface="Times New Roman" panose="02020603050405020304" pitchFamily="18" charset="0"/>
              </a:rPr>
              <a:t>children may develop a reaction of emancipation, that is, a strong need </a:t>
            </a:r>
            <a:r>
              <a:rPr lang="en-US" dirty="0" smtClean="0">
                <a:latin typeface="Times New Roman" panose="02020603050405020304" pitchFamily="18" charset="0"/>
                <a:cs typeface="Times New Roman" panose="02020603050405020304" pitchFamily="18" charset="0"/>
              </a:rPr>
              <a:t>to break free from </a:t>
            </a:r>
            <a:r>
              <a:rPr lang="en-US" dirty="0">
                <a:latin typeface="Times New Roman" panose="02020603050405020304" pitchFamily="18" charset="0"/>
                <a:cs typeface="Times New Roman" panose="02020603050405020304" pitchFamily="18" charset="0"/>
              </a:rPr>
              <a:t>parental control and guardianship in order to gain self-affirmation and independence. Thus, children show disobedience, ignore the </a:t>
            </a:r>
            <a:r>
              <a:rPr lang="en-US" dirty="0" smtClean="0">
                <a:latin typeface="Times New Roman" panose="02020603050405020304" pitchFamily="18" charset="0"/>
                <a:cs typeface="Times New Roman" panose="02020603050405020304" pitchFamily="18" charset="0"/>
              </a:rPr>
              <a:t>adults, sabotage the </a:t>
            </a:r>
            <a:r>
              <a:rPr lang="en-US" dirty="0">
                <a:latin typeface="Times New Roman" panose="02020603050405020304" pitchFamily="18" charset="0"/>
                <a:cs typeface="Times New Roman" panose="02020603050405020304" pitchFamily="18" charset="0"/>
              </a:rPr>
              <a:t>existing </a:t>
            </a:r>
            <a:r>
              <a:rPr lang="en-US" dirty="0" smtClean="0">
                <a:latin typeface="Times New Roman" panose="02020603050405020304" pitchFamily="18" charset="0"/>
                <a:cs typeface="Times New Roman" panose="02020603050405020304" pitchFamily="18" charset="0"/>
              </a:rPr>
              <a:t>order </a:t>
            </a:r>
            <a:r>
              <a:rPr lang="en-US" dirty="0">
                <a:latin typeface="Times New Roman" panose="02020603050405020304" pitchFamily="18" charset="0"/>
                <a:cs typeface="Times New Roman" panose="02020603050405020304" pitchFamily="18" charset="0"/>
              </a:rPr>
              <a:t>and traditions.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24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3. Parenting styles and behavioral disorders in children</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ru-RU" b="1" i="1" dirty="0">
                <a:solidFill>
                  <a:schemeClr val="accent1">
                    <a:lumMod val="75000"/>
                  </a:schemeClr>
                </a:solidFill>
                <a:latin typeface="Times New Roman" panose="02020603050405020304" pitchFamily="18" charset="0"/>
                <a:cs typeface="Times New Roman" panose="02020603050405020304" pitchFamily="18" charset="0"/>
              </a:rPr>
              <a:t>17) </a:t>
            </a:r>
            <a:r>
              <a:rPr lang="en-US" b="1" i="1" dirty="0">
                <a:solidFill>
                  <a:schemeClr val="accent1">
                    <a:lumMod val="75000"/>
                  </a:schemeClr>
                </a:solidFill>
                <a:latin typeface="Times New Roman" panose="02020603050405020304" pitchFamily="18" charset="0"/>
                <a:cs typeface="Times New Roman" panose="02020603050405020304" pitchFamily="18" charset="0"/>
              </a:rPr>
              <a:t>Ill-treatment. </a:t>
            </a:r>
          </a:p>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whole method of education is built on a system of punishments, often physical.</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249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4" y="0"/>
            <a:ext cx="12226854" cy="68776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58293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1. The system of family relationships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388620" y="1337310"/>
            <a:ext cx="11658600" cy="4839653"/>
          </a:xfrm>
        </p:spPr>
        <p:txBody>
          <a:bodyPr/>
          <a:lstStyle/>
          <a:p>
            <a:pPr marL="0" indent="0">
              <a:buNone/>
            </a:pPr>
            <a:r>
              <a:rPr lang="en-US" b="1" dirty="0">
                <a:solidFill>
                  <a:schemeClr val="accent1">
                    <a:lumMod val="75000"/>
                  </a:schemeClr>
                </a:solidFill>
                <a:latin typeface="Times New Roman" panose="02020603050405020304" pitchFamily="18" charset="0"/>
                <a:cs typeface="Times New Roman" panose="02020603050405020304" pitchFamily="18" charset="0"/>
              </a:rPr>
              <a:t>Level 2. The system of interactions in the family. </a:t>
            </a:r>
          </a:p>
          <a:p>
            <a:pPr marL="0" indent="0">
              <a:buNone/>
            </a:pPr>
            <a:r>
              <a:rPr lang="en-US" dirty="0">
                <a:latin typeface="Times New Roman" panose="02020603050405020304" pitchFamily="18" charset="0"/>
                <a:cs typeface="Times New Roman" panose="02020603050405020304" pitchFamily="18" charset="0"/>
              </a:rPr>
              <a:t>It includes: </a:t>
            </a:r>
          </a:p>
          <a:p>
            <a:r>
              <a:rPr lang="en-US" dirty="0">
                <a:latin typeface="Times New Roman" panose="02020603050405020304" pitchFamily="18" charset="0"/>
                <a:cs typeface="Times New Roman" panose="02020603050405020304" pitchFamily="18" charset="0"/>
              </a:rPr>
              <a:t>marital relationship (between the spouses),</a:t>
            </a:r>
          </a:p>
          <a:p>
            <a:r>
              <a:rPr lang="en-US" dirty="0">
                <a:latin typeface="Times New Roman" panose="02020603050405020304" pitchFamily="18" charset="0"/>
                <a:cs typeface="Times New Roman" panose="02020603050405020304" pitchFamily="18" charset="0"/>
              </a:rPr>
              <a:t>parent-parent relationship ( between the spouses, but as parents),</a:t>
            </a:r>
          </a:p>
          <a:p>
            <a:r>
              <a:rPr lang="en-US" dirty="0">
                <a:latin typeface="Times New Roman" panose="02020603050405020304" pitchFamily="18" charset="0"/>
                <a:cs typeface="Times New Roman" panose="02020603050405020304" pitchFamily="18" charset="0"/>
              </a:rPr>
              <a:t>parent-child relationship (from parent to child),</a:t>
            </a:r>
          </a:p>
          <a:p>
            <a:r>
              <a:rPr lang="en-US" dirty="0">
                <a:latin typeface="Times New Roman" panose="02020603050405020304" pitchFamily="18" charset="0"/>
                <a:cs typeface="Times New Roman" panose="02020603050405020304" pitchFamily="18" charset="0"/>
              </a:rPr>
              <a:t>child-parent relationship (from child to parent) and</a:t>
            </a:r>
          </a:p>
          <a:p>
            <a:r>
              <a:rPr lang="en-US" dirty="0">
                <a:latin typeface="Times New Roman" panose="02020603050405020304" pitchFamily="18" charset="0"/>
                <a:cs typeface="Times New Roman" panose="02020603050405020304" pitchFamily="18" charset="0"/>
              </a:rPr>
              <a:t>children-children relationship (between children).</a:t>
            </a:r>
          </a:p>
          <a:p>
            <a:endParaRPr lang="ru-RU" dirty="0">
              <a:latin typeface="Calibri (Основной текст)"/>
            </a:endParaRPr>
          </a:p>
        </p:txBody>
      </p:sp>
    </p:spTree>
    <p:extLst>
      <p:ext uri="{BB962C8B-B14F-4D97-AF65-F5344CB8AC3E}">
        <p14:creationId xmlns:p14="http://schemas.microsoft.com/office/powerpoint/2010/main" val="478618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1"/>
          </p:nvPr>
        </p:nvSpPr>
        <p:spPr>
          <a:xfrm>
            <a:off x="262890" y="125730"/>
            <a:ext cx="11144808" cy="6732270"/>
          </a:xfrm>
        </p:spPr>
        <p:txBody>
          <a:bodyPr>
            <a:normAutofit/>
          </a:bodyPr>
          <a:lstStyle/>
          <a:p>
            <a:pPr marL="0" indent="0" algn="ctr">
              <a:buNone/>
            </a:pPr>
            <a:r>
              <a:rPr lang="en-US" sz="2400" b="1" i="1" dirty="0">
                <a:solidFill>
                  <a:schemeClr val="tx2">
                    <a:lumMod val="75000"/>
                  </a:schemeClr>
                </a:solidFill>
              </a:rPr>
              <a:t>The correlation between the parenting style and behavioral disorders in children and adolescents</a:t>
            </a:r>
            <a:endParaRPr lang="ru-RU" sz="2400" b="1" i="1" dirty="0">
              <a:solidFill>
                <a:schemeClr val="tx2">
                  <a:lumMod val="75000"/>
                </a:schemeClr>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893795284"/>
              </p:ext>
            </p:extLst>
          </p:nvPr>
        </p:nvGraphicFramePr>
        <p:xfrm>
          <a:off x="133815" y="880107"/>
          <a:ext cx="11942956" cy="5977893"/>
        </p:xfrm>
        <a:graphic>
          <a:graphicData uri="http://schemas.openxmlformats.org/drawingml/2006/table">
            <a:tbl>
              <a:tblPr firstRow="1" firstCol="1" bandRow="1">
                <a:tableStyleId>{5C22544A-7EE6-4342-B048-85BDC9FD1C3A}</a:tableStyleId>
              </a:tblPr>
              <a:tblGrid>
                <a:gridCol w="457200">
                  <a:extLst>
                    <a:ext uri="{9D8B030D-6E8A-4147-A177-3AD203B41FA5}">
                      <a16:colId xmlns:a16="http://schemas.microsoft.com/office/drawing/2014/main" val="1986632441"/>
                    </a:ext>
                  </a:extLst>
                </a:gridCol>
                <a:gridCol w="3211551">
                  <a:extLst>
                    <a:ext uri="{9D8B030D-6E8A-4147-A177-3AD203B41FA5}">
                      <a16:colId xmlns:a16="http://schemas.microsoft.com/office/drawing/2014/main" val="4082217239"/>
                    </a:ext>
                  </a:extLst>
                </a:gridCol>
                <a:gridCol w="4638907">
                  <a:extLst>
                    <a:ext uri="{9D8B030D-6E8A-4147-A177-3AD203B41FA5}">
                      <a16:colId xmlns:a16="http://schemas.microsoft.com/office/drawing/2014/main" val="3440409362"/>
                    </a:ext>
                  </a:extLst>
                </a:gridCol>
                <a:gridCol w="3635298">
                  <a:extLst>
                    <a:ext uri="{9D8B030D-6E8A-4147-A177-3AD203B41FA5}">
                      <a16:colId xmlns:a16="http://schemas.microsoft.com/office/drawing/2014/main" val="2162472325"/>
                    </a:ext>
                  </a:extLst>
                </a:gridCol>
              </a:tblGrid>
              <a:tr h="345696">
                <a:tc rowSpan="2">
                  <a:txBody>
                    <a:bodyPr/>
                    <a:lstStyle/>
                    <a:p>
                      <a:pPr marL="114300" algn="l">
                        <a:lnSpc>
                          <a:spcPct val="100000"/>
                        </a:lnSpc>
                        <a:spcAft>
                          <a:spcPts val="300"/>
                        </a:spcAft>
                      </a:pP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en-US" sz="1600" u="none" strike="noStrike" spc="0" dirty="0" smtClean="0">
                          <a:effectLst/>
                          <a:latin typeface="Times New Roman" panose="02020603050405020304" pitchFamily="18" charset="0"/>
                          <a:cs typeface="Times New Roman" panose="02020603050405020304" pitchFamily="18" charset="0"/>
                        </a:rPr>
                        <a:t>Parenting style</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US" sz="1600" u="none" strike="noStrike" spc="0" dirty="0" smtClean="0">
                          <a:effectLst/>
                          <a:latin typeface="Times New Roman" panose="02020603050405020304" pitchFamily="18" charset="0"/>
                          <a:cs typeface="Times New Roman" panose="02020603050405020304" pitchFamily="18" charset="0"/>
                        </a:rPr>
                        <a:t>Behavioral disorders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844239361"/>
                  </a:ext>
                </a:extLst>
              </a:tr>
              <a:tr h="322325">
                <a:tc vMerge="1">
                  <a:txBody>
                    <a:bodyPr/>
                    <a:lstStyle/>
                    <a:p>
                      <a:endParaRPr lang="ru-RU"/>
                    </a:p>
                  </a:txBody>
                  <a:tcPr/>
                </a:tc>
                <a:tc vMerge="1">
                  <a:txBody>
                    <a:bodyPr/>
                    <a:lstStyle/>
                    <a:p>
                      <a:endParaRPr lang="ru-RU"/>
                    </a:p>
                  </a:txBody>
                  <a:tcPr/>
                </a:tc>
                <a:tc>
                  <a:txBody>
                    <a:bodyPr/>
                    <a:lstStyle/>
                    <a:p>
                      <a:pPr algn="ctr">
                        <a:lnSpc>
                          <a:spcPct val="100000"/>
                        </a:lnSpc>
                        <a:spcAft>
                          <a:spcPts val="0"/>
                        </a:spcAft>
                      </a:pPr>
                      <a:r>
                        <a:rPr lang="en-US" sz="1600" b="1" u="none" strike="noStrike" spc="0" dirty="0" smtClean="0">
                          <a:solidFill>
                            <a:srgbClr val="0070C0"/>
                          </a:solidFill>
                          <a:effectLst/>
                          <a:latin typeface="Times New Roman" panose="02020603050405020304" pitchFamily="18" charset="0"/>
                          <a:ea typeface="+mn-ea"/>
                          <a:cs typeface="Times New Roman" panose="02020603050405020304" pitchFamily="18" charset="0"/>
                        </a:rPr>
                        <a:t>Boys</a:t>
                      </a:r>
                      <a:endParaRPr lang="ru-RU"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b="1" u="none" strike="noStrike" spc="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Girls</a:t>
                      </a:r>
                      <a:endParaRPr lang="ru-RU" sz="1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900220"/>
                  </a:ext>
                </a:extLst>
              </a:tr>
              <a:tr h="551767">
                <a:tc>
                  <a:txBody>
                    <a:bodyPr/>
                    <a:lstStyle/>
                    <a:p>
                      <a:pPr marL="114300" algn="l">
                        <a:lnSpc>
                          <a:spcPct val="100000"/>
                        </a:lnSpc>
                        <a:spcAft>
                          <a:spcPts val="0"/>
                        </a:spcAft>
                      </a:pPr>
                      <a:r>
                        <a:rPr lang="ru-RU" sz="1600" u="none" strike="noStrike" spc="0">
                          <a:effectLst/>
                          <a:latin typeface="Times New Roman" panose="02020603050405020304" pitchFamily="18" charset="0"/>
                          <a:cs typeface="Times New Roman" panose="02020603050405020304" pitchFamily="18" charset="0"/>
                        </a:rPr>
                        <a:t>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chemeClr val="accent1">
                              <a:lumMod val="75000"/>
                            </a:schemeClr>
                          </a:solidFill>
                        </a:rPr>
                        <a:t>Authoritarian </a:t>
                      </a:r>
                      <a:r>
                        <a:rPr lang="en-US" sz="1600" b="1" dirty="0" err="1" smtClean="0">
                          <a:solidFill>
                            <a:schemeClr val="accent1">
                              <a:lumMod val="75000"/>
                            </a:schemeClr>
                          </a:solidFill>
                        </a:rPr>
                        <a:t>hyperprotection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dirty="0" smtClean="0">
                          <a:effectLst/>
                          <a:latin typeface="Times New Roman" panose="02020603050405020304" pitchFamily="18" charset="0"/>
                          <a:cs typeface="Times New Roman" panose="02020603050405020304" pitchFamily="18" charset="0"/>
                        </a:rPr>
                        <a:t>Verbal</a:t>
                      </a:r>
                      <a:r>
                        <a:rPr lang="en-US" sz="1600" u="none" strike="noStrike" spc="0" baseline="0" dirty="0" smtClean="0">
                          <a:effectLst/>
                          <a:latin typeface="Times New Roman" panose="02020603050405020304" pitchFamily="18" charset="0"/>
                          <a:cs typeface="Times New Roman" panose="02020603050405020304" pitchFamily="18" charset="0"/>
                        </a:rPr>
                        <a:t> aggression, general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baseline="0" dirty="0" smtClean="0">
                          <a:effectLst/>
                          <a:latin typeface="Times New Roman" panose="02020603050405020304" pitchFamily="18" charset="0"/>
                          <a:cs typeface="Times New Roman" panose="02020603050405020304" pitchFamily="18" charset="0"/>
                        </a:rPr>
                        <a:t>General aggressiveness, asocial aggressiveness, indirect aggression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8885754"/>
                  </a:ext>
                </a:extLst>
              </a:tr>
              <a:tr h="327195">
                <a:tc>
                  <a:txBody>
                    <a:bodyPr/>
                    <a:lstStyle/>
                    <a:p>
                      <a:pPr marL="114300" algn="l">
                        <a:lnSpc>
                          <a:spcPct val="100000"/>
                        </a:lnSpc>
                        <a:spcAft>
                          <a:spcPts val="0"/>
                        </a:spcAft>
                      </a:pPr>
                      <a:r>
                        <a:rPr lang="ru-RU" sz="1600" u="none" strike="noStrike" spc="0">
                          <a:effectLst/>
                          <a:latin typeface="Times New Roman" panose="02020603050405020304" pitchFamily="18" charset="0"/>
                          <a:cs typeface="Times New Roman" panose="02020603050405020304" pitchFamily="18" charset="0"/>
                        </a:rPr>
                        <a:t>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rgbClr val="0070C0"/>
                          </a:solidFill>
                        </a:rPr>
                        <a:t>Dominant </a:t>
                      </a:r>
                      <a:r>
                        <a:rPr lang="en-US" sz="1600" b="1" dirty="0" err="1" smtClean="0">
                          <a:solidFill>
                            <a:srgbClr val="0070C0"/>
                          </a:solidFill>
                        </a:rPr>
                        <a:t>hyperprotection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dirty="0" smtClean="0">
                          <a:effectLst/>
                          <a:latin typeface="Times New Roman" panose="02020603050405020304" pitchFamily="18" charset="0"/>
                          <a:ea typeface="+mn-ea"/>
                          <a:cs typeface="Times New Roman" panose="02020603050405020304" pitchFamily="18" charset="0"/>
                        </a:rPr>
                        <a:t>Destructive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ru-RU"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2691719"/>
                  </a:ext>
                </a:extLst>
              </a:tr>
              <a:tr h="551767">
                <a:tc>
                  <a:txBody>
                    <a:bodyPr/>
                    <a:lstStyle/>
                    <a:p>
                      <a:pPr marL="114300" algn="l">
                        <a:lnSpc>
                          <a:spcPct val="100000"/>
                        </a:lnSpc>
                        <a:spcAft>
                          <a:spcPts val="0"/>
                        </a:spcAft>
                      </a:pPr>
                      <a:r>
                        <a:rPr lang="ru-RU" sz="1600" u="none" strike="noStrike" spc="0">
                          <a:effectLst/>
                          <a:latin typeface="Times New Roman" panose="02020603050405020304" pitchFamily="18" charset="0"/>
                          <a:cs typeface="Times New Roman" panose="02020603050405020304" pitchFamily="18" charset="0"/>
                        </a:rPr>
                        <a:t>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rgbClr val="0070C0"/>
                          </a:solidFill>
                        </a:rPr>
                        <a:t>Demanding </a:t>
                      </a:r>
                      <a:r>
                        <a:rPr lang="en-US" sz="1600" b="1" dirty="0" err="1" smtClean="0">
                          <a:solidFill>
                            <a:srgbClr val="0070C0"/>
                          </a:solidFill>
                        </a:rPr>
                        <a:t>hyperprotection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spc="0" baseline="0" dirty="0" smtClean="0">
                          <a:effectLst/>
                          <a:latin typeface="Times New Roman" panose="02020603050405020304" pitchFamily="18" charset="0"/>
                          <a:cs typeface="Times New Roman" panose="02020603050405020304" pitchFamily="18" charset="0"/>
                        </a:rPr>
                        <a:t>General aggressiveness, asocial aggressiveness, physical aggression</a:t>
                      </a:r>
                      <a:r>
                        <a:rPr lang="ru-RU" sz="1600" u="none" strike="noStrike" spc="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strike="noStrike" spc="0" dirty="0" smtClean="0">
                          <a:effectLst/>
                          <a:latin typeface="Times New Roman" panose="02020603050405020304" pitchFamily="18" charset="0"/>
                          <a:ea typeface="Times New Roman" panose="02020603050405020304" pitchFamily="18" charset="0"/>
                          <a:cs typeface="Times New Roman" panose="02020603050405020304" pitchFamily="18" charset="0"/>
                        </a:rPr>
                        <a:t>verbal aggression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ru-RU" sz="1600">
                          <a:effectLst/>
                          <a:latin typeface="Times New Roman" panose="02020603050405020304" pitchFamily="18" charset="0"/>
                          <a:cs typeface="Times New Roman" panose="02020603050405020304" pitchFamily="18" charset="0"/>
                        </a:rPr>
                        <a:t> </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4592369"/>
                  </a:ext>
                </a:extLst>
              </a:tr>
              <a:tr h="322325">
                <a:tc>
                  <a:txBody>
                    <a:bodyPr/>
                    <a:lstStyle/>
                    <a:p>
                      <a:pPr marL="114300" algn="l">
                        <a:lnSpc>
                          <a:spcPct val="100000"/>
                        </a:lnSpc>
                        <a:spcAft>
                          <a:spcPts val="0"/>
                        </a:spcAft>
                      </a:pPr>
                      <a:r>
                        <a:rPr lang="ru-RU" sz="1600" u="none" strike="noStrike" spc="0">
                          <a:effectLst/>
                          <a:latin typeface="Times New Roman" panose="02020603050405020304" pitchFamily="18" charset="0"/>
                          <a:cs typeface="Times New Roman" panose="02020603050405020304" pitchFamily="18" charset="0"/>
                        </a:rPr>
                        <a:t>4.</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rgbClr val="0070C0"/>
                          </a:solidFill>
                        </a:rPr>
                        <a:t>Limiting </a:t>
                      </a:r>
                      <a:r>
                        <a:rPr lang="en-US" sz="1600" b="1" dirty="0" err="1" smtClean="0">
                          <a:solidFill>
                            <a:srgbClr val="0070C0"/>
                          </a:solidFill>
                        </a:rPr>
                        <a:t>hyperprotection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spc="0" baseline="0" dirty="0" smtClean="0">
                          <a:effectLst/>
                          <a:latin typeface="Times New Roman" panose="02020603050405020304" pitchFamily="18" charset="0"/>
                          <a:cs typeface="Times New Roman" panose="02020603050405020304" pitchFamily="18" charset="0"/>
                        </a:rPr>
                        <a:t>General aggressiveness, asocial aggressiveness</a:t>
                      </a:r>
                      <a:endParaRPr lang="ru-RU" sz="1600" u="none" strike="noStrike" spc="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ru-RU"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9191160"/>
                  </a:ext>
                </a:extLst>
              </a:tr>
              <a:tr h="322325">
                <a:tc>
                  <a:txBody>
                    <a:bodyPr/>
                    <a:lstStyle/>
                    <a:p>
                      <a:pPr marL="114300" algn="l">
                        <a:lnSpc>
                          <a:spcPct val="100000"/>
                        </a:lnSpc>
                        <a:spcAft>
                          <a:spcPts val="0"/>
                        </a:spcAft>
                      </a:pPr>
                      <a:r>
                        <a:rPr lang="ru-RU" sz="1600" u="none" strike="noStrike" spc="0">
                          <a:effectLst/>
                          <a:latin typeface="Times New Roman" panose="02020603050405020304" pitchFamily="18" charset="0"/>
                          <a:cs typeface="Times New Roman" panose="02020603050405020304" pitchFamily="18" charset="0"/>
                        </a:rPr>
                        <a:t>5.</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rgbClr val="0070C0"/>
                          </a:solidFill>
                        </a:rPr>
                        <a:t>Condescending </a:t>
                      </a:r>
                      <a:r>
                        <a:rPr lang="en-US" sz="1600" b="1" dirty="0" err="1" smtClean="0">
                          <a:solidFill>
                            <a:srgbClr val="0070C0"/>
                          </a:solidFill>
                        </a:rPr>
                        <a:t>hyperprotection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spc="0" baseline="0" dirty="0" smtClean="0">
                          <a:effectLst/>
                          <a:latin typeface="Times New Roman" panose="02020603050405020304" pitchFamily="18" charset="0"/>
                          <a:cs typeface="Times New Roman" panose="02020603050405020304" pitchFamily="18" charset="0"/>
                        </a:rPr>
                        <a:t>Physical aggression</a:t>
                      </a:r>
                      <a:r>
                        <a:rPr lang="ru-RU" sz="1600" u="none" strike="noStrike" spc="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strike="noStrike" spc="0" dirty="0" smtClean="0">
                          <a:effectLst/>
                          <a:latin typeface="Times New Roman" panose="02020603050405020304" pitchFamily="18" charset="0"/>
                          <a:ea typeface="Times New Roman" panose="02020603050405020304" pitchFamily="18" charset="0"/>
                          <a:cs typeface="Times New Roman" panose="02020603050405020304" pitchFamily="18" charset="0"/>
                        </a:rPr>
                        <a:t>verbal aggression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dirty="0" smtClean="0">
                          <a:effectLst/>
                          <a:latin typeface="Times New Roman" panose="02020603050405020304" pitchFamily="18" charset="0"/>
                          <a:ea typeface="+mn-ea"/>
                          <a:cs typeface="Times New Roman" panose="02020603050405020304" pitchFamily="18" charset="0"/>
                        </a:rPr>
                        <a:t>Destructive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909908"/>
                  </a:ext>
                </a:extLst>
              </a:tr>
              <a:tr h="827651">
                <a:tc>
                  <a:txBody>
                    <a:bodyPr/>
                    <a:lstStyle/>
                    <a:p>
                      <a:pPr marL="114300" algn="l">
                        <a:lnSpc>
                          <a:spcPct val="100000"/>
                        </a:lnSpc>
                        <a:spcAft>
                          <a:spcPts val="0"/>
                        </a:spcAft>
                      </a:pPr>
                      <a:r>
                        <a:rPr lang="ru-RU" sz="1600" u="none" strike="noStrike" spc="0">
                          <a:effectLst/>
                          <a:latin typeface="Times New Roman" panose="02020603050405020304" pitchFamily="18" charset="0"/>
                          <a:cs typeface="Times New Roman" panose="02020603050405020304" pitchFamily="18" charset="0"/>
                        </a:rPr>
                        <a:t>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rgbClr val="0070C0"/>
                          </a:solidFill>
                        </a:rPr>
                        <a:t/>
                      </a:r>
                      <a:br>
                        <a:rPr lang="en-US" sz="1600" b="1" dirty="0" smtClean="0">
                          <a:solidFill>
                            <a:srgbClr val="0070C0"/>
                          </a:solidFill>
                        </a:rPr>
                      </a:br>
                      <a:r>
                        <a:rPr lang="en-US" sz="1600" b="1" dirty="0" smtClean="0">
                          <a:solidFill>
                            <a:srgbClr val="0070C0"/>
                          </a:solidFill>
                        </a:rPr>
                        <a:t>Indulgent </a:t>
                      </a:r>
                      <a:r>
                        <a:rPr lang="en-US" sz="1600" b="1" dirty="0" err="1" smtClean="0">
                          <a:solidFill>
                            <a:srgbClr val="0070C0"/>
                          </a:solidFill>
                        </a:rPr>
                        <a:t>hyperprotection</a:t>
                      </a:r>
                      <a:r>
                        <a:rPr lang="en-US" sz="1600" b="1" dirty="0" smtClean="0">
                          <a:solidFill>
                            <a:srgbClr val="0070C0"/>
                          </a:solidFill>
                        </a:rPr>
                        <a:t> </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endParaRPr lang="ru-RU" sz="1600" u="none" strike="noStrike" spc="0" dirty="0" smtClean="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600" u="none" strike="noStrike" spc="0" dirty="0" smtClean="0">
                          <a:effectLst/>
                          <a:latin typeface="Times New Roman" panose="02020603050405020304" pitchFamily="18" charset="0"/>
                          <a:ea typeface="+mn-ea"/>
                          <a:cs typeface="Times New Roman" panose="02020603050405020304" pitchFamily="18" charset="0"/>
                        </a:rPr>
                        <a:t>Destructive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baseline="0" dirty="0" smtClean="0">
                          <a:effectLst/>
                          <a:latin typeface="Times New Roman" panose="02020603050405020304" pitchFamily="18" charset="0"/>
                          <a:cs typeface="Times New Roman" panose="02020603050405020304" pitchFamily="18" charset="0"/>
                        </a:rPr>
                        <a:t>Asocial aggressiveness, </a:t>
                      </a:r>
                      <a:r>
                        <a:rPr lang="en-US" sz="1600" u="none" strike="noStrike" spc="0" dirty="0" smtClean="0">
                          <a:effectLst/>
                          <a:latin typeface="Times New Roman" panose="02020603050405020304" pitchFamily="18" charset="0"/>
                          <a:ea typeface="Times New Roman" panose="02020603050405020304" pitchFamily="18" charset="0"/>
                          <a:cs typeface="Times New Roman" panose="02020603050405020304" pitchFamily="18" charset="0"/>
                        </a:rPr>
                        <a:t>verbal aggression</a:t>
                      </a:r>
                      <a:r>
                        <a:rPr lang="ru-RU" sz="1600" u="none" strike="noStrike" spc="0" dirty="0" smtClean="0">
                          <a:effectLst/>
                          <a:latin typeface="Times New Roman" panose="02020603050405020304" pitchFamily="18" charset="0"/>
                          <a:cs typeface="Times New Roman" panose="02020603050405020304" pitchFamily="18" charset="0"/>
                        </a:rPr>
                        <a:t>, </a:t>
                      </a:r>
                      <a:r>
                        <a:rPr lang="en-US" sz="1600" u="none" strike="noStrike" spc="0" dirty="0" smtClean="0">
                          <a:effectLst/>
                          <a:latin typeface="Times New Roman" panose="02020603050405020304" pitchFamily="18" charset="0"/>
                          <a:cs typeface="Times New Roman" panose="02020603050405020304" pitchFamily="18" charset="0"/>
                        </a:rPr>
                        <a:t>negativism,</a:t>
                      </a:r>
                      <a:r>
                        <a:rPr lang="en-US" sz="1600" u="none" strike="noStrike" spc="0" baseline="0" dirty="0" smtClean="0">
                          <a:effectLst/>
                          <a:latin typeface="Times New Roman" panose="02020603050405020304" pitchFamily="18" charset="0"/>
                          <a:cs typeface="Times New Roman" panose="02020603050405020304" pitchFamily="18" charset="0"/>
                        </a:rPr>
                        <a:t> d</a:t>
                      </a:r>
                      <a:r>
                        <a:rPr lang="en-US" sz="1600" u="none" strike="noStrike" spc="0" dirty="0" smtClean="0">
                          <a:effectLst/>
                          <a:latin typeface="Times New Roman" panose="02020603050405020304" pitchFamily="18" charset="0"/>
                          <a:ea typeface="+mn-ea"/>
                          <a:cs typeface="Times New Roman" panose="02020603050405020304" pitchFamily="18" charset="0"/>
                        </a:rPr>
                        <a:t>estructive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570314"/>
                  </a:ext>
                </a:extLst>
              </a:tr>
              <a:tr h="322325">
                <a:tc>
                  <a:txBody>
                    <a:bodyPr/>
                    <a:lstStyle/>
                    <a:p>
                      <a:pPr marL="114300" algn="l">
                        <a:lnSpc>
                          <a:spcPct val="100000"/>
                        </a:lnSpc>
                        <a:spcAft>
                          <a:spcPts val="0"/>
                        </a:spcAft>
                      </a:pPr>
                      <a:r>
                        <a:rPr lang="ru-RU" sz="1600" u="none" strike="noStrike" spc="0">
                          <a:effectLst/>
                          <a:latin typeface="Times New Roman" panose="02020603050405020304" pitchFamily="18" charset="0"/>
                          <a:cs typeface="Times New Roman" panose="02020603050405020304" pitchFamily="18" charset="0"/>
                        </a:rPr>
                        <a:t>7.</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rgbClr val="0070C0"/>
                          </a:solidFill>
                          <a:cs typeface="Times New Roman" panose="02020603050405020304" pitchFamily="18" charset="0"/>
                        </a:rPr>
                        <a:t>Indulgent </a:t>
                      </a:r>
                      <a:r>
                        <a:rPr lang="en-US" sz="1600" b="1" dirty="0" err="1" smtClean="0">
                          <a:solidFill>
                            <a:srgbClr val="0070C0"/>
                          </a:solidFill>
                          <a:cs typeface="Times New Roman" panose="02020603050405020304" pitchFamily="18" charset="0"/>
                        </a:rPr>
                        <a:t>hypoprotection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ru-RU"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dirty="0" smtClean="0">
                          <a:effectLst/>
                          <a:latin typeface="Times New Roman" panose="02020603050405020304" pitchFamily="18" charset="0"/>
                          <a:ea typeface="+mn-ea"/>
                          <a:cs typeface="Times New Roman" panose="02020603050405020304" pitchFamily="18" charset="0"/>
                        </a:rPr>
                        <a:t>Destructive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913061"/>
                  </a:ext>
                </a:extLst>
              </a:tr>
              <a:tr h="327195">
                <a:tc>
                  <a:txBody>
                    <a:bodyPr/>
                    <a:lstStyle/>
                    <a:p>
                      <a:pPr marL="114300" algn="l">
                        <a:lnSpc>
                          <a:spcPct val="100000"/>
                        </a:lnSpc>
                        <a:spcAft>
                          <a:spcPts val="0"/>
                        </a:spcAft>
                      </a:pPr>
                      <a:r>
                        <a:rPr lang="ru-RU" sz="1600" u="none" strike="noStrike" spc="0">
                          <a:effectLst/>
                          <a:latin typeface="Times New Roman" panose="02020603050405020304" pitchFamily="18" charset="0"/>
                          <a:cs typeface="Times New Roman" panose="02020603050405020304" pitchFamily="18" charset="0"/>
                        </a:rPr>
                        <a:t>8.</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rgbClr val="0070C0"/>
                          </a:solidFill>
                        </a:rPr>
                        <a:t>Hidden </a:t>
                      </a:r>
                      <a:r>
                        <a:rPr lang="en-US" sz="1600" b="1" dirty="0" err="1" smtClean="0">
                          <a:solidFill>
                            <a:srgbClr val="0070C0"/>
                          </a:solidFill>
                        </a:rPr>
                        <a:t>hypoprotection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dirty="0" smtClean="0">
                          <a:effectLst/>
                          <a:latin typeface="Times New Roman" panose="02020603050405020304" pitchFamily="18" charset="0"/>
                          <a:ea typeface="+mn-ea"/>
                          <a:cs typeface="Times New Roman" panose="02020603050405020304" pitchFamily="18" charset="0"/>
                        </a:rPr>
                        <a:t>Destructive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baseline="0" dirty="0" smtClean="0">
                          <a:effectLst/>
                          <a:latin typeface="Times New Roman" panose="02020603050405020304" pitchFamily="18" charset="0"/>
                          <a:cs typeface="Times New Roman" panose="02020603050405020304" pitchFamily="18" charset="0"/>
                        </a:rPr>
                        <a:t>Physical aggression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41644"/>
                  </a:ext>
                </a:extLst>
              </a:tr>
              <a:tr h="551767">
                <a:tc>
                  <a:txBody>
                    <a:bodyPr/>
                    <a:lstStyle/>
                    <a:p>
                      <a:pPr marL="114300" algn="l">
                        <a:lnSpc>
                          <a:spcPct val="100000"/>
                        </a:lnSpc>
                        <a:spcAft>
                          <a:spcPts val="0"/>
                        </a:spcAft>
                      </a:pPr>
                      <a:r>
                        <a:rPr lang="ru-RU" sz="1600" u="none" strike="noStrike" spc="0">
                          <a:effectLst/>
                          <a:latin typeface="Times New Roman" panose="02020603050405020304" pitchFamily="18" charset="0"/>
                          <a:cs typeface="Times New Roman" panose="02020603050405020304" pitchFamily="18" charset="0"/>
                        </a:rPr>
                        <a:t>9.</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err="1" smtClean="0">
                          <a:solidFill>
                            <a:srgbClr val="0070C0"/>
                          </a:solidFill>
                        </a:rPr>
                        <a:t>Hypoprotection</a:t>
                      </a:r>
                      <a:r>
                        <a:rPr lang="en-US" sz="1600" b="1" dirty="0" smtClean="0">
                          <a:solidFill>
                            <a:srgbClr val="0070C0"/>
                          </a:solidFill>
                        </a:rPr>
                        <a:t> with ill-treatment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ru-RU"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spc="0" baseline="0" dirty="0" smtClean="0">
                          <a:effectLst/>
                          <a:latin typeface="Times New Roman" panose="02020603050405020304" pitchFamily="18" charset="0"/>
                          <a:cs typeface="Times New Roman" panose="02020603050405020304" pitchFamily="18" charset="0"/>
                        </a:rPr>
                        <a:t>General aggressiveness, negativism, asocial aggressiveness</a:t>
                      </a:r>
                      <a:endParaRPr lang="ru-RU" sz="1600" u="none" strike="noStrike" spc="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2102346"/>
                  </a:ext>
                </a:extLst>
              </a:tr>
              <a:tr h="556035">
                <a:tc>
                  <a:txBody>
                    <a:bodyPr/>
                    <a:lstStyle/>
                    <a:p>
                      <a:pPr marL="114300" algn="l">
                        <a:lnSpc>
                          <a:spcPct val="100000"/>
                        </a:lnSpc>
                        <a:spcAft>
                          <a:spcPts val="0"/>
                        </a:spcAft>
                      </a:pPr>
                      <a:r>
                        <a:rPr lang="ru-RU" sz="1600" u="none" strike="noStrike" spc="0">
                          <a:effectLst/>
                          <a:latin typeface="Times New Roman" panose="02020603050405020304" pitchFamily="18" charset="0"/>
                          <a:cs typeface="Times New Roman" panose="02020603050405020304" pitchFamily="18" charset="0"/>
                        </a:rPr>
                        <a:t>10.</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rgbClr val="0070C0"/>
                          </a:solidFill>
                        </a:rPr>
                        <a:t>Hidden </a:t>
                      </a:r>
                      <a:r>
                        <a:rPr lang="en-US" sz="1600" b="1" dirty="0" err="1" smtClean="0">
                          <a:solidFill>
                            <a:srgbClr val="0070C0"/>
                          </a:solidFill>
                        </a:rPr>
                        <a:t>hypoprotection</a:t>
                      </a:r>
                      <a:r>
                        <a:rPr lang="en-US" sz="1600" b="1" dirty="0" smtClean="0">
                          <a:solidFill>
                            <a:srgbClr val="0070C0"/>
                          </a:solidFill>
                        </a:rPr>
                        <a:t> with ill-treatment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ru-RU"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baseline="0" dirty="0" smtClean="0">
                          <a:effectLst/>
                          <a:latin typeface="Times New Roman" panose="02020603050405020304" pitchFamily="18" charset="0"/>
                          <a:cs typeface="Times New Roman" panose="02020603050405020304" pitchFamily="18" charset="0"/>
                        </a:rPr>
                        <a:t>Physical aggression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373454"/>
                  </a:ext>
                </a:extLst>
              </a:tr>
              <a:tr h="327195">
                <a:tc>
                  <a:txBody>
                    <a:bodyPr/>
                    <a:lstStyle/>
                    <a:p>
                      <a:pPr marL="114300" algn="l">
                        <a:lnSpc>
                          <a:spcPct val="100000"/>
                        </a:lnSpc>
                        <a:spcAft>
                          <a:spcPts val="0"/>
                        </a:spcAft>
                      </a:pPr>
                      <a:r>
                        <a:rPr lang="ru-RU" sz="1600" u="none" strike="noStrike" spc="0">
                          <a:effectLst/>
                          <a:latin typeface="Times New Roman" panose="02020603050405020304" pitchFamily="18" charset="0"/>
                          <a:cs typeface="Times New Roman" panose="02020603050405020304" pitchFamily="18" charset="0"/>
                        </a:rPr>
                        <a:t>11.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rgbClr val="0070C0"/>
                          </a:solidFill>
                        </a:rPr>
                        <a:t>Severe </a:t>
                      </a:r>
                      <a:r>
                        <a:rPr lang="en-US" sz="1600" b="1" dirty="0" err="1" smtClean="0">
                          <a:solidFill>
                            <a:srgbClr val="0070C0"/>
                          </a:solidFill>
                        </a:rPr>
                        <a:t>hypoprotection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dirty="0" smtClean="0">
                          <a:effectLst/>
                          <a:latin typeface="Times New Roman" panose="02020603050405020304" pitchFamily="18" charset="0"/>
                          <a:ea typeface="+mn-ea"/>
                          <a:cs typeface="Times New Roman" panose="02020603050405020304" pitchFamily="18" charset="0"/>
                        </a:rPr>
                        <a:t>Destructive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baseline="0" dirty="0" smtClean="0">
                          <a:effectLst/>
                          <a:latin typeface="Times New Roman" panose="02020603050405020304" pitchFamily="18" charset="0"/>
                          <a:cs typeface="Times New Roman" panose="02020603050405020304" pitchFamily="18" charset="0"/>
                        </a:rPr>
                        <a:t>Indirect aggression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8350617"/>
                  </a:ext>
                </a:extLst>
              </a:tr>
              <a:tr h="322325">
                <a:tc>
                  <a:txBody>
                    <a:bodyPr/>
                    <a:lstStyle/>
                    <a:p>
                      <a:pPr marL="114300" algn="l">
                        <a:lnSpc>
                          <a:spcPct val="100000"/>
                        </a:lnSpc>
                        <a:spcAft>
                          <a:spcPts val="0"/>
                        </a:spcAft>
                      </a:pPr>
                      <a:r>
                        <a:rPr lang="ru-RU" sz="1600" u="none" strike="noStrike" spc="0">
                          <a:effectLst/>
                          <a:latin typeface="Times New Roman" panose="02020603050405020304" pitchFamily="18" charset="0"/>
                          <a:cs typeface="Times New Roman" panose="02020603050405020304" pitchFamily="18" charset="0"/>
                        </a:rPr>
                        <a:t>12.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00000"/>
                        </a:lnSpc>
                        <a:spcAft>
                          <a:spcPts val="0"/>
                        </a:spcAft>
                      </a:pPr>
                      <a:r>
                        <a:rPr lang="en-US" sz="1600" b="1" dirty="0" smtClean="0">
                          <a:solidFill>
                            <a:srgbClr val="0070C0"/>
                          </a:solidFill>
                        </a:rPr>
                        <a:t>Brutal </a:t>
                      </a:r>
                      <a:r>
                        <a:rPr lang="en-US" sz="1600" b="1" dirty="0" err="1" smtClean="0">
                          <a:solidFill>
                            <a:srgbClr val="0070C0"/>
                          </a:solidFill>
                        </a:rPr>
                        <a:t>hypoprotection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baseline="0" dirty="0" smtClean="0">
                          <a:effectLst/>
                          <a:latin typeface="Times New Roman" panose="02020603050405020304" pitchFamily="18" charset="0"/>
                          <a:cs typeface="Times New Roman" panose="02020603050405020304" pitchFamily="18" charset="0"/>
                        </a:rPr>
                        <a:t>Physical aggression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ru-RU"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522081"/>
                  </a:ext>
                </a:extLst>
              </a:tr>
            </a:tbl>
          </a:graphicData>
        </a:graphic>
      </p:graphicFrame>
    </p:spTree>
    <p:extLst>
      <p:ext uri="{BB962C8B-B14F-4D97-AF65-F5344CB8AC3E}">
        <p14:creationId xmlns:p14="http://schemas.microsoft.com/office/powerpoint/2010/main" val="616811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1"/>
          </p:nvPr>
        </p:nvSpPr>
        <p:spPr>
          <a:xfrm>
            <a:off x="262890" y="125730"/>
            <a:ext cx="11144808" cy="6732270"/>
          </a:xfrm>
        </p:spPr>
        <p:txBody>
          <a:bodyPr>
            <a:normAutofit/>
          </a:bodyPr>
          <a:lstStyle/>
          <a:p>
            <a:pPr marL="0" indent="0" algn="ctr">
              <a:buNone/>
            </a:pPr>
            <a:r>
              <a:rPr lang="en-US" sz="2400" b="1" i="1" dirty="0">
                <a:solidFill>
                  <a:schemeClr val="tx2">
                    <a:lumMod val="75000"/>
                  </a:schemeClr>
                </a:solidFill>
              </a:rPr>
              <a:t>The correlation between the parenting style and behavioral disorders in children and adolescents</a:t>
            </a:r>
            <a:endParaRPr lang="ru-RU" sz="2400" b="1" i="1" dirty="0">
              <a:solidFill>
                <a:schemeClr val="tx2">
                  <a:lumMod val="75000"/>
                </a:schemeClr>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069834751"/>
              </p:ext>
            </p:extLst>
          </p:nvPr>
        </p:nvGraphicFramePr>
        <p:xfrm>
          <a:off x="133815" y="1159728"/>
          <a:ext cx="11942956" cy="3261397"/>
        </p:xfrm>
        <a:graphic>
          <a:graphicData uri="http://schemas.openxmlformats.org/drawingml/2006/table">
            <a:tbl>
              <a:tblPr firstRow="1" firstCol="1" bandRow="1">
                <a:tableStyleId>{5C22544A-7EE6-4342-B048-85BDC9FD1C3A}</a:tableStyleId>
              </a:tblPr>
              <a:tblGrid>
                <a:gridCol w="457200">
                  <a:extLst>
                    <a:ext uri="{9D8B030D-6E8A-4147-A177-3AD203B41FA5}">
                      <a16:colId xmlns:a16="http://schemas.microsoft.com/office/drawing/2014/main" val="1986632441"/>
                    </a:ext>
                  </a:extLst>
                </a:gridCol>
                <a:gridCol w="3719728">
                  <a:extLst>
                    <a:ext uri="{9D8B030D-6E8A-4147-A177-3AD203B41FA5}">
                      <a16:colId xmlns:a16="http://schemas.microsoft.com/office/drawing/2014/main" val="4082217239"/>
                    </a:ext>
                  </a:extLst>
                </a:gridCol>
                <a:gridCol w="4130730">
                  <a:extLst>
                    <a:ext uri="{9D8B030D-6E8A-4147-A177-3AD203B41FA5}">
                      <a16:colId xmlns:a16="http://schemas.microsoft.com/office/drawing/2014/main" val="3440409362"/>
                    </a:ext>
                  </a:extLst>
                </a:gridCol>
                <a:gridCol w="3635298">
                  <a:extLst>
                    <a:ext uri="{9D8B030D-6E8A-4147-A177-3AD203B41FA5}">
                      <a16:colId xmlns:a16="http://schemas.microsoft.com/office/drawing/2014/main" val="2162472325"/>
                    </a:ext>
                  </a:extLst>
                </a:gridCol>
              </a:tblGrid>
              <a:tr h="455274">
                <a:tc rowSpan="2">
                  <a:txBody>
                    <a:bodyPr/>
                    <a:lstStyle/>
                    <a:p>
                      <a:pPr marL="114300" algn="l">
                        <a:lnSpc>
                          <a:spcPct val="100000"/>
                        </a:lnSpc>
                        <a:spcAft>
                          <a:spcPts val="300"/>
                        </a:spcAft>
                      </a:pP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en-US" sz="1600" u="none" strike="noStrike" spc="0" dirty="0" smtClean="0">
                          <a:effectLst/>
                          <a:latin typeface="Times New Roman" panose="02020603050405020304" pitchFamily="18" charset="0"/>
                          <a:cs typeface="Times New Roman" panose="02020603050405020304" pitchFamily="18" charset="0"/>
                        </a:rPr>
                        <a:t>Parenting style</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US" sz="1600" u="none" strike="noStrike" spc="0" dirty="0" smtClean="0">
                          <a:effectLst/>
                          <a:latin typeface="Times New Roman" panose="02020603050405020304" pitchFamily="18" charset="0"/>
                          <a:cs typeface="Times New Roman" panose="02020603050405020304" pitchFamily="18" charset="0"/>
                        </a:rPr>
                        <a:t>Behavioral disorders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844239361"/>
                  </a:ext>
                </a:extLst>
              </a:tr>
              <a:tr h="424494">
                <a:tc vMerge="1">
                  <a:txBody>
                    <a:bodyPr/>
                    <a:lstStyle/>
                    <a:p>
                      <a:endParaRPr lang="ru-RU"/>
                    </a:p>
                  </a:txBody>
                  <a:tcPr/>
                </a:tc>
                <a:tc vMerge="1">
                  <a:txBody>
                    <a:bodyPr/>
                    <a:lstStyle/>
                    <a:p>
                      <a:endParaRPr lang="ru-RU"/>
                    </a:p>
                  </a:txBody>
                  <a:tcPr/>
                </a:tc>
                <a:tc>
                  <a:txBody>
                    <a:bodyPr/>
                    <a:lstStyle/>
                    <a:p>
                      <a:pPr algn="ctr">
                        <a:lnSpc>
                          <a:spcPct val="100000"/>
                        </a:lnSpc>
                        <a:spcAft>
                          <a:spcPts val="0"/>
                        </a:spcAft>
                      </a:pPr>
                      <a:r>
                        <a:rPr lang="en-US" sz="1600" b="1" u="none" strike="noStrike" spc="0" dirty="0" smtClean="0">
                          <a:solidFill>
                            <a:srgbClr val="0070C0"/>
                          </a:solidFill>
                          <a:effectLst/>
                          <a:latin typeface="Times New Roman" panose="02020603050405020304" pitchFamily="18" charset="0"/>
                          <a:ea typeface="+mn-ea"/>
                          <a:cs typeface="Times New Roman" panose="02020603050405020304" pitchFamily="18" charset="0"/>
                        </a:rPr>
                        <a:t>Boys</a:t>
                      </a:r>
                      <a:endParaRPr lang="ru-RU"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b="1" u="none" strike="noStrike" spc="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Girls</a:t>
                      </a:r>
                      <a:endParaRPr lang="ru-RU" sz="16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900220"/>
                  </a:ext>
                </a:extLst>
              </a:tr>
              <a:tr h="358016">
                <a:tc>
                  <a:txBody>
                    <a:bodyPr/>
                    <a:lstStyle/>
                    <a:p>
                      <a:pPr marL="114300" algn="l">
                        <a:lnSpc>
                          <a:spcPct val="100000"/>
                        </a:lnSpc>
                        <a:spcAft>
                          <a:spcPts val="0"/>
                        </a:spcAft>
                      </a:pPr>
                      <a:r>
                        <a:rPr lang="ru-RU" sz="1600" b="0" i="0" u="none" strike="noStrike" spc="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rgbClr val="0070C0"/>
                          </a:solidFill>
                          <a:latin typeface="Times New Roman" panose="02020603050405020304" pitchFamily="18" charset="0"/>
                          <a:cs typeface="Times New Roman" panose="02020603050405020304" pitchFamily="18" charset="0"/>
                        </a:rPr>
                        <a:t>Emotional rejection</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spc="0" baseline="0" dirty="0" smtClean="0">
                          <a:effectLst/>
                          <a:latin typeface="Times New Roman" panose="02020603050405020304" pitchFamily="18" charset="0"/>
                          <a:cs typeface="Times New Roman" panose="02020603050405020304" pitchFamily="18" charset="0"/>
                        </a:rPr>
                        <a:t>Asocial aggressiveness, general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spc="0" baseline="0" dirty="0" smtClean="0">
                          <a:effectLst/>
                          <a:latin typeface="Times New Roman" panose="02020603050405020304" pitchFamily="18" charset="0"/>
                          <a:cs typeface="Times New Roman" panose="02020603050405020304" pitchFamily="18" charset="0"/>
                        </a:rPr>
                        <a:t>Asocial aggressiveness, general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8885754"/>
                  </a:ext>
                </a:extLst>
              </a:tr>
              <a:tr h="430909">
                <a:tc>
                  <a:txBody>
                    <a:bodyPr/>
                    <a:lstStyle/>
                    <a:p>
                      <a:pPr marL="114300" algn="l">
                        <a:lnSpc>
                          <a:spcPct val="100000"/>
                        </a:lnSpc>
                        <a:spcAft>
                          <a:spcPts val="0"/>
                        </a:spcAft>
                      </a:pPr>
                      <a:r>
                        <a:rPr lang="ru-RU" sz="1600" b="0" i="0" u="none" strike="noStrike" spc="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14.</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rgbClr val="0070C0"/>
                          </a:solidFill>
                          <a:latin typeface="Times New Roman" panose="02020603050405020304" pitchFamily="18" charset="0"/>
                          <a:cs typeface="Times New Roman" panose="02020603050405020304" pitchFamily="18" charset="0"/>
                        </a:rPr>
                        <a:t>Increased moral responsibility</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spc="0" baseline="0" dirty="0" smtClean="0">
                          <a:effectLst/>
                          <a:latin typeface="Times New Roman" panose="02020603050405020304" pitchFamily="18" charset="0"/>
                          <a:cs typeface="Times New Roman" panose="02020603050405020304" pitchFamily="18" charset="0"/>
                        </a:rPr>
                        <a:t>Indirect aggression, negativism</a:t>
                      </a:r>
                      <a:endPar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baseline="0" dirty="0" smtClean="0">
                          <a:effectLst/>
                          <a:latin typeface="Times New Roman" panose="02020603050405020304" pitchFamily="18" charset="0"/>
                          <a:cs typeface="Times New Roman" panose="02020603050405020304" pitchFamily="18" charset="0"/>
                        </a:rPr>
                        <a:t>General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2691719"/>
                  </a:ext>
                </a:extLst>
              </a:tr>
              <a:tr h="461189">
                <a:tc>
                  <a:txBody>
                    <a:bodyPr/>
                    <a:lstStyle/>
                    <a:p>
                      <a:pPr algn="l">
                        <a:lnSpc>
                          <a:spcPct val="100000"/>
                        </a:lnSpc>
                        <a:spcAft>
                          <a:spcPts val="0"/>
                        </a:spcAft>
                      </a:pPr>
                      <a:r>
                        <a:rPr lang="ru-RU" sz="1600" b="0" i="0" u="none" strike="noStrike" spc="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15.</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rgbClr val="0070C0"/>
                          </a:solidFill>
                          <a:latin typeface="Times New Roman" panose="02020603050405020304" pitchFamily="18" charset="0"/>
                          <a:cs typeface="Times New Roman" panose="02020603050405020304" pitchFamily="18" charset="0"/>
                        </a:rPr>
                        <a:t>Demanding treatment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baseline="0" dirty="0" smtClean="0">
                          <a:effectLst/>
                          <a:latin typeface="Times New Roman" panose="02020603050405020304" pitchFamily="18" charset="0"/>
                          <a:cs typeface="Times New Roman" panose="02020603050405020304" pitchFamily="18" charset="0"/>
                        </a:rPr>
                        <a:t>General aggressiveness</a:t>
                      </a:r>
                      <a:r>
                        <a:rPr lang="ru-RU" sz="1600" u="none" strike="noStrike" spc="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strike="noStrike" spc="0" baseline="0" dirty="0" smtClean="0">
                          <a:effectLst/>
                          <a:latin typeface="Times New Roman" panose="02020603050405020304" pitchFamily="18" charset="0"/>
                          <a:cs typeface="Times New Roman" panose="02020603050405020304" pitchFamily="18" charset="0"/>
                        </a:rPr>
                        <a:t>indirect aggression</a:t>
                      </a:r>
                      <a:r>
                        <a:rPr lang="ru-RU" sz="1600" u="none" strike="noStrike" spc="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strike="noStrike" spc="0" dirty="0" smtClean="0">
                          <a:effectLst/>
                          <a:latin typeface="Times New Roman" panose="02020603050405020304" pitchFamily="18" charset="0"/>
                          <a:ea typeface="+mn-ea"/>
                          <a:cs typeface="Times New Roman" panose="02020603050405020304" pitchFamily="18" charset="0"/>
                        </a:rPr>
                        <a:t>destructive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dirty="0" smtClean="0">
                          <a:effectLst/>
                          <a:latin typeface="Times New Roman" panose="02020603050405020304" pitchFamily="18" charset="0"/>
                          <a:ea typeface="+mn-ea"/>
                          <a:cs typeface="Times New Roman" panose="02020603050405020304" pitchFamily="18" charset="0"/>
                        </a:rPr>
                        <a:t>Destructive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4592369"/>
                  </a:ext>
                </a:extLst>
              </a:tr>
              <a:tr h="424494">
                <a:tc>
                  <a:txBody>
                    <a:bodyPr/>
                    <a:lstStyle/>
                    <a:p>
                      <a:pPr algn="l">
                        <a:lnSpc>
                          <a:spcPct val="100000"/>
                        </a:lnSpc>
                        <a:spcAft>
                          <a:spcPts val="0"/>
                        </a:spcAft>
                      </a:pPr>
                      <a:r>
                        <a:rPr lang="ru-RU" sz="1600" b="0" i="0" u="none" strike="noStrike" spc="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dirty="0" smtClean="0">
                          <a:solidFill>
                            <a:srgbClr val="0070C0"/>
                          </a:solidFill>
                          <a:latin typeface="Times New Roman" panose="02020603050405020304" pitchFamily="18" charset="0"/>
                          <a:cs typeface="Times New Roman" panose="02020603050405020304" pitchFamily="18" charset="0"/>
                        </a:rPr>
                        <a:t>Brutal attitude</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dirty="0" smtClean="0">
                          <a:effectLst/>
                          <a:latin typeface="Times New Roman" panose="02020603050405020304" pitchFamily="18" charset="0"/>
                          <a:ea typeface="+mn-ea"/>
                          <a:cs typeface="Times New Roman" panose="02020603050405020304" pitchFamily="18" charset="0"/>
                        </a:rPr>
                        <a:t>Destructive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spc="0" dirty="0" smtClean="0">
                          <a:effectLst/>
                          <a:latin typeface="Times New Roman" panose="02020603050405020304" pitchFamily="18" charset="0"/>
                          <a:ea typeface="+mn-ea"/>
                          <a:cs typeface="Times New Roman" panose="02020603050405020304" pitchFamily="18" charset="0"/>
                        </a:rPr>
                        <a:t>Destructive aggressiveness</a:t>
                      </a:r>
                      <a:r>
                        <a:rPr lang="ru-RU" sz="1600" u="none" strike="noStrike" spc="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strike="noStrike" spc="0" baseline="0" dirty="0" smtClean="0">
                          <a:effectLst/>
                          <a:latin typeface="Times New Roman" panose="02020603050405020304" pitchFamily="18" charset="0"/>
                          <a:cs typeface="Times New Roman" panose="02020603050405020304" pitchFamily="18" charset="0"/>
                        </a:rPr>
                        <a:t>asocial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9191160"/>
                  </a:ext>
                </a:extLst>
              </a:tr>
              <a:tr h="424494">
                <a:tc>
                  <a:txBody>
                    <a:bodyPr/>
                    <a:lstStyle/>
                    <a:p>
                      <a:pPr algn="l">
                        <a:lnSpc>
                          <a:spcPct val="100000"/>
                        </a:lnSpc>
                        <a:spcAft>
                          <a:spcPts val="0"/>
                        </a:spcAft>
                      </a:pPr>
                      <a:r>
                        <a:rPr lang="ru-RU" sz="1600" b="0" i="0" u="none" strike="noStrike" spc="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17.</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1600" b="1" i="1" dirty="0" smtClean="0">
                          <a:solidFill>
                            <a:schemeClr val="accent1">
                              <a:lumMod val="75000"/>
                            </a:schemeClr>
                          </a:solidFill>
                        </a:rPr>
                        <a:t>Ill-treatment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baseline="0" dirty="0" smtClean="0">
                          <a:effectLst/>
                          <a:latin typeface="Times New Roman" panose="02020603050405020304" pitchFamily="18" charset="0"/>
                          <a:cs typeface="Times New Roman" panose="02020603050405020304" pitchFamily="18" charset="0"/>
                        </a:rPr>
                        <a:t>General aggressiveness, asocial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u="none" strike="noStrike" spc="0" baseline="0" dirty="0" smtClean="0">
                          <a:effectLst/>
                          <a:latin typeface="Times New Roman" panose="02020603050405020304" pitchFamily="18" charset="0"/>
                          <a:cs typeface="Times New Roman" panose="02020603050405020304" pitchFamily="18" charset="0"/>
                        </a:rPr>
                        <a:t>Negativism, general aggressiveness, asocial aggressiveness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909908"/>
                  </a:ext>
                </a:extLst>
              </a:tr>
            </a:tbl>
          </a:graphicData>
        </a:graphic>
      </p:graphicFrame>
    </p:spTree>
    <p:extLst>
      <p:ext uri="{BB962C8B-B14F-4D97-AF65-F5344CB8AC3E}">
        <p14:creationId xmlns:p14="http://schemas.microsoft.com/office/powerpoint/2010/main" val="2965540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4. Parenting-related factors and behavioral disorders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514350" indent="-514350">
              <a:buAutoNum type="arabicParenR"/>
            </a:pPr>
            <a:r>
              <a:rPr lang="en-US" b="1" i="1" dirty="0">
                <a:solidFill>
                  <a:schemeClr val="accent1">
                    <a:lumMod val="75000"/>
                  </a:schemeClr>
                </a:solidFill>
                <a:latin typeface="Times New Roman" panose="02020603050405020304" pitchFamily="18" charset="0"/>
                <a:cs typeface="Times New Roman" panose="02020603050405020304" pitchFamily="18" charset="0"/>
              </a:rPr>
              <a:t>Instability of parenting style</a:t>
            </a:r>
            <a:r>
              <a:rPr lang="en-US" b="1" dirty="0">
                <a:solidFill>
                  <a:schemeClr val="accent1">
                    <a:lumMod val="75000"/>
                  </a:schemeClr>
                </a:solidFill>
                <a:latin typeface="Times New Roman" panose="02020603050405020304" pitchFamily="18" charset="0"/>
                <a:cs typeface="Times New Roman" panose="02020603050405020304" pitchFamily="18" charset="0"/>
              </a:rPr>
              <a:t>.</a:t>
            </a:r>
            <a:endParaRPr lang="ru-RU"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sharp change in style or methods of </a:t>
            </a:r>
            <a:r>
              <a:rPr lang="en-US" dirty="0" smtClean="0">
                <a:latin typeface="Times New Roman" panose="02020603050405020304" pitchFamily="18" charset="0"/>
                <a:cs typeface="Times New Roman" panose="02020603050405020304" pitchFamily="18" charset="0"/>
              </a:rPr>
              <a:t>parenting </a:t>
            </a:r>
            <a:r>
              <a:rPr lang="en-US" dirty="0">
                <a:latin typeface="Times New Roman" panose="02020603050405020304" pitchFamily="18" charset="0"/>
                <a:cs typeface="Times New Roman" panose="02020603050405020304" pitchFamily="18" charset="0"/>
              </a:rPr>
              <a:t>may indicate parents' </a:t>
            </a:r>
            <a:r>
              <a:rPr lang="en-US" dirty="0" smtClean="0">
                <a:latin typeface="Times New Roman" panose="02020603050405020304" pitchFamily="18" charset="0"/>
                <a:cs typeface="Times New Roman" panose="02020603050405020304" pitchFamily="18" charset="0"/>
              </a:rPr>
              <a:t>hesitation, for example, shifting </a:t>
            </a:r>
            <a:r>
              <a:rPr lang="en-US" dirty="0">
                <a:latin typeface="Times New Roman" panose="02020603050405020304" pitchFamily="18" charset="0"/>
                <a:cs typeface="Times New Roman" panose="02020603050405020304" pitchFamily="18" charset="0"/>
              </a:rPr>
              <a:t>from a very strict style to a liberal </a:t>
            </a:r>
            <a:r>
              <a:rPr lang="en-US" dirty="0" smtClean="0">
                <a:latin typeface="Times New Roman" panose="02020603050405020304" pitchFamily="18" charset="0"/>
                <a:cs typeface="Times New Roman" panose="02020603050405020304" pitchFamily="18" charset="0"/>
              </a:rPr>
              <a:t>one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back.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inconsistence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parenting </a:t>
            </a:r>
            <a:r>
              <a:rPr lang="en-US" dirty="0">
                <a:latin typeface="Times New Roman" panose="02020603050405020304" pitchFamily="18" charset="0"/>
                <a:cs typeface="Times New Roman" panose="02020603050405020304" pitchFamily="18" charset="0"/>
              </a:rPr>
              <a:t>style contributes to the </a:t>
            </a:r>
            <a:r>
              <a:rPr lang="en-US" dirty="0" smtClean="0">
                <a:latin typeface="Times New Roman" panose="02020603050405020304" pitchFamily="18" charset="0"/>
                <a:cs typeface="Times New Roman" panose="02020603050405020304" pitchFamily="18" charset="0"/>
              </a:rPr>
              <a:t>development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such </a:t>
            </a:r>
            <a:r>
              <a:rPr lang="en-US" dirty="0">
                <a:latin typeface="Times New Roman" panose="02020603050405020304" pitchFamily="18" charset="0"/>
                <a:cs typeface="Times New Roman" panose="02020603050405020304" pitchFamily="18" charset="0"/>
              </a:rPr>
              <a:t>character traits as stubbornness and a tendency to oppose oneself to any authority.</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720512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4. Parenting-related factors and behavioral disorders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ru-RU" b="1" dirty="0">
                <a:solidFill>
                  <a:schemeClr val="accent1">
                    <a:lumMod val="75000"/>
                  </a:schemeClr>
                </a:solidFill>
                <a:latin typeface="Times New Roman" panose="02020603050405020304" pitchFamily="18" charset="0"/>
                <a:cs typeface="Times New Roman" panose="02020603050405020304" pitchFamily="18" charset="0"/>
              </a:rPr>
              <a:t>2) </a:t>
            </a:r>
            <a:r>
              <a:rPr lang="en-US" b="1" dirty="0">
                <a:solidFill>
                  <a:schemeClr val="accent1">
                    <a:lumMod val="75000"/>
                  </a:schemeClr>
                </a:solidFill>
                <a:latin typeface="Times New Roman" panose="02020603050405020304" pitchFamily="18" charset="0"/>
                <a:cs typeface="Times New Roman" panose="02020603050405020304" pitchFamily="18" charset="0"/>
              </a:rPr>
              <a:t>Expansion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of the area </a:t>
            </a:r>
            <a:r>
              <a:rPr lang="en-US" b="1" dirty="0">
                <a:solidFill>
                  <a:schemeClr val="accent1">
                    <a:lumMod val="75000"/>
                  </a:schemeClr>
                </a:solidFill>
                <a:latin typeface="Times New Roman" panose="02020603050405020304" pitchFamily="18" charset="0"/>
                <a:cs typeface="Times New Roman" panose="02020603050405020304" pitchFamily="18" charset="0"/>
              </a:rPr>
              <a:t>of parental feelings</a:t>
            </a:r>
            <a:r>
              <a:rPr lang="ru-RU" b="1" dirty="0">
                <a:solidFill>
                  <a:schemeClr val="accent1">
                    <a:lumMod val="75000"/>
                  </a:schemeClr>
                </a:solidFill>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Typically, this phenomenon is observed in cases of parenting disorders such as indulging or dominant </a:t>
            </a:r>
            <a:r>
              <a:rPr lang="en-US" dirty="0" err="1">
                <a:latin typeface="Times New Roman" panose="02020603050405020304" pitchFamily="18" charset="0"/>
                <a:cs typeface="Times New Roman" panose="02020603050405020304" pitchFamily="18" charset="0"/>
              </a:rPr>
              <a:t>hyperprotection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happens when the marital relationships between parents are broken: one of the spouses is gone (death, divorce), or their relationships does not satisfy the parent who plays the main role in child rearing. At the same time, </a:t>
            </a:r>
            <a:r>
              <a:rPr lang="en-US" dirty="0" smtClean="0">
                <a:latin typeface="Times New Roman" panose="02020603050405020304" pitchFamily="18" charset="0"/>
                <a:cs typeface="Times New Roman" panose="02020603050405020304" pitchFamily="18" charset="0"/>
              </a:rPr>
              <a:t>parents (</a:t>
            </a:r>
            <a:r>
              <a:rPr lang="en-US" dirty="0">
                <a:latin typeface="Times New Roman" panose="02020603050405020304" pitchFamily="18" charset="0"/>
                <a:cs typeface="Times New Roman" panose="02020603050405020304" pitchFamily="18" charset="0"/>
              </a:rPr>
              <a:t>mother more </a:t>
            </a:r>
            <a:r>
              <a:rPr lang="en-US" dirty="0" smtClean="0">
                <a:latin typeface="Times New Roman" panose="02020603050405020304" pitchFamily="18" charset="0"/>
                <a:cs typeface="Times New Roman" panose="02020603050405020304" pitchFamily="18" charset="0"/>
              </a:rPr>
              <a:t>likely than father) often </a:t>
            </a:r>
            <a:r>
              <a:rPr lang="en-US" dirty="0">
                <a:latin typeface="Times New Roman" panose="02020603050405020304" pitchFamily="18" charset="0"/>
                <a:cs typeface="Times New Roman" panose="02020603050405020304" pitchFamily="18" charset="0"/>
              </a:rPr>
              <a:t>unconsciously </a:t>
            </a:r>
            <a:r>
              <a:rPr lang="en-US" dirty="0" smtClean="0">
                <a:latin typeface="Times New Roman" panose="02020603050405020304" pitchFamily="18" charset="0"/>
                <a:cs typeface="Times New Roman" panose="02020603050405020304" pitchFamily="18" charset="0"/>
              </a:rPr>
              <a:t>want </a:t>
            </a:r>
            <a:r>
              <a:rPr lang="en-US" dirty="0">
                <a:latin typeface="Times New Roman" panose="02020603050405020304" pitchFamily="18" charset="0"/>
                <a:cs typeface="Times New Roman" panose="02020603050405020304" pitchFamily="18" charset="0"/>
              </a:rPr>
              <a:t>the child to become something more than just a child. They want their child to </a:t>
            </a:r>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least </a:t>
            </a:r>
            <a:r>
              <a:rPr lang="en-US" dirty="0" smtClean="0">
                <a:latin typeface="Times New Roman" panose="02020603050405020304" pitchFamily="18" charset="0"/>
                <a:cs typeface="Times New Roman" panose="02020603050405020304" pitchFamily="18" charset="0"/>
              </a:rPr>
              <a:t>partly) </a:t>
            </a:r>
            <a:r>
              <a:rPr lang="en-US" dirty="0">
                <a:latin typeface="Times New Roman" panose="02020603050405020304" pitchFamily="18" charset="0"/>
                <a:cs typeface="Times New Roman" panose="02020603050405020304" pitchFamily="18" charset="0"/>
              </a:rPr>
              <a:t>satisfy the needs that in ordinary family must be satisfied in the </a:t>
            </a:r>
            <a:r>
              <a:rPr lang="en-US" dirty="0" smtClean="0">
                <a:latin typeface="Times New Roman" panose="02020603050405020304" pitchFamily="18" charset="0"/>
                <a:cs typeface="Times New Roman" panose="02020603050405020304" pitchFamily="18" charset="0"/>
              </a:rPr>
              <a:t>relationship </a:t>
            </a:r>
            <a:r>
              <a:rPr lang="en-US" dirty="0">
                <a:latin typeface="Times New Roman" panose="02020603050405020304" pitchFamily="18" charset="0"/>
                <a:cs typeface="Times New Roman" panose="02020603050405020304" pitchFamily="18" charset="0"/>
              </a:rPr>
              <a:t>between spouses, that is, the need for mutual exclusive affection, partly erotic. Mothers </a:t>
            </a:r>
            <a:r>
              <a:rPr lang="en-US" dirty="0" smtClean="0">
                <a:latin typeface="Times New Roman" panose="02020603050405020304" pitchFamily="18" charset="0"/>
                <a:cs typeface="Times New Roman" panose="02020603050405020304" pitchFamily="18" charset="0"/>
              </a:rPr>
              <a:t>can even reject the possibility </a:t>
            </a:r>
            <a:r>
              <a:rPr lang="en-US" dirty="0">
                <a:latin typeface="Times New Roman" panose="02020603050405020304" pitchFamily="18" charset="0"/>
                <a:cs typeface="Times New Roman" panose="02020603050405020304" pitchFamily="18" charset="0"/>
              </a:rPr>
              <a:t>of remarriage.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325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4. Parenting-related factors and behavioral disorders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ru-RU" b="1" dirty="0">
                <a:solidFill>
                  <a:schemeClr val="accent1">
                    <a:lumMod val="75000"/>
                  </a:schemeClr>
                </a:solidFill>
                <a:latin typeface="Times New Roman" panose="02020603050405020304" pitchFamily="18" charset="0"/>
                <a:cs typeface="Times New Roman" panose="02020603050405020304" pitchFamily="18" charset="0"/>
              </a:rPr>
              <a:t>3) </a:t>
            </a:r>
            <a:r>
              <a:rPr lang="en-US" b="1" dirty="0">
                <a:solidFill>
                  <a:schemeClr val="accent1">
                    <a:lumMod val="75000"/>
                  </a:schemeClr>
                </a:solidFill>
                <a:latin typeface="Times New Roman" panose="02020603050405020304" pitchFamily="18" charset="0"/>
                <a:cs typeface="Times New Roman" panose="02020603050405020304" pitchFamily="18" charset="0"/>
              </a:rPr>
              <a:t>Preference for childish qualities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in </a:t>
            </a:r>
            <a:r>
              <a:rPr lang="en-US" b="1" dirty="0">
                <a:solidFill>
                  <a:schemeClr val="accent1">
                    <a:lumMod val="75000"/>
                  </a:schemeClr>
                </a:solidFill>
                <a:latin typeface="Times New Roman" panose="02020603050405020304" pitchFamily="18" charset="0"/>
                <a:cs typeface="Times New Roman" panose="02020603050405020304" pitchFamily="18" charset="0"/>
              </a:rPr>
              <a:t>a growing child.</a:t>
            </a:r>
            <a:r>
              <a:rPr lang="en-US" b="1" i="1" dirty="0">
                <a:solidFill>
                  <a:srgbClr val="00B050"/>
                </a:solidFill>
                <a:latin typeface="Times New Roman" panose="02020603050405020304" pitchFamily="18" charset="0"/>
                <a:cs typeface="Times New Roman" panose="02020603050405020304" pitchFamily="18" charset="0"/>
              </a:rPr>
              <a:t/>
            </a:r>
            <a:br>
              <a:rPr lang="en-US" b="1" i="1" dirty="0">
                <a:solidFill>
                  <a:srgbClr val="00B050"/>
                </a:solidFill>
                <a:latin typeface="Times New Roman" panose="02020603050405020304" pitchFamily="18" charset="0"/>
                <a:cs typeface="Times New Roman" panose="02020603050405020304" pitchFamily="18" charset="0"/>
              </a:rPr>
            </a:br>
            <a:r>
              <a:rPr lang="en-US" b="1" i="1" dirty="0">
                <a:solidFill>
                  <a:srgbClr val="00B050"/>
                </a:solidFill>
                <a:latin typeface="Times New Roman" panose="02020603050405020304" pitchFamily="18" charset="0"/>
                <a:cs typeface="Times New Roman" panose="02020603050405020304" pitchFamily="18" charset="0"/>
              </a:rPr>
              <a:t/>
            </a:r>
            <a:br>
              <a:rPr lang="en-US" b="1" i="1" dirty="0">
                <a:solidFill>
                  <a:srgbClr val="00B050"/>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This type of parenting disorder is caused by indulging </a:t>
            </a:r>
            <a:r>
              <a:rPr lang="en-US" dirty="0" err="1">
                <a:latin typeface="Times New Roman" panose="02020603050405020304" pitchFamily="18" charset="0"/>
                <a:cs typeface="Times New Roman" panose="02020603050405020304" pitchFamily="18" charset="0"/>
              </a:rPr>
              <a:t>hyperprotection</a:t>
            </a:r>
            <a:r>
              <a:rPr lang="en-US" dirty="0">
                <a:latin typeface="Times New Roman" panose="02020603050405020304" pitchFamily="18" charset="0"/>
                <a:cs typeface="Times New Roman" panose="02020603050405020304" pitchFamily="18" charset="0"/>
              </a:rPr>
              <a:t>. Parents ignore the </a:t>
            </a:r>
            <a:r>
              <a:rPr lang="en-US" dirty="0" smtClean="0">
                <a:latin typeface="Times New Roman" panose="02020603050405020304" pitchFamily="18" charset="0"/>
                <a:cs typeface="Times New Roman" panose="02020603050405020304" pitchFamily="18" charset="0"/>
              </a:rPr>
              <a:t>growth of </a:t>
            </a:r>
            <a:r>
              <a:rPr lang="en-US" dirty="0">
                <a:latin typeface="Times New Roman" panose="02020603050405020304" pitchFamily="18" charset="0"/>
                <a:cs typeface="Times New Roman" panose="02020603050405020304" pitchFamily="18" charset="0"/>
              </a:rPr>
              <a:t>their children and encourage such </a:t>
            </a:r>
            <a:r>
              <a:rPr lang="en-US" dirty="0" smtClean="0">
                <a:latin typeface="Times New Roman" panose="02020603050405020304" pitchFamily="18" charset="0"/>
                <a:cs typeface="Times New Roman" panose="02020603050405020304" pitchFamily="18" charset="0"/>
              </a:rPr>
              <a:t>childish </a:t>
            </a:r>
            <a:r>
              <a:rPr lang="en-US" dirty="0">
                <a:latin typeface="Times New Roman" panose="02020603050405020304" pitchFamily="18" charset="0"/>
                <a:cs typeface="Times New Roman" panose="02020603050405020304" pitchFamily="18" charset="0"/>
              </a:rPr>
              <a:t>qualities as spontaneity, naivety, playfulness. They often openly admit that older children are no longer as interesting to them as small ones.</a:t>
            </a:r>
          </a:p>
          <a:p>
            <a:pPr marL="0" indent="0">
              <a:buNone/>
            </a:pPr>
            <a:r>
              <a:rPr lang="en-US" dirty="0">
                <a:latin typeface="Times New Roman" panose="02020603050405020304" pitchFamily="18" charset="0"/>
                <a:cs typeface="Times New Roman" panose="02020603050405020304" pitchFamily="18" charset="0"/>
              </a:rPr>
              <a:t>Considering a child as "still small</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parents reduce their requirements, thereby stimulating the development of mental infantilism.</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031783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4. Parenting-related factors and behavioral disorders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ru-RU" b="1" dirty="0">
                <a:solidFill>
                  <a:schemeClr val="accent1">
                    <a:lumMod val="75000"/>
                  </a:schemeClr>
                </a:solidFill>
                <a:latin typeface="Times New Roman" panose="02020603050405020304" pitchFamily="18" charset="0"/>
                <a:cs typeface="Times New Roman" panose="02020603050405020304" pitchFamily="18" charset="0"/>
              </a:rPr>
              <a:t>4) </a:t>
            </a:r>
            <a:r>
              <a:rPr lang="en-US" b="1" dirty="0">
                <a:solidFill>
                  <a:schemeClr val="accent1">
                    <a:lumMod val="75000"/>
                  </a:schemeClr>
                </a:solidFill>
                <a:latin typeface="Times New Roman" panose="02020603050405020304" pitchFamily="18" charset="0"/>
                <a:cs typeface="Times New Roman" panose="02020603050405020304" pitchFamily="18" charset="0"/>
              </a:rPr>
              <a:t>Uncertainty of a parent as a caregiver.</a:t>
            </a:r>
            <a:r>
              <a:rPr lang="en-US" b="1" i="1" dirty="0">
                <a:solidFill>
                  <a:srgbClr val="00B050"/>
                </a:solidFill>
                <a:latin typeface="Times New Roman" panose="02020603050405020304" pitchFamily="18" charset="0"/>
                <a:cs typeface="Times New Roman" panose="02020603050405020304" pitchFamily="18" charset="0"/>
              </a:rPr>
              <a:t/>
            </a:r>
            <a:br>
              <a:rPr lang="en-US" b="1" i="1" dirty="0">
                <a:solidFill>
                  <a:srgbClr val="00B050"/>
                </a:solidFill>
                <a:latin typeface="Times New Roman" panose="02020603050405020304" pitchFamily="18" charset="0"/>
                <a:cs typeface="Times New Roman" panose="02020603050405020304" pitchFamily="18" charset="0"/>
              </a:rPr>
            </a:br>
            <a:r>
              <a:rPr lang="en-US" b="1" i="1" dirty="0">
                <a:solidFill>
                  <a:srgbClr val="00B050"/>
                </a:solidFill>
                <a:latin typeface="Times New Roman" panose="02020603050405020304" pitchFamily="18" charset="0"/>
                <a:cs typeface="Times New Roman" panose="02020603050405020304" pitchFamily="18" charset="0"/>
              </a:rPr>
              <a:t/>
            </a:r>
            <a:br>
              <a:rPr lang="en-US" b="1" i="1" dirty="0">
                <a:solidFill>
                  <a:srgbClr val="00B050"/>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It is usually observed </a:t>
            </a:r>
            <a:r>
              <a:rPr lang="en-US" dirty="0" smtClean="0">
                <a:latin typeface="Times New Roman" panose="02020603050405020304" pitchFamily="18" charset="0"/>
                <a:cs typeface="Times New Roman" panose="02020603050405020304" pitchFamily="18" charset="0"/>
              </a:rPr>
              <a:t>in cases of </a:t>
            </a:r>
            <a:r>
              <a:rPr lang="en-US" dirty="0">
                <a:latin typeface="Times New Roman" panose="02020603050405020304" pitchFamily="18" charset="0"/>
                <a:cs typeface="Times New Roman" panose="02020603050405020304" pitchFamily="18" charset="0"/>
              </a:rPr>
              <a:t>such parenting disorders as indulging </a:t>
            </a:r>
            <a:r>
              <a:rPr lang="en-US" dirty="0" err="1">
                <a:latin typeface="Times New Roman" panose="02020603050405020304" pitchFamily="18" charset="0"/>
                <a:cs typeface="Times New Roman" panose="02020603050405020304" pitchFamily="18" charset="0"/>
              </a:rPr>
              <a:t>hyperprotection</a:t>
            </a:r>
            <a:r>
              <a:rPr lang="en-US" dirty="0">
                <a:latin typeface="Times New Roman" panose="02020603050405020304" pitchFamily="18" charset="0"/>
                <a:cs typeface="Times New Roman" panose="02020603050405020304" pitchFamily="18" charset="0"/>
              </a:rPr>
              <a:t> or reduced level of requirements. In this case, there is a power redistribution in the family between a parent and a child in the favor of the last one. The parent is inferior even in those matters in which, in one's opinion, it is unacceptable to concede. This happens because the child is able to find an approach to the parent, find his weak point and achieve the "minimum </a:t>
            </a:r>
            <a:r>
              <a:rPr lang="en-US" dirty="0" smtClean="0">
                <a:latin typeface="Times New Roman" panose="02020603050405020304" pitchFamily="18" charset="0"/>
                <a:cs typeface="Times New Roman" panose="02020603050405020304" pitchFamily="18" charset="0"/>
              </a:rPr>
              <a:t>requirements, </a:t>
            </a:r>
            <a:r>
              <a:rPr lang="en-US" dirty="0">
                <a:latin typeface="Times New Roman" panose="02020603050405020304" pitchFamily="18" charset="0"/>
                <a:cs typeface="Times New Roman" panose="02020603050405020304" pitchFamily="18" charset="0"/>
              </a:rPr>
              <a:t>maximum rights" situation. The most typical combination in such a family is </a:t>
            </a:r>
            <a:r>
              <a:rPr lang="en-US" dirty="0" smtClean="0">
                <a:latin typeface="Times New Roman" panose="02020603050405020304" pitchFamily="18" charset="0"/>
                <a:cs typeface="Times New Roman" panose="02020603050405020304" pitchFamily="18" charset="0"/>
              </a:rPr>
              <a:t>a lively</a:t>
            </a:r>
            <a:r>
              <a:rPr lang="en-US" dirty="0">
                <a:latin typeface="Times New Roman" panose="02020603050405020304" pitchFamily="18" charset="0"/>
                <a:cs typeface="Times New Roman" panose="02020603050405020304" pitchFamily="18" charset="0"/>
              </a:rPr>
              <a:t>, self-confident child who boldly puts forward their demands, and an indecisive parent who blames </a:t>
            </a:r>
            <a:r>
              <a:rPr lang="en-US" dirty="0" err="1">
                <a:latin typeface="Times New Roman" panose="02020603050405020304" pitchFamily="18" charset="0"/>
                <a:cs typeface="Times New Roman" panose="02020603050405020304" pitchFamily="18" charset="0"/>
              </a:rPr>
              <a:t>themself</a:t>
            </a:r>
            <a:r>
              <a:rPr lang="en-US" dirty="0">
                <a:latin typeface="Times New Roman" panose="02020603050405020304" pitchFamily="18" charset="0"/>
                <a:cs typeface="Times New Roman" panose="02020603050405020304" pitchFamily="18" charset="0"/>
              </a:rPr>
              <a:t> for all </a:t>
            </a:r>
            <a:r>
              <a:rPr lang="en-US" dirty="0" smtClean="0">
                <a:latin typeface="Times New Roman" panose="02020603050405020304" pitchFamily="18" charset="0"/>
                <a:cs typeface="Times New Roman" panose="02020603050405020304" pitchFamily="18" charset="0"/>
              </a:rPr>
              <a:t>the parenting failures.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68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4. Parenting-related factors and behavioral disorders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ru-RU" b="1" dirty="0">
                <a:solidFill>
                  <a:schemeClr val="accent1">
                    <a:lumMod val="75000"/>
                  </a:schemeClr>
                </a:solidFill>
                <a:latin typeface="Times New Roman" panose="02020603050405020304" pitchFamily="18" charset="0"/>
                <a:cs typeface="Times New Roman" panose="02020603050405020304" pitchFamily="18" charset="0"/>
              </a:rPr>
              <a:t>5) </a:t>
            </a:r>
            <a:r>
              <a:rPr lang="en-US" b="1" dirty="0">
                <a:solidFill>
                  <a:schemeClr val="accent1">
                    <a:lumMod val="75000"/>
                  </a:schemeClr>
                </a:solidFill>
                <a:latin typeface="Times New Roman" panose="02020603050405020304" pitchFamily="18" charset="0"/>
                <a:cs typeface="Times New Roman" panose="02020603050405020304" pitchFamily="18" charset="0"/>
              </a:rPr>
              <a:t>Child loss phobia.</a:t>
            </a:r>
            <a:r>
              <a:rPr lang="en-US" b="1" i="1" dirty="0">
                <a:solidFill>
                  <a:srgbClr val="00B050"/>
                </a:solidFill>
                <a:latin typeface="Times New Roman" panose="02020603050405020304" pitchFamily="18" charset="0"/>
                <a:cs typeface="Times New Roman" panose="02020603050405020304" pitchFamily="18" charset="0"/>
              </a:rPr>
              <a:t/>
            </a:r>
            <a:br>
              <a:rPr lang="en-US" b="1" i="1" dirty="0">
                <a:solidFill>
                  <a:srgbClr val="00B050"/>
                </a:solidFill>
                <a:latin typeface="Times New Roman" panose="02020603050405020304" pitchFamily="18" charset="0"/>
                <a:cs typeface="Times New Roman" panose="02020603050405020304" pitchFamily="18" charset="0"/>
              </a:rPr>
            </a:br>
            <a:r>
              <a:rPr lang="en-US" b="1" i="1" dirty="0">
                <a:solidFill>
                  <a:srgbClr val="00B050"/>
                </a:solidFill>
                <a:latin typeface="Times New Roman" panose="02020603050405020304" pitchFamily="18" charset="0"/>
                <a:cs typeface="Times New Roman" panose="02020603050405020304" pitchFamily="18" charset="0"/>
              </a:rPr>
              <a:t/>
            </a:r>
            <a:br>
              <a:rPr lang="en-US" b="1" i="1" dirty="0">
                <a:solidFill>
                  <a:srgbClr val="00B050"/>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This factor is usually based on indulging or dominant </a:t>
            </a:r>
            <a:r>
              <a:rPr lang="en-US" dirty="0" err="1">
                <a:latin typeface="Times New Roman" panose="02020603050405020304" pitchFamily="18" charset="0"/>
                <a:cs typeface="Times New Roman" panose="02020603050405020304" pitchFamily="18" charset="0"/>
              </a:rPr>
              <a:t>hyperprotection</a:t>
            </a:r>
            <a:r>
              <a:rPr lang="en-US" dirty="0">
                <a:latin typeface="Times New Roman" panose="02020603050405020304" pitchFamily="18" charset="0"/>
                <a:cs typeface="Times New Roman" panose="02020603050405020304" pitchFamily="18" charset="0"/>
              </a:rPr>
              <a:t>. Parent's weak spot is heightened uncertainty, fear of making mistakes, exaggerated ideas about the child's fragility, etc. Such experiences may be related to the child's birth - parents have been waiting a child for a long time, they were born fragile and painful, and so on. Serious illnesses can also be the cause.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166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4. Parenting-related factors and behavioral disorders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lnSpcReduction="10000"/>
          </a:bodyPr>
          <a:lstStyle/>
          <a:p>
            <a:pPr marL="0" indent="0">
              <a:buNone/>
            </a:pPr>
            <a:r>
              <a:rPr lang="ru-RU" b="1" dirty="0">
                <a:solidFill>
                  <a:schemeClr val="accent1">
                    <a:lumMod val="75000"/>
                  </a:schemeClr>
                </a:solidFill>
                <a:latin typeface="Times New Roman" panose="02020603050405020304" pitchFamily="18" charset="0"/>
                <a:cs typeface="Times New Roman" panose="02020603050405020304" pitchFamily="18" charset="0"/>
              </a:rPr>
              <a:t>6) </a:t>
            </a:r>
            <a:r>
              <a:rPr lang="en-US" b="1" dirty="0">
                <a:solidFill>
                  <a:schemeClr val="accent1">
                    <a:lumMod val="75000"/>
                  </a:schemeClr>
                </a:solidFill>
                <a:latin typeface="Times New Roman" panose="02020603050405020304" pitchFamily="18" charset="0"/>
                <a:cs typeface="Times New Roman" panose="02020603050405020304" pitchFamily="18" charset="0"/>
              </a:rPr>
              <a:t>Underdeveloped parental feelings</a:t>
            </a:r>
            <a:r>
              <a:rPr lang="ru-RU" b="1" dirty="0">
                <a:solidFill>
                  <a:schemeClr val="accent1">
                    <a:lumMod val="75000"/>
                  </a:schemeClr>
                </a:solidFill>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This type of parenting implies </a:t>
            </a:r>
            <a:r>
              <a:rPr lang="en-US" dirty="0" err="1">
                <a:latin typeface="Times New Roman" panose="02020603050405020304" pitchFamily="18" charset="0"/>
                <a:cs typeface="Times New Roman" panose="02020603050405020304" pitchFamily="18" charset="0"/>
              </a:rPr>
              <a:t>hypoprotection</a:t>
            </a:r>
            <a:r>
              <a:rPr lang="en-US" dirty="0">
                <a:latin typeface="Times New Roman" panose="02020603050405020304" pitchFamily="18" charset="0"/>
                <a:cs typeface="Times New Roman" panose="02020603050405020304" pitchFamily="18" charset="0"/>
              </a:rPr>
              <a:t>, emotional rejection and abuse. Adequate upbringing of children is possible only if there are sufficiently strong motives: duty, sympathy, love, the need to realize oneself in children. Weakness and underdevelopment of parental feelings is often found in parents of children with pronounced character traits. However, this phenomenon is very rarely recognized, and even less often acknowledged. Outwardly, it manifests itself in a unwilling to deal with a child, in a superficial interest in their affairs.</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reason may be in the rejection of a parent oneself in childhood. Another reason may be in characteristics of the parent's character, for example, in pronounced </a:t>
            </a:r>
            <a:r>
              <a:rPr lang="en-US" dirty="0" err="1">
                <a:latin typeface="Times New Roman" panose="02020603050405020304" pitchFamily="18" charset="0"/>
                <a:cs typeface="Times New Roman" panose="02020603050405020304" pitchFamily="18" charset="0"/>
              </a:rPr>
              <a:t>schizoidism</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has been noticed that parental feelings are often much less developed amongst too young parents and tend to increase with years.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581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4. Parenting-related factors and behavioral disorders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en-US" b="1" dirty="0">
                <a:solidFill>
                  <a:schemeClr val="accent1">
                    <a:lumMod val="75000"/>
                  </a:schemeClr>
                </a:solidFill>
                <a:latin typeface="Times New Roman" panose="02020603050405020304" pitchFamily="18" charset="0"/>
                <a:cs typeface="Times New Roman" panose="02020603050405020304" pitchFamily="18" charset="0"/>
              </a:rPr>
              <a:t>7) Projection of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one’s </a:t>
            </a:r>
            <a:r>
              <a:rPr lang="en-US" b="1" dirty="0">
                <a:solidFill>
                  <a:schemeClr val="accent1">
                    <a:lumMod val="75000"/>
                  </a:schemeClr>
                </a:solidFill>
                <a:latin typeface="Times New Roman" panose="02020603050405020304" pitchFamily="18" charset="0"/>
                <a:cs typeface="Times New Roman" panose="02020603050405020304" pitchFamily="18" charset="0"/>
              </a:rPr>
              <a:t>own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unwanted </a:t>
            </a:r>
            <a:r>
              <a:rPr lang="en-US" b="1" dirty="0">
                <a:solidFill>
                  <a:schemeClr val="accent1">
                    <a:lumMod val="75000"/>
                  </a:schemeClr>
                </a:solidFill>
                <a:latin typeface="Times New Roman" panose="02020603050405020304" pitchFamily="18" charset="0"/>
                <a:cs typeface="Times New Roman" panose="02020603050405020304" pitchFamily="18" charset="0"/>
              </a:rPr>
              <a:t>qualities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onto a </a:t>
            </a:r>
            <a:r>
              <a:rPr lang="en-US" b="1" dirty="0">
                <a:solidFill>
                  <a:schemeClr val="accent1">
                    <a:lumMod val="75000"/>
                  </a:schemeClr>
                </a:solidFill>
                <a:latin typeface="Times New Roman" panose="02020603050405020304" pitchFamily="18" charset="0"/>
                <a:cs typeface="Times New Roman" panose="02020603050405020304" pitchFamily="18" charset="0"/>
              </a:rPr>
              <a:t>child</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factor usually forms the basis of emotional rejection and abuse. Often the reason is that the parents see child's character traits which they feel, but do not recognize in themselves (aggressiveness, laziness, craving for alcohol, negativism, incontinence, etc.). Fighting with the same (real or imaginary) child's qualities, a parent (more likely the father)gets emotional benefit for himself. Fighting an undesirable quality in someone else helps to believe that one does not have this quality oneself.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349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4. Parenting-related factors and behavioral disorders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ru-RU" b="1" dirty="0" smtClean="0">
                <a:solidFill>
                  <a:schemeClr val="accent1">
                    <a:lumMod val="75000"/>
                  </a:schemeClr>
                </a:solidFill>
                <a:latin typeface="Times New Roman" panose="02020603050405020304" pitchFamily="18" charset="0"/>
                <a:cs typeface="Times New Roman" panose="02020603050405020304" pitchFamily="18" charset="0"/>
              </a:rPr>
              <a:t>8)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Extending the conflict between spouses into the parenting area.</a:t>
            </a:r>
            <a:r>
              <a:rPr lang="ru-RU" b="1" dirty="0" smtClean="0">
                <a:solidFill>
                  <a:schemeClr val="accent1">
                    <a:lumMod val="75000"/>
                  </a:schemeClr>
                </a:solidFill>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This factor is the reason of the conflicting upbringing. Parenting often turns into a battlefield for conflicting parents even in relatively stable families. Here they get an opportunity to openly express their dissatisfaction with each other, hiding behind the concern about the welfare of the child. At the same time, parents' opinions are most often diametrically opposite: one insists on a very strict upbringing, while the other tend to feel sorry for the child. A typical manifestation is the expression of dissatisfaction with the upbringing methods of the other spouse. At the same time, it is easy to find out that both are more interested in winning the dispute than in raising the child.</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573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4" y="-19605"/>
            <a:ext cx="12226854" cy="68776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58293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1. The system of family relationships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388620" y="1337310"/>
            <a:ext cx="11658600" cy="4839653"/>
          </a:xfrm>
        </p:spPr>
        <p:txBody>
          <a:bodyPr/>
          <a:lstStyle/>
          <a:p>
            <a:r>
              <a:rPr lang="en-US" dirty="0">
                <a:latin typeface="Times New Roman" panose="02020603050405020304" pitchFamily="18" charset="0"/>
                <a:cs typeface="Times New Roman" panose="02020603050405020304" pitchFamily="18" charset="0"/>
              </a:rPr>
              <a:t>Behavioral disorders in children can occur both as a result of the direct and indirect influence - through the system of family relationships or through the </a:t>
            </a:r>
            <a:r>
              <a:rPr lang="en-US" dirty="0" err="1">
                <a:latin typeface="Times New Roman" panose="02020603050405020304" pitchFamily="18" charset="0"/>
                <a:cs typeface="Times New Roman" panose="02020603050405020304" pitchFamily="18" charset="0"/>
              </a:rPr>
              <a:t>developement</a:t>
            </a:r>
            <a:r>
              <a:rPr lang="en-US" dirty="0">
                <a:latin typeface="Times New Roman" panose="02020603050405020304" pitchFamily="18" charset="0"/>
                <a:cs typeface="Times New Roman" panose="02020603050405020304" pitchFamily="18" charset="0"/>
              </a:rPr>
              <a:t> of negative emotional state</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Studies </a:t>
            </a:r>
            <a:r>
              <a:rPr lang="en-US" dirty="0">
                <a:latin typeface="Times New Roman" panose="02020603050405020304" pitchFamily="18" charset="0"/>
                <a:cs typeface="Times New Roman" panose="02020603050405020304" pitchFamily="18" charset="0"/>
              </a:rPr>
              <a:t>show [I. A. </a:t>
            </a:r>
            <a:r>
              <a:rPr lang="en-US" dirty="0" err="1">
                <a:latin typeface="Times New Roman" panose="02020603050405020304" pitchFamily="18" charset="0"/>
                <a:cs typeface="Times New Roman" panose="02020603050405020304" pitchFamily="18" charset="0"/>
              </a:rPr>
              <a:t>Furmanov</a:t>
            </a:r>
            <a:r>
              <a:rPr lang="en-US" dirty="0">
                <a:latin typeface="Times New Roman" panose="02020603050405020304" pitchFamily="18" charset="0"/>
                <a:cs typeface="Times New Roman" panose="02020603050405020304" pitchFamily="18" charset="0"/>
              </a:rPr>
              <a:t>, 1999] that </a:t>
            </a:r>
            <a:r>
              <a:rPr lang="en-US" dirty="0">
                <a:solidFill>
                  <a:srgbClr val="C00000"/>
                </a:solidFill>
                <a:latin typeface="Times New Roman" panose="02020603050405020304" pitchFamily="18" charset="0"/>
                <a:cs typeface="Times New Roman" panose="02020603050405020304" pitchFamily="18" charset="0"/>
              </a:rPr>
              <a:t>many behavioral disorders are determined</a:t>
            </a:r>
            <a:r>
              <a:rPr lang="en-US" dirty="0">
                <a:latin typeface="Times New Roman" panose="02020603050405020304" pitchFamily="18" charset="0"/>
                <a:cs typeface="Times New Roman" panose="02020603050405020304" pitchFamily="18" charset="0"/>
              </a:rPr>
              <a:t> not so much by the flaws of the actual system and style of upbringing, but </a:t>
            </a:r>
            <a:r>
              <a:rPr lang="en-US" dirty="0">
                <a:solidFill>
                  <a:srgbClr val="C00000"/>
                </a:solidFill>
                <a:latin typeface="Times New Roman" panose="02020603050405020304" pitchFamily="18" charset="0"/>
                <a:cs typeface="Times New Roman" panose="02020603050405020304" pitchFamily="18" charset="0"/>
              </a:rPr>
              <a:t>by the peculiarities of the child's perception and interpretation of certain actions of the parent.</a:t>
            </a:r>
            <a:endParaRPr lang="ru-RU"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154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4. Parenting-related factors and behavioral disorders</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144808" cy="5549035"/>
          </a:xfrm>
        </p:spPr>
        <p:txBody>
          <a:bodyPr>
            <a:normAutofit/>
          </a:bodyPr>
          <a:lstStyle/>
          <a:p>
            <a:pPr marL="0" indent="0">
              <a:buNone/>
            </a:pPr>
            <a:r>
              <a:rPr lang="ru-RU" b="1" dirty="0">
                <a:solidFill>
                  <a:schemeClr val="accent1">
                    <a:lumMod val="75000"/>
                  </a:schemeClr>
                </a:solidFill>
                <a:latin typeface="Times New Roman" panose="02020603050405020304" pitchFamily="18" charset="0"/>
                <a:cs typeface="Times New Roman" panose="02020603050405020304" pitchFamily="18" charset="0"/>
              </a:rPr>
              <a:t>9) </a:t>
            </a:r>
            <a:r>
              <a:rPr lang="en-US" b="1" dirty="0">
                <a:solidFill>
                  <a:schemeClr val="accent1">
                    <a:lumMod val="75000"/>
                  </a:schemeClr>
                </a:solidFill>
                <a:latin typeface="Times New Roman" panose="02020603050405020304" pitchFamily="18" charset="0"/>
                <a:cs typeface="Times New Roman" panose="02020603050405020304" pitchFamily="18" charset="0"/>
              </a:rPr>
              <a:t>Preferences for masculine or feminine qualities in a child.</a:t>
            </a:r>
            <a:endParaRPr lang="ru-RU"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Parent's attitude to a child is often determined by the traits of their gender. Thus, with a preference to female qualities in a child, there is an unconscious rejection of male attributes. In this case, one may encounter stereotypical negative judgments about men: “Men are generally rude and unkempt. They give in easily to animal urges, they are aggressive and overly sexual, prone to alcoholism. Any person, be it a man or a woman, should strive to the opposite qualities - to be gentle, delicate, neat, restrained in feelings." These are the qualities that parents want to see in women.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7573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5. Family structure and communication model as risk factors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345530" cy="5549035"/>
          </a:xfrm>
        </p:spPr>
        <p:txBody>
          <a:bodyPr>
            <a:normAutofit/>
          </a:bodyPr>
          <a:lstStyle/>
          <a:p>
            <a:pPr lvl="0"/>
            <a:r>
              <a:rPr lang="en-US" b="1" dirty="0">
                <a:solidFill>
                  <a:schemeClr val="accent1">
                    <a:lumMod val="75000"/>
                  </a:schemeClr>
                </a:solidFill>
                <a:latin typeface="Times New Roman" panose="02020603050405020304" pitchFamily="18" charset="0"/>
                <a:cs typeface="Times New Roman" panose="02020603050405020304" pitchFamily="18" charset="0"/>
              </a:rPr>
              <a:t>Incomplete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and/or </a:t>
            </a:r>
            <a:r>
              <a:rPr lang="en-US" b="1" dirty="0">
                <a:solidFill>
                  <a:schemeClr val="accent1">
                    <a:lumMod val="75000"/>
                  </a:schemeClr>
                </a:solidFill>
                <a:latin typeface="Times New Roman" panose="02020603050405020304" pitchFamily="18" charset="0"/>
                <a:cs typeface="Times New Roman" panose="02020603050405020304" pitchFamily="18" charset="0"/>
              </a:rPr>
              <a:t>large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families.</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Often</a:t>
            </a:r>
            <a:r>
              <a:rPr lang="en-US" dirty="0">
                <a:latin typeface="Times New Roman" panose="02020603050405020304" pitchFamily="18" charset="0"/>
                <a:cs typeface="Times New Roman" panose="02020603050405020304" pitchFamily="18" charset="0"/>
              </a:rPr>
              <a:t>, an incomplete or large family creates more prerequisites for stress than an ordinary family. </a:t>
            </a:r>
            <a:r>
              <a:rPr lang="en-US" dirty="0" smtClean="0">
                <a:latin typeface="Times New Roman" panose="02020603050405020304" pitchFamily="18" charset="0"/>
                <a:cs typeface="Times New Roman" panose="02020603050405020304" pitchFamily="18" charset="0"/>
              </a:rPr>
              <a:t>It happens due </a:t>
            </a:r>
            <a:r>
              <a:rPr lang="en-US" dirty="0">
                <a:latin typeface="Times New Roman" panose="02020603050405020304" pitchFamily="18" charset="0"/>
                <a:cs typeface="Times New Roman" panose="02020603050405020304" pitchFamily="18" charset="0"/>
              </a:rPr>
              <a:t>to 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more difficult financial situation, </a:t>
            </a:r>
            <a:r>
              <a:rPr lang="en-US" dirty="0" smtClean="0">
                <a:latin typeface="Times New Roman" panose="02020603050405020304" pitchFamily="18" charset="0"/>
                <a:cs typeface="Times New Roman" panose="02020603050405020304" pitchFamily="18" charset="0"/>
              </a:rPr>
              <a:t>parents’ </a:t>
            </a:r>
            <a:r>
              <a:rPr lang="en-US" dirty="0">
                <a:latin typeface="Times New Roman" panose="02020603050405020304" pitchFamily="18" charset="0"/>
                <a:cs typeface="Times New Roman" panose="02020603050405020304" pitchFamily="18" charset="0"/>
              </a:rPr>
              <a:t>lack of free </a:t>
            </a:r>
            <a:r>
              <a:rPr lang="en-US" dirty="0" smtClean="0">
                <a:latin typeface="Times New Roman" panose="02020603050405020304" pitchFamily="18" charset="0"/>
                <a:cs typeface="Times New Roman" panose="02020603050405020304" pitchFamily="18" charset="0"/>
              </a:rPr>
              <a:t>time, </a:t>
            </a:r>
            <a:r>
              <a:rPr lang="en-US" dirty="0">
                <a:latin typeface="Times New Roman" panose="02020603050405020304" pitchFamily="18" charset="0"/>
                <a:cs typeface="Times New Roman" panose="02020603050405020304" pitchFamily="18" charset="0"/>
              </a:rPr>
              <a:t>and an uneven distribution of attention </a:t>
            </a:r>
            <a:r>
              <a:rPr lang="en-US" dirty="0" smtClean="0">
                <a:latin typeface="Times New Roman" panose="02020603050405020304" pitchFamily="18" charset="0"/>
                <a:cs typeface="Times New Roman" panose="02020603050405020304" pitchFamily="18" charset="0"/>
              </a:rPr>
              <a:t>between </a:t>
            </a:r>
            <a:r>
              <a:rPr lang="en-US" dirty="0">
                <a:latin typeface="Times New Roman" panose="02020603050405020304" pitchFamily="18" charset="0"/>
                <a:cs typeface="Times New Roman" panose="02020603050405020304" pitchFamily="18" charset="0"/>
              </a:rPr>
              <a:t>children. The instability of the family, which significantly complicates the </a:t>
            </a:r>
            <a:r>
              <a:rPr lang="en-US" dirty="0" smtClean="0">
                <a:latin typeface="Times New Roman" panose="02020603050405020304" pitchFamily="18" charset="0"/>
                <a:cs typeface="Times New Roman" panose="02020603050405020304" pitchFamily="18" charset="0"/>
              </a:rPr>
              <a:t>development </a:t>
            </a:r>
            <a:r>
              <a:rPr lang="en-US" dirty="0">
                <a:latin typeface="Times New Roman" panose="02020603050405020304" pitchFamily="18" charset="0"/>
                <a:cs typeface="Times New Roman" panose="02020603050405020304" pitchFamily="18" charset="0"/>
              </a:rPr>
              <a:t>of the family system, is a serious stress factor for both the parent and the </a:t>
            </a:r>
            <a:r>
              <a:rPr lang="en-US" dirty="0" smtClean="0">
                <a:latin typeface="Times New Roman" panose="02020603050405020304" pitchFamily="18" charset="0"/>
                <a:cs typeface="Times New Roman" panose="02020603050405020304" pitchFamily="18" charset="0"/>
              </a:rPr>
              <a:t>children, for </a:t>
            </a:r>
            <a:r>
              <a:rPr lang="en-US" dirty="0">
                <a:latin typeface="Times New Roman" panose="02020603050405020304" pitchFamily="18" charset="0"/>
                <a:cs typeface="Times New Roman" panose="02020603050405020304" pitchFamily="18" charset="0"/>
              </a:rPr>
              <a:t>example, when the mother often changes </a:t>
            </a:r>
            <a:r>
              <a:rPr lang="en-US" dirty="0" smtClean="0">
                <a:latin typeface="Times New Roman" panose="02020603050405020304" pitchFamily="18" charset="0"/>
                <a:cs typeface="Times New Roman" panose="02020603050405020304" pitchFamily="18" charset="0"/>
              </a:rPr>
              <a:t>partners. In this case, the relationships </a:t>
            </a:r>
            <a:r>
              <a:rPr lang="en-US" dirty="0">
                <a:latin typeface="Times New Roman" panose="02020603050405020304" pitchFamily="18" charset="0"/>
                <a:cs typeface="Times New Roman" panose="02020603050405020304" pitchFamily="18" charset="0"/>
              </a:rPr>
              <a:t>between the children and the </a:t>
            </a:r>
            <a:r>
              <a:rPr lang="en-US" dirty="0" smtClean="0">
                <a:latin typeface="Times New Roman" panose="02020603050405020304" pitchFamily="18" charset="0"/>
                <a:cs typeface="Times New Roman" panose="02020603050405020304" pitchFamily="18" charset="0"/>
              </a:rPr>
              <a:t>parent’s partner develop </a:t>
            </a:r>
            <a:r>
              <a:rPr lang="en-US" dirty="0">
                <a:latin typeface="Times New Roman" panose="02020603050405020304" pitchFamily="18" charset="0"/>
                <a:cs typeface="Times New Roman" panose="02020603050405020304" pitchFamily="18" charset="0"/>
              </a:rPr>
              <a:t>differently and </a:t>
            </a: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often </a:t>
            </a:r>
            <a:r>
              <a:rPr lang="en-US" dirty="0" smtClean="0">
                <a:latin typeface="Times New Roman" panose="02020603050405020304" pitchFamily="18" charset="0"/>
                <a:cs typeface="Times New Roman" panose="02020603050405020304" pitchFamily="18" charset="0"/>
              </a:rPr>
              <a:t>impermanent and unstable </a:t>
            </a:r>
            <a:r>
              <a:rPr lang="en-US" dirty="0">
                <a:latin typeface="Times New Roman" panose="02020603050405020304" pitchFamily="18" charset="0"/>
                <a:cs typeface="Times New Roman" panose="02020603050405020304" pitchFamily="18" charset="0"/>
              </a:rPr>
              <a:t>due to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status of </a:t>
            </a:r>
            <a:r>
              <a:rPr lang="en-US" dirty="0" smtClean="0">
                <a:latin typeface="Times New Roman" panose="02020603050405020304" pitchFamily="18" charset="0"/>
                <a:cs typeface="Times New Roman" panose="02020603050405020304" pitchFamily="18" charset="0"/>
              </a:rPr>
              <a:t>the new family member; some difficulties can also </a:t>
            </a:r>
            <a:r>
              <a:rPr lang="en-US" dirty="0">
                <a:latin typeface="Times New Roman" panose="02020603050405020304" pitchFamily="18" charset="0"/>
                <a:cs typeface="Times New Roman" panose="02020603050405020304" pitchFamily="18" charset="0"/>
              </a:rPr>
              <a:t>be caused by </a:t>
            </a:r>
            <a:r>
              <a:rPr lang="en-US" dirty="0" smtClean="0">
                <a:latin typeface="Times New Roman" panose="02020603050405020304" pitchFamily="18" charset="0"/>
                <a:cs typeface="Times New Roman" panose="02020603050405020304" pitchFamily="18" charset="0"/>
              </a:rPr>
              <a:t>the specific partner-centered position of the parent.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859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5. Family structure and communication model as risk factors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345530" cy="5549035"/>
          </a:xfrm>
        </p:spPr>
        <p:txBody>
          <a:bodyPr>
            <a:normAutofit/>
          </a:bodyPr>
          <a:lstStyle/>
          <a:p>
            <a:pPr marL="0" lvl="0" indent="0">
              <a:buNone/>
            </a:pPr>
            <a:r>
              <a:rPr lang="ru-RU" b="1" dirty="0">
                <a:solidFill>
                  <a:schemeClr val="accent1">
                    <a:lumMod val="75000"/>
                  </a:schemeClr>
                </a:solidFill>
                <a:latin typeface="Times New Roman" panose="02020603050405020304" pitchFamily="18" charset="0"/>
                <a:cs typeface="Times New Roman" panose="02020603050405020304" pitchFamily="18" charset="0"/>
              </a:rPr>
              <a:t>2. </a:t>
            </a:r>
            <a:r>
              <a:rPr lang="en-US" b="1" dirty="0">
                <a:solidFill>
                  <a:schemeClr val="accent1">
                    <a:lumMod val="75000"/>
                  </a:schemeClr>
                </a:solidFill>
                <a:latin typeface="Times New Roman" panose="02020603050405020304" pitchFamily="18" charset="0"/>
                <a:cs typeface="Times New Roman" panose="02020603050405020304" pitchFamily="18" charset="0"/>
              </a:rPr>
              <a:t>Families with stepfathers or adoptive parents.</a:t>
            </a:r>
            <a:r>
              <a:rPr lang="ru-RU" b="1" dirty="0">
                <a:solidFill>
                  <a:schemeClr val="accent1">
                    <a:lumMod val="75000"/>
                  </a:schemeClr>
                </a:solidFill>
                <a:latin typeface="Times New Roman" panose="02020603050405020304" pitchFamily="18" charset="0"/>
                <a:cs typeface="Times New Roman" panose="02020603050405020304" pitchFamily="18" charset="0"/>
              </a:rPr>
              <a:t> </a:t>
            </a:r>
          </a:p>
          <a:p>
            <a:pPr marL="0" lvl="0" indent="0">
              <a:buNone/>
            </a:pPr>
            <a:r>
              <a:rPr lang="en-US" dirty="0">
                <a:latin typeface="Times New Roman" panose="02020603050405020304" pitchFamily="18" charset="0"/>
                <a:cs typeface="Times New Roman" panose="02020603050405020304" pitchFamily="18" charset="0"/>
              </a:rPr>
              <a:t>Numerous studies show, that the risk of sexual violence against girls increases in families with stepfathers.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075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5. Family structure and communication model as risk factors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345530" cy="5549035"/>
          </a:xfrm>
        </p:spPr>
        <p:txBody>
          <a:bodyPr>
            <a:normAutofit/>
          </a:bodyPr>
          <a:lstStyle/>
          <a:p>
            <a:pPr marL="0" lvl="0" indent="0">
              <a:buNone/>
            </a:pPr>
            <a:r>
              <a:rPr lang="ru-RU" b="1" dirty="0">
                <a:solidFill>
                  <a:schemeClr val="accent1">
                    <a:lumMod val="75000"/>
                  </a:schemeClr>
                </a:solidFill>
                <a:latin typeface="Times New Roman" panose="02020603050405020304" pitchFamily="18" charset="0"/>
                <a:cs typeface="Times New Roman" panose="02020603050405020304" pitchFamily="18" charset="0"/>
              </a:rPr>
              <a:t>3. </a:t>
            </a:r>
            <a:r>
              <a:rPr lang="en-US" b="1" dirty="0">
                <a:solidFill>
                  <a:schemeClr val="accent1">
                    <a:lumMod val="75000"/>
                  </a:schemeClr>
                </a:solidFill>
                <a:latin typeface="Times New Roman" panose="02020603050405020304" pitchFamily="18" charset="0"/>
                <a:cs typeface="Times New Roman" panose="02020603050405020304" pitchFamily="18" charset="0"/>
              </a:rPr>
              <a:t>Conflicting or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abusive </a:t>
            </a:r>
            <a:r>
              <a:rPr lang="en-US" b="1" dirty="0">
                <a:solidFill>
                  <a:schemeClr val="accent1">
                    <a:lumMod val="75000"/>
                  </a:schemeClr>
                </a:solidFill>
                <a:latin typeface="Times New Roman" panose="02020603050405020304" pitchFamily="18" charset="0"/>
                <a:cs typeface="Times New Roman" panose="02020603050405020304" pitchFamily="18" charset="0"/>
              </a:rPr>
              <a:t>relationships between family members</a:t>
            </a:r>
            <a:r>
              <a:rPr lang="ru-RU" b="1" dirty="0">
                <a:solidFill>
                  <a:schemeClr val="accent1">
                    <a:lumMod val="75000"/>
                  </a:schemeClr>
                </a:solidFill>
                <a:latin typeface="Times New Roman" panose="02020603050405020304" pitchFamily="18" charset="0"/>
                <a:cs typeface="Times New Roman" panose="02020603050405020304" pitchFamily="18" charset="0"/>
              </a:rPr>
              <a:t>. </a:t>
            </a:r>
          </a:p>
          <a:p>
            <a:pPr marL="0" lvl="0" indent="0">
              <a:buNone/>
            </a:pPr>
            <a:r>
              <a:rPr lang="en-US" dirty="0" smtClean="0">
                <a:latin typeface="Times New Roman" panose="02020603050405020304" pitchFamily="18" charset="0"/>
                <a:cs typeface="Times New Roman" panose="02020603050405020304" pitchFamily="18" charset="0"/>
              </a:rPr>
              <a:t>As it </a:t>
            </a:r>
            <a:r>
              <a:rPr lang="en-US" dirty="0">
                <a:latin typeface="Times New Roman" panose="02020603050405020304" pitchFamily="18" charset="0"/>
                <a:cs typeface="Times New Roman" panose="02020603050405020304" pitchFamily="18" charset="0"/>
              </a:rPr>
              <a:t>was already noted, </a:t>
            </a:r>
            <a:r>
              <a:rPr lang="en-US" dirty="0" smtClean="0">
                <a:latin typeface="Times New Roman" panose="02020603050405020304" pitchFamily="18" charset="0"/>
                <a:cs typeface="Times New Roman" panose="02020603050405020304" pitchFamily="18" charset="0"/>
              </a:rPr>
              <a:t>parents </a:t>
            </a:r>
            <a:r>
              <a:rPr lang="en-US" dirty="0">
                <a:latin typeface="Times New Roman" panose="02020603050405020304" pitchFamily="18" charset="0"/>
                <a:cs typeface="Times New Roman" panose="02020603050405020304" pitchFamily="18" charset="0"/>
              </a:rPr>
              <a:t>who solve conflicts with each other through </a:t>
            </a:r>
            <a:r>
              <a:rPr lang="en-US" dirty="0" smtClean="0">
                <a:latin typeface="Times New Roman" panose="02020603050405020304" pitchFamily="18" charset="0"/>
                <a:cs typeface="Times New Roman" panose="02020603050405020304" pitchFamily="18" charset="0"/>
              </a:rPr>
              <a:t>violence </a:t>
            </a:r>
            <a:r>
              <a:rPr lang="en-US" dirty="0">
                <a:latin typeface="Times New Roman" panose="02020603050405020304" pitchFamily="18" charset="0"/>
                <a:cs typeface="Times New Roman" panose="02020603050405020304" pitchFamily="18" charset="0"/>
              </a:rPr>
              <a:t>tend to use it for the purpose of submission </a:t>
            </a:r>
            <a:r>
              <a:rPr lang="en-US" dirty="0" smtClean="0">
                <a:latin typeface="Times New Roman" panose="02020603050405020304" pitchFamily="18" charset="0"/>
                <a:cs typeface="Times New Roman" panose="02020603050405020304" pitchFamily="18" charset="0"/>
              </a:rPr>
              <a:t>in relationship </a:t>
            </a:r>
            <a:r>
              <a:rPr lang="en-US" dirty="0">
                <a:latin typeface="Times New Roman" panose="02020603050405020304" pitchFamily="18" charset="0"/>
                <a:cs typeface="Times New Roman" panose="02020603050405020304" pitchFamily="18" charset="0"/>
              </a:rPr>
              <a:t>with </a:t>
            </a:r>
            <a:r>
              <a:rPr lang="en-US" dirty="0" smtClean="0">
                <a:latin typeface="Times New Roman" panose="02020603050405020304" pitchFamily="18" charset="0"/>
                <a:cs typeface="Times New Roman" panose="02020603050405020304" pitchFamily="18" charset="0"/>
              </a:rPr>
              <a:t>children too. </a:t>
            </a:r>
            <a:r>
              <a:rPr lang="en-US" dirty="0">
                <a:latin typeface="Times New Roman" panose="02020603050405020304" pitchFamily="18" charset="0"/>
                <a:cs typeface="Times New Roman" panose="02020603050405020304" pitchFamily="18" charset="0"/>
              </a:rPr>
              <a:t>Women who </a:t>
            </a:r>
            <a:r>
              <a:rPr lang="en-US" dirty="0" smtClean="0">
                <a:latin typeface="Times New Roman" panose="02020603050405020304" pitchFamily="18" charset="0"/>
                <a:cs typeface="Times New Roman" panose="02020603050405020304" pitchFamily="18" charset="0"/>
              </a:rPr>
              <a:t>are abused by their </a:t>
            </a:r>
            <a:r>
              <a:rPr lang="en-US" dirty="0">
                <a:latin typeface="Times New Roman" panose="02020603050405020304" pitchFamily="18" charset="0"/>
                <a:cs typeface="Times New Roman" panose="02020603050405020304" pitchFamily="18" charset="0"/>
              </a:rPr>
              <a:t>husbands are significantly more likely to </a:t>
            </a:r>
            <a:r>
              <a:rPr lang="en-US" dirty="0" smtClean="0">
                <a:latin typeface="Times New Roman" panose="02020603050405020304" pitchFamily="18" charset="0"/>
                <a:cs typeface="Times New Roman" panose="02020603050405020304" pitchFamily="18" charset="0"/>
              </a:rPr>
              <a:t>be violent with </a:t>
            </a:r>
            <a:r>
              <a:rPr lang="en-US" dirty="0">
                <a:latin typeface="Times New Roman" panose="02020603050405020304" pitchFamily="18" charset="0"/>
                <a:cs typeface="Times New Roman" panose="02020603050405020304" pitchFamily="18" charset="0"/>
              </a:rPr>
              <a:t>their children.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509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5. Family structure and communication model as risk factors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345530" cy="5549035"/>
          </a:xfrm>
        </p:spPr>
        <p:txBody>
          <a:bodyPr>
            <a:normAutofit/>
          </a:bodyPr>
          <a:lstStyle/>
          <a:p>
            <a:pPr marL="0" lvl="0" indent="0">
              <a:buNone/>
            </a:pPr>
            <a:r>
              <a:rPr lang="ru-RU" b="1" dirty="0">
                <a:solidFill>
                  <a:schemeClr val="accent1">
                    <a:lumMod val="75000"/>
                  </a:schemeClr>
                </a:solidFill>
                <a:latin typeface="Times New Roman" panose="02020603050405020304" pitchFamily="18" charset="0"/>
                <a:cs typeface="Times New Roman" panose="02020603050405020304" pitchFamily="18" charset="0"/>
              </a:rPr>
              <a:t>4. </a:t>
            </a:r>
            <a:r>
              <a:rPr lang="en-US" b="1" dirty="0">
                <a:solidFill>
                  <a:schemeClr val="accent1">
                    <a:lumMod val="75000"/>
                  </a:schemeClr>
                </a:solidFill>
                <a:latin typeface="Times New Roman" panose="02020603050405020304" pitchFamily="18" charset="0"/>
                <a:cs typeface="Times New Roman" panose="02020603050405020304" pitchFamily="18" charset="0"/>
              </a:rPr>
              <a:t>Spousal relationship problems</a:t>
            </a:r>
            <a:r>
              <a:rPr lang="ru-RU" b="1" dirty="0">
                <a:solidFill>
                  <a:schemeClr val="accent1">
                    <a:lumMod val="75000"/>
                  </a:schemeClr>
                </a:solidFill>
                <a:latin typeface="Times New Roman" panose="02020603050405020304" pitchFamily="18" charset="0"/>
                <a:cs typeface="Times New Roman" panose="02020603050405020304" pitchFamily="18" charset="0"/>
              </a:rPr>
              <a:t>. </a:t>
            </a:r>
          </a:p>
          <a:p>
            <a:pPr marL="0" lvl="0" indent="0">
              <a:buNone/>
            </a:pPr>
            <a:r>
              <a:rPr lang="en-US" dirty="0">
                <a:latin typeface="Times New Roman" panose="02020603050405020304" pitchFamily="18" charset="0"/>
                <a:cs typeface="Times New Roman" panose="02020603050405020304" pitchFamily="18" charset="0"/>
              </a:rPr>
              <a:t>Financial, psychological, sexual dissatisfaction, </a:t>
            </a:r>
            <a:r>
              <a:rPr lang="en-US" dirty="0" smtClean="0">
                <a:latin typeface="Times New Roman" panose="02020603050405020304" pitchFamily="18" charset="0"/>
                <a:cs typeface="Times New Roman" panose="02020603050405020304" pitchFamily="18" charset="0"/>
              </a:rPr>
              <a:t>as well as lack </a:t>
            </a:r>
            <a:r>
              <a:rPr lang="en-US" dirty="0">
                <a:latin typeface="Times New Roman" panose="02020603050405020304" pitchFamily="18" charset="0"/>
                <a:cs typeface="Times New Roman" panose="02020603050405020304" pitchFamily="18" charset="0"/>
              </a:rPr>
              <a:t>of emotional support and warmth </a:t>
            </a:r>
            <a:r>
              <a:rPr lang="en-US" dirty="0" smtClean="0">
                <a:latin typeface="Times New Roman" panose="02020603050405020304" pitchFamily="18" charset="0"/>
                <a:cs typeface="Times New Roman" panose="02020603050405020304" pitchFamily="18" charset="0"/>
              </a:rPr>
              <a:t>can affect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mother’s psychological well-being </a:t>
            </a:r>
            <a:r>
              <a:rPr lang="en-US" dirty="0">
                <a:latin typeface="Times New Roman" panose="02020603050405020304" pitchFamily="18" charset="0"/>
                <a:cs typeface="Times New Roman" panose="02020603050405020304" pitchFamily="18" charset="0"/>
              </a:rPr>
              <a:t>and ultimately determine her attitude towards children. A</a:t>
            </a:r>
            <a:r>
              <a:rPr lang="en-US" dirty="0" smtClean="0">
                <a:latin typeface="Times New Roman" panose="02020603050405020304" pitchFamily="18" charset="0"/>
                <a:cs typeface="Times New Roman" panose="02020603050405020304" pitchFamily="18" charset="0"/>
              </a:rPr>
              <a:t>bandoned women or those who are dissatisfied </a:t>
            </a:r>
            <a:r>
              <a:rPr lang="en-US" dirty="0">
                <a:latin typeface="Times New Roman" panose="02020603050405020304" pitchFamily="18" charset="0"/>
                <a:cs typeface="Times New Roman" panose="02020603050405020304" pitchFamily="18" charset="0"/>
              </a:rPr>
              <a:t>with </a:t>
            </a:r>
            <a:r>
              <a:rPr lang="en-US" dirty="0" smtClean="0">
                <a:latin typeface="Times New Roman" panose="02020603050405020304" pitchFamily="18" charset="0"/>
                <a:cs typeface="Times New Roman" panose="02020603050405020304" pitchFamily="18" charset="0"/>
              </a:rPr>
              <a:t>their relationships are </a:t>
            </a:r>
            <a:r>
              <a:rPr lang="en-US" dirty="0">
                <a:latin typeface="Times New Roman" panose="02020603050405020304" pitchFamily="18" charset="0"/>
                <a:cs typeface="Times New Roman" panose="02020603050405020304" pitchFamily="18" charset="0"/>
              </a:rPr>
              <a:t>more likely to be unable to show affection and establish </a:t>
            </a:r>
            <a:r>
              <a:rPr lang="en-US" dirty="0" smtClean="0">
                <a:latin typeface="Times New Roman" panose="02020603050405020304" pitchFamily="18" charset="0"/>
                <a:cs typeface="Times New Roman" panose="02020603050405020304" pitchFamily="18" charset="0"/>
              </a:rPr>
              <a:t>close and trusting relationship </a:t>
            </a:r>
            <a:r>
              <a:rPr lang="en-US" dirty="0">
                <a:latin typeface="Times New Roman" panose="02020603050405020304" pitchFamily="18" charset="0"/>
                <a:cs typeface="Times New Roman" panose="02020603050405020304" pitchFamily="18" charset="0"/>
              </a:rPr>
              <a:t>with </a:t>
            </a:r>
            <a:r>
              <a:rPr lang="en-US" dirty="0" smtClean="0">
                <a:latin typeface="Times New Roman" panose="02020603050405020304" pitchFamily="18" charset="0"/>
                <a:cs typeface="Times New Roman" panose="02020603050405020304" pitchFamily="18" charset="0"/>
              </a:rPr>
              <a:t>their children.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5518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5. Family structure and communication model as risk factors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345530" cy="5549035"/>
          </a:xfrm>
        </p:spPr>
        <p:txBody>
          <a:bodyPr>
            <a:normAutofit/>
          </a:bodyPr>
          <a:lstStyle/>
          <a:p>
            <a:pPr marL="0" lvl="0" indent="0">
              <a:buNone/>
            </a:pPr>
            <a:r>
              <a:rPr lang="ru-RU" b="1" dirty="0">
                <a:solidFill>
                  <a:schemeClr val="accent1">
                    <a:lumMod val="75000"/>
                  </a:schemeClr>
                </a:solidFill>
                <a:latin typeface="Times New Roman" panose="02020603050405020304" pitchFamily="18" charset="0"/>
                <a:cs typeface="Times New Roman" panose="02020603050405020304" pitchFamily="18" charset="0"/>
              </a:rPr>
              <a:t>5. </a:t>
            </a:r>
            <a:r>
              <a:rPr lang="en-US" b="1" dirty="0">
                <a:solidFill>
                  <a:schemeClr val="accent1">
                    <a:lumMod val="75000"/>
                  </a:schemeClr>
                </a:solidFill>
                <a:latin typeface="Times New Roman" panose="02020603050405020304" pitchFamily="18" charset="0"/>
                <a:cs typeface="Times New Roman" panose="02020603050405020304" pitchFamily="18" charset="0"/>
              </a:rPr>
              <a:t>Parent-child relationship problems</a:t>
            </a:r>
            <a:r>
              <a:rPr lang="ru-RU" b="1" dirty="0">
                <a:solidFill>
                  <a:schemeClr val="accent1">
                    <a:lumMod val="75000"/>
                  </a:schemeClr>
                </a:solidFill>
                <a:latin typeface="Times New Roman" panose="02020603050405020304" pitchFamily="18" charset="0"/>
                <a:cs typeface="Times New Roman" panose="02020603050405020304" pitchFamily="18" charset="0"/>
              </a:rPr>
              <a:t>. </a:t>
            </a:r>
          </a:p>
          <a:p>
            <a:pPr marL="0" lvl="0" indent="0">
              <a:buNone/>
            </a:pPr>
            <a:r>
              <a:rPr lang="en-US" dirty="0">
                <a:latin typeface="Times New Roman" panose="02020603050405020304" pitchFamily="18" charset="0"/>
                <a:cs typeface="Times New Roman" panose="02020603050405020304" pitchFamily="18" charset="0"/>
              </a:rPr>
              <a:t>The risk of violence significantly increases in families where there is no attachment between parents and children. In addition, at a later age a child may have difficulties in showing independence and forming close relationships since there are no role models and suitable conditions for acquiring basic skills in communication, acquisition of existing moral norms, developing an ability to solve one's own problems and establish necessary emotional connections.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1879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7914" cy="68950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5. Family structure and communication model as risk factors</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62890" y="1308964"/>
            <a:ext cx="11345530" cy="5549035"/>
          </a:xfrm>
        </p:spPr>
        <p:txBody>
          <a:bodyPr>
            <a:normAutofit/>
          </a:bodyPr>
          <a:lstStyle/>
          <a:p>
            <a:pPr marL="0" lvl="0" indent="0">
              <a:buNone/>
            </a:pPr>
            <a:r>
              <a:rPr lang="ru-RU" b="1" dirty="0">
                <a:solidFill>
                  <a:schemeClr val="accent1">
                    <a:lumMod val="75000"/>
                  </a:schemeClr>
                </a:solidFill>
                <a:latin typeface="Times New Roman" panose="02020603050405020304" pitchFamily="18" charset="0"/>
                <a:cs typeface="Times New Roman" panose="02020603050405020304" pitchFamily="18" charset="0"/>
              </a:rPr>
              <a:t>6. </a:t>
            </a:r>
            <a:r>
              <a:rPr lang="en-US" b="1" dirty="0">
                <a:solidFill>
                  <a:schemeClr val="accent1">
                    <a:lumMod val="75000"/>
                  </a:schemeClr>
                </a:solidFill>
                <a:latin typeface="Times New Roman" panose="02020603050405020304" pitchFamily="18" charset="0"/>
                <a:cs typeface="Times New Roman" panose="02020603050405020304" pitchFamily="18" charset="0"/>
              </a:rPr>
              <a:t>Emotional and physical isolation of family.</a:t>
            </a:r>
            <a:r>
              <a:rPr lang="en-US"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Isolation manifests itself in the absence of social contacts, formal and informal support. In particular, the lack of someone close to the family with whom one could share one's problems or leave a child in order to take time for oneself, the </a:t>
            </a:r>
            <a:r>
              <a:rPr lang="en-US" dirty="0" smtClean="0">
                <a:latin typeface="Times New Roman" panose="02020603050405020304" pitchFamily="18" charset="0"/>
                <a:cs typeface="Times New Roman" panose="02020603050405020304" pitchFamily="18" charset="0"/>
              </a:rPr>
              <a:t>distancing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one </a:t>
            </a:r>
            <a:r>
              <a:rPr lang="en-US" smtClean="0">
                <a:latin typeface="Times New Roman" panose="02020603050405020304" pitchFamily="18" charset="0"/>
                <a:cs typeface="Times New Roman" panose="02020603050405020304" pitchFamily="18" charset="0"/>
              </a:rPr>
              <a:t>of the parents </a:t>
            </a:r>
            <a:r>
              <a:rPr lang="en-US" dirty="0">
                <a:latin typeface="Times New Roman" panose="02020603050405020304" pitchFamily="18" charset="0"/>
                <a:cs typeface="Times New Roman" panose="02020603050405020304" pitchFamily="18" charset="0"/>
              </a:rPr>
              <a:t>from raising a child, etc.</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011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4" y="0"/>
            <a:ext cx="12226854" cy="68776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58293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1. The system of family relationships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388620" y="1337310"/>
            <a:ext cx="11658600" cy="4839653"/>
          </a:xfrm>
        </p:spPr>
        <p:txBody>
          <a:bodyPr/>
          <a:lstStyle/>
          <a:p>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Olweus</a:t>
            </a:r>
            <a:r>
              <a:rPr lang="en-US" dirty="0">
                <a:latin typeface="Times New Roman" panose="02020603050405020304" pitchFamily="18" charset="0"/>
                <a:cs typeface="Times New Roman" panose="02020603050405020304" pitchFamily="18" charset="0"/>
              </a:rPr>
              <a:t> [1980] studied the link between the aggressiveness of the child and such parameters as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mother's hostility, alienation, coldness and indifference </a:t>
            </a:r>
            <a:r>
              <a:rPr lang="en-US" dirty="0">
                <a:latin typeface="Times New Roman" panose="02020603050405020304" pitchFamily="18" charset="0"/>
                <a:cs typeface="Times New Roman" panose="02020603050405020304" pitchFamily="18" charset="0"/>
              </a:rPr>
              <a:t>to the child</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mother's tolerant attitude to the child's aggression </a:t>
            </a:r>
            <a:r>
              <a:rPr lang="en-US" dirty="0">
                <a:latin typeface="Times New Roman" panose="02020603050405020304" pitchFamily="18" charset="0"/>
                <a:cs typeface="Times New Roman" panose="02020603050405020304" pitchFamily="18" charset="0"/>
              </a:rPr>
              <a:t>directed at peers or family members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the use of </a:t>
            </a:r>
            <a:r>
              <a:rPr lang="en-US" dirty="0">
                <a:solidFill>
                  <a:srgbClr val="C00000"/>
                </a:solidFill>
                <a:latin typeface="Times New Roman" panose="02020603050405020304" pitchFamily="18" charset="0"/>
                <a:cs typeface="Times New Roman" panose="02020603050405020304" pitchFamily="18" charset="0"/>
              </a:rPr>
              <a:t>forceful disciplinary methods </a:t>
            </a:r>
            <a:r>
              <a:rPr lang="en-US" dirty="0">
                <a:latin typeface="Times New Roman" panose="02020603050405020304" pitchFamily="18" charset="0"/>
                <a:cs typeface="Times New Roman" panose="02020603050405020304" pitchFamily="18" charset="0"/>
              </a:rPr>
              <a:t>by parents — physical punishments, threats, scandals;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the child's temperament </a:t>
            </a:r>
            <a:r>
              <a:rPr lang="en-US" dirty="0">
                <a:latin typeface="Times New Roman" panose="02020603050405020304" pitchFamily="18" charset="0"/>
                <a:cs typeface="Times New Roman" panose="02020603050405020304" pitchFamily="18" charset="0"/>
              </a:rPr>
              <a:t>— the level of his activity and quick temper.</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52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4" y="0"/>
            <a:ext cx="12226854" cy="68776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10540" y="188038"/>
            <a:ext cx="11681460" cy="58293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1. The system of family relationships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144966" y="770969"/>
            <a:ext cx="11902254" cy="5919764"/>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Mother's negative attitude to the child correlates with the use of forceful disciplinary measures, which, in turn, provoke child's aggressive behavior.</a:t>
            </a: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likelihood of aggression increases if parents show too little interest and love for their child and give them too much freedom while not restricting their aggressive behavior.</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6" y="1625066"/>
            <a:ext cx="9535886" cy="3589826"/>
          </a:xfrm>
          <a:prstGeom prst="rect">
            <a:avLst/>
          </a:prstGeom>
        </p:spPr>
      </p:pic>
    </p:spTree>
    <p:extLst>
      <p:ext uri="{BB962C8B-B14F-4D97-AF65-F5344CB8AC3E}">
        <p14:creationId xmlns:p14="http://schemas.microsoft.com/office/powerpoint/2010/main" val="394193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6854" cy="68776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58293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1. The system of family relationships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388620" y="981308"/>
            <a:ext cx="11658600" cy="5195656"/>
          </a:xfrm>
        </p:spPr>
        <p:txBody>
          <a:bodyPr/>
          <a:lstStyle/>
          <a:p>
            <a:r>
              <a:rPr lang="en-US" dirty="0">
                <a:latin typeface="Times New Roman" panose="02020603050405020304" pitchFamily="18" charset="0"/>
                <a:cs typeface="Times New Roman" panose="02020603050405020304" pitchFamily="18" charset="0"/>
              </a:rPr>
              <a:t>G. R. Patterson (1976) described a model of connection between the nature of family leadership and aggressiveness, the </a:t>
            </a:r>
            <a:r>
              <a:rPr lang="en-US" dirty="0" smtClean="0">
                <a:latin typeface="Times New Roman" panose="02020603050405020304" pitchFamily="18" charset="0"/>
                <a:cs typeface="Times New Roman" panose="02020603050405020304" pitchFamily="18" charset="0"/>
              </a:rPr>
              <a:t>so-called Compulsion </a:t>
            </a:r>
            <a:r>
              <a:rPr lang="en-US" dirty="0">
                <a:latin typeface="Times New Roman" panose="02020603050405020304" pitchFamily="18" charset="0"/>
                <a:cs typeface="Times New Roman" panose="02020603050405020304" pitchFamily="18" charset="0"/>
              </a:rPr>
              <a:t>model.</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38" y="1997966"/>
            <a:ext cx="10963964" cy="4291626"/>
          </a:xfrm>
          <a:prstGeom prst="rect">
            <a:avLst/>
          </a:prstGeom>
        </p:spPr>
      </p:pic>
    </p:spTree>
    <p:extLst>
      <p:ext uri="{BB962C8B-B14F-4D97-AF65-F5344CB8AC3E}">
        <p14:creationId xmlns:p14="http://schemas.microsoft.com/office/powerpoint/2010/main" val="166549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05"/>
            <a:ext cx="12226854" cy="68776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582930"/>
          </a:xfrm>
        </p:spPr>
        <p:txBody>
          <a:bodyPr>
            <a:normAutofit fontScale="90000"/>
          </a:bodyPr>
          <a:lstStyle/>
          <a:p>
            <a:r>
              <a:rPr lang="en-US" b="1" dirty="0">
                <a:solidFill>
                  <a:srgbClr val="C00000"/>
                </a:solidFill>
                <a:latin typeface="Times New Roman" panose="02020603050405020304" pitchFamily="18" charset="0"/>
                <a:cs typeface="Times New Roman" panose="02020603050405020304" pitchFamily="18" charset="0"/>
              </a:rPr>
              <a:t>1. The system of family relationships</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156117" y="1003610"/>
            <a:ext cx="11891103" cy="5854390"/>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G. R. Patterson</a:t>
            </a:r>
            <a:r>
              <a:rPr lang="en-US" dirty="0">
                <a:latin typeface="Times New Roman" panose="02020603050405020304" pitchFamily="18" charset="0"/>
                <a:cs typeface="Times New Roman" panose="02020603050405020304" pitchFamily="18" charset="0"/>
              </a:rPr>
              <a:t>: the child's tendency to antisocial behavior develops when the parents use aversive measures in order to prevent child's undesirable actions directed against them or their other children</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when the parent asks the child to do some chores, the child start to resists. As the parent increases the pressure, the child increasingly refuses to do what he is being forced to do. He then starts yelling at the parent and eventually just runs off. If the parent doesn't react to such a behavior, then this behavioral model is fixed. The more often this type of parent-child interaction will occur, the more erratic child's behavior will become, and the less attention and positive feedback they'll receive from the parent</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decrease in both positive and negative reinforcement leads to many psychological problems for both the child </a:t>
            </a:r>
            <a:r>
              <a:rPr lang="en-US" dirty="0" err="1">
                <a:latin typeface="Times New Roman" panose="02020603050405020304" pitchFamily="18" charset="0"/>
                <a:cs typeface="Times New Roman" panose="02020603050405020304" pitchFamily="18" charset="0"/>
              </a:rPr>
              <a:t>themself</a:t>
            </a:r>
            <a:r>
              <a:rPr lang="en-US" dirty="0">
                <a:latin typeface="Times New Roman" panose="02020603050405020304" pitchFamily="18" charset="0"/>
                <a:cs typeface="Times New Roman" panose="02020603050405020304" pitchFamily="18" charset="0"/>
              </a:rPr>
              <a:t> and their family members.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26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krot.info/uploads/posts/2020-01/1579543134_1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05"/>
            <a:ext cx="12226854" cy="68776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890" y="285750"/>
            <a:ext cx="11681460" cy="717860"/>
          </a:xfrm>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2. Criteria for parenting style </a:t>
            </a:r>
            <a:r>
              <a:rPr lang="en-US" b="1" dirty="0" smtClean="0">
                <a:solidFill>
                  <a:srgbClr val="C00000"/>
                </a:solidFill>
                <a:latin typeface="Times New Roman" panose="02020603050405020304" pitchFamily="18" charset="0"/>
                <a:cs typeface="Times New Roman" panose="02020603050405020304" pitchFamily="18" charset="0"/>
              </a:rPr>
              <a:t>assessment</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156117" y="1308964"/>
            <a:ext cx="11891103" cy="5549035"/>
          </a:xfrm>
        </p:spPr>
        <p:txBody>
          <a:bodyPr>
            <a:normAutofit/>
          </a:bodyPr>
          <a:lstStyle/>
          <a:p>
            <a:pPr marL="0" lvl="0" indent="0">
              <a:buNone/>
            </a:pPr>
            <a:r>
              <a:rPr lang="en-US" b="1" dirty="0" smtClean="0">
                <a:solidFill>
                  <a:srgbClr val="0070C0"/>
                </a:solidFill>
                <a:latin typeface="Times New Roman" panose="02020603050405020304" pitchFamily="18" charset="0"/>
                <a:cs typeface="Times New Roman" panose="02020603050405020304" pitchFamily="18" charset="0"/>
              </a:rPr>
              <a:t>The </a:t>
            </a:r>
            <a:r>
              <a:rPr lang="en-US" b="1" dirty="0">
                <a:solidFill>
                  <a:srgbClr val="0070C0"/>
                </a:solidFill>
                <a:latin typeface="Times New Roman" panose="02020603050405020304" pitchFamily="18" charset="0"/>
                <a:cs typeface="Times New Roman" panose="02020603050405020304" pitchFamily="18" charset="0"/>
              </a:rPr>
              <a:t>level of protection in the process of upbringing. </a:t>
            </a:r>
            <a:r>
              <a:rPr lang="en-US" dirty="0">
                <a:latin typeface="Times New Roman" panose="02020603050405020304" pitchFamily="18" charset="0"/>
                <a:cs typeface="Times New Roman" panose="02020603050405020304" pitchFamily="18" charset="0"/>
              </a:rPr>
              <a:t>It includes the effort, attention and time parents devote to raising a child. Two levels can be </a:t>
            </a:r>
            <a:r>
              <a:rPr lang="en-US" dirty="0" smtClean="0">
                <a:latin typeface="Times New Roman" panose="02020603050405020304" pitchFamily="18" charset="0"/>
                <a:cs typeface="Times New Roman" panose="02020603050405020304" pitchFamily="18" charset="0"/>
              </a:rPr>
              <a:t>distinguished.</a:t>
            </a:r>
          </a:p>
          <a:p>
            <a:pPr lvl="0"/>
            <a:r>
              <a:rPr lang="en-US" b="1" dirty="0" err="1" smtClean="0">
                <a:solidFill>
                  <a:srgbClr val="C00000"/>
                </a:solidFill>
                <a:latin typeface="Times New Roman" panose="02020603050405020304" pitchFamily="18" charset="0"/>
                <a:cs typeface="Times New Roman" panose="02020603050405020304" pitchFamily="18" charset="0"/>
              </a:rPr>
              <a:t>Hyperprotection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situation when parents devote an extremely large amount of time, effort and attention to the child, and their life is built around that child's upbringing</a:t>
            </a:r>
            <a:r>
              <a:rPr lang="en-US" dirty="0" smtClean="0">
                <a:latin typeface="Times New Roman" panose="02020603050405020304" pitchFamily="18" charset="0"/>
                <a:cs typeface="Times New Roman" panose="02020603050405020304" pitchFamily="18" charset="0"/>
              </a:rPr>
              <a:t>.</a:t>
            </a:r>
          </a:p>
          <a:p>
            <a:pPr lvl="0"/>
            <a:r>
              <a:rPr lang="en-US" b="1" dirty="0" err="1" smtClean="0">
                <a:solidFill>
                  <a:srgbClr val="C00000"/>
                </a:solidFill>
                <a:latin typeface="Times New Roman" panose="02020603050405020304" pitchFamily="18" charset="0"/>
                <a:cs typeface="Times New Roman" panose="02020603050405020304" pitchFamily="18" charset="0"/>
              </a:rPr>
              <a:t>Hypoprotection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situation when the child doesn't get enough of the parents' attention. The child often falls out of their sight. They pay attention to them only time to time, when something serious happens.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0276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788D7C-2626-41E3-9EA8-72BF0F278DBC}"/>
</file>

<file path=customXml/itemProps2.xml><?xml version="1.0" encoding="utf-8"?>
<ds:datastoreItem xmlns:ds="http://schemas.openxmlformats.org/officeDocument/2006/customXml" ds:itemID="{20A6673C-4F4A-4B24-9339-463B34B9666D}"/>
</file>

<file path=customXml/itemProps3.xml><?xml version="1.0" encoding="utf-8"?>
<ds:datastoreItem xmlns:ds="http://schemas.openxmlformats.org/officeDocument/2006/customXml" ds:itemID="{A0B2BC9B-4BAC-4034-9697-6E935B988FB8}"/>
</file>

<file path=docProps/app.xml><?xml version="1.0" encoding="utf-8"?>
<Properties xmlns="http://schemas.openxmlformats.org/officeDocument/2006/extended-properties" xmlns:vt="http://schemas.openxmlformats.org/officeDocument/2006/docPropsVTypes">
  <TotalTime>2561</TotalTime>
  <Words>3549</Words>
  <Application>Microsoft Office PowerPoint</Application>
  <PresentationFormat>Широкоэкранный</PresentationFormat>
  <Paragraphs>225</Paragraphs>
  <Slides>46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46</vt:i4>
      </vt:variant>
    </vt:vector>
  </HeadingPairs>
  <TitlesOfParts>
    <vt:vector size="53" baseType="lpstr">
      <vt:lpstr>Arial</vt:lpstr>
      <vt:lpstr>Calibri</vt:lpstr>
      <vt:lpstr>Calibri (Основной текст)</vt:lpstr>
      <vt:lpstr>Calibri Light</vt:lpstr>
      <vt:lpstr>Times New Roman</vt:lpstr>
      <vt:lpstr>Verdana</vt:lpstr>
      <vt:lpstr>Тема Office</vt:lpstr>
      <vt:lpstr>Topic 6. Aggression and violence in family relationships</vt:lpstr>
      <vt:lpstr>1. The system of family relationships</vt:lpstr>
      <vt:lpstr>1. The system of family relationships</vt:lpstr>
      <vt:lpstr>1. The system of family relationships</vt:lpstr>
      <vt:lpstr>1. The system of family relationships</vt:lpstr>
      <vt:lpstr>1. The system of family relationships</vt:lpstr>
      <vt:lpstr>1. The system of family relationships</vt:lpstr>
      <vt:lpstr>1. The system of family relationships</vt:lpstr>
      <vt:lpstr>2. Criteria for parenting style assessment</vt:lpstr>
      <vt:lpstr>2. Criteria for parenting style assessment</vt:lpstr>
      <vt:lpstr>2. Criteria for parenting style assessment</vt:lpstr>
      <vt:lpstr>2. Criteria for parenting style assessment</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3. Parenting styles and behavioral disorders in children</vt:lpstr>
      <vt:lpstr>Презентация PowerPoint</vt:lpstr>
      <vt:lpstr>Презентация PowerPoint</vt:lpstr>
      <vt:lpstr>4. Parenting-related factors and behavioral disorders</vt:lpstr>
      <vt:lpstr>4. Parenting-related factors and behavioral disorders</vt:lpstr>
      <vt:lpstr>4. Parenting-related factors and behavioral disorders</vt:lpstr>
      <vt:lpstr>4. Parenting-related factors and behavioral disorders</vt:lpstr>
      <vt:lpstr>4. Parenting-related factors and behavioral disorders</vt:lpstr>
      <vt:lpstr>4. Parenting-related factors and behavioral disorders</vt:lpstr>
      <vt:lpstr>4. Parenting-related factors and behavioral disorders</vt:lpstr>
      <vt:lpstr>4. Parenting-related factors and behavioral disorders</vt:lpstr>
      <vt:lpstr>4. Parenting-related factors and behavioral disorders</vt:lpstr>
      <vt:lpstr>5. Family structure and communication model as risk factors</vt:lpstr>
      <vt:lpstr>5. Family structure and communication model as risk factors</vt:lpstr>
      <vt:lpstr>5. Family structure and communication model as risk factors</vt:lpstr>
      <vt:lpstr>5. Family structure and communication model as risk factors</vt:lpstr>
      <vt:lpstr>5. Family structure and communication model as risk factors</vt:lpstr>
      <vt:lpstr>5. Family structure and communication model as risk factors</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RePack by Diakov</cp:lastModifiedBy>
  <cp:revision>131</cp:revision>
  <dcterms:created xsi:type="dcterms:W3CDTF">2021-02-22T05:32:34Z</dcterms:created>
  <dcterms:modified xsi:type="dcterms:W3CDTF">2021-02-24T23:33:27Z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