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6.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4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4" r:id="rId39"/>
    <p:sldId id="295" r:id="rId40"/>
    <p:sldId id="293" r:id="rId41"/>
    <p:sldId id="297" r:id="rId42"/>
    <p:sldId id="298" r:id="rId43"/>
    <p:sldId id="299" r:id="rId44"/>
    <p:sldId id="300" r:id="rId45"/>
    <p:sldId id="301" r:id="rId4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8" autoAdjust="0"/>
    <p:restoredTop sz="94660"/>
  </p:normalViewPr>
  <p:slideViewPr>
    <p:cSldViewPr snapToGrid="0">
      <p:cViewPr varScale="1">
        <p:scale>
          <a:sx n="71" d="100"/>
          <a:sy n="71" d="100"/>
        </p:scale>
        <p:origin x="69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4F25CA99-2417-4B4B-905A-D904703A9257}" type="datetimeFigureOut">
              <a:rPr lang="ru-RU" smtClean="0"/>
              <a:t>10.02.2021</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733608C-5AAC-4F71-9034-6E287D5B0BC3}" type="slidenum">
              <a:rPr lang="ru-RU" smtClean="0"/>
              <a:t>‹#›</a:t>
            </a:fld>
            <a:endParaRPr lang="ru-RU"/>
          </a:p>
        </p:txBody>
      </p:sp>
    </p:spTree>
    <p:extLst>
      <p:ext uri="{BB962C8B-B14F-4D97-AF65-F5344CB8AC3E}">
        <p14:creationId xmlns:p14="http://schemas.microsoft.com/office/powerpoint/2010/main" val="3246129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F25CA99-2417-4B4B-905A-D904703A9257}" type="datetimeFigureOut">
              <a:rPr lang="ru-RU" smtClean="0"/>
              <a:t>10.02.2021</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733608C-5AAC-4F71-9034-6E287D5B0BC3}" type="slidenum">
              <a:rPr lang="ru-RU" smtClean="0"/>
              <a:t>‹#›</a:t>
            </a:fld>
            <a:endParaRPr lang="ru-RU"/>
          </a:p>
        </p:txBody>
      </p:sp>
    </p:spTree>
    <p:extLst>
      <p:ext uri="{BB962C8B-B14F-4D97-AF65-F5344CB8AC3E}">
        <p14:creationId xmlns:p14="http://schemas.microsoft.com/office/powerpoint/2010/main" val="257484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F25CA99-2417-4B4B-905A-D904703A9257}" type="datetimeFigureOut">
              <a:rPr lang="ru-RU" smtClean="0"/>
              <a:t>10.02.2021</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733608C-5AAC-4F71-9034-6E287D5B0BC3}" type="slidenum">
              <a:rPr lang="ru-RU" smtClean="0"/>
              <a:t>‹#›</a:t>
            </a:fld>
            <a:endParaRPr lang="ru-RU"/>
          </a:p>
        </p:txBody>
      </p:sp>
    </p:spTree>
    <p:extLst>
      <p:ext uri="{BB962C8B-B14F-4D97-AF65-F5344CB8AC3E}">
        <p14:creationId xmlns:p14="http://schemas.microsoft.com/office/powerpoint/2010/main" val="4276229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F25CA99-2417-4B4B-905A-D904703A9257}" type="datetimeFigureOut">
              <a:rPr lang="ru-RU" smtClean="0"/>
              <a:t>10.02.2021</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733608C-5AAC-4F71-9034-6E287D5B0BC3}" type="slidenum">
              <a:rPr lang="ru-RU" smtClean="0"/>
              <a:t>‹#›</a:t>
            </a:fld>
            <a:endParaRPr lang="ru-RU"/>
          </a:p>
        </p:txBody>
      </p:sp>
    </p:spTree>
    <p:extLst>
      <p:ext uri="{BB962C8B-B14F-4D97-AF65-F5344CB8AC3E}">
        <p14:creationId xmlns:p14="http://schemas.microsoft.com/office/powerpoint/2010/main" val="316546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39"/>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4F25CA99-2417-4B4B-905A-D904703A9257}" type="datetimeFigureOut">
              <a:rPr lang="ru-RU" smtClean="0"/>
              <a:t>10.02.2021</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733608C-5AAC-4F71-9034-6E287D5B0BC3}" type="slidenum">
              <a:rPr lang="ru-RU" smtClean="0"/>
              <a:t>‹#›</a:t>
            </a:fld>
            <a:endParaRPr lang="ru-RU"/>
          </a:p>
        </p:txBody>
      </p:sp>
    </p:spTree>
    <p:extLst>
      <p:ext uri="{BB962C8B-B14F-4D97-AF65-F5344CB8AC3E}">
        <p14:creationId xmlns:p14="http://schemas.microsoft.com/office/powerpoint/2010/main" val="839413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1"/>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1"/>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4F25CA99-2417-4B4B-905A-D904703A9257}" type="datetimeFigureOut">
              <a:rPr lang="ru-RU" smtClean="0"/>
              <a:t>10.02.2021</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4733608C-5AAC-4F71-9034-6E287D5B0BC3}" type="slidenum">
              <a:rPr lang="ru-RU" smtClean="0"/>
              <a:t>‹#›</a:t>
            </a:fld>
            <a:endParaRPr lang="ru-RU"/>
          </a:p>
        </p:txBody>
      </p:sp>
    </p:spTree>
    <p:extLst>
      <p:ext uri="{BB962C8B-B14F-4D97-AF65-F5344CB8AC3E}">
        <p14:creationId xmlns:p14="http://schemas.microsoft.com/office/powerpoint/2010/main" val="3410800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317" y="365126"/>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40318" y="2505075"/>
            <a:ext cx="5158316"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71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4F25CA99-2417-4B4B-905A-D904703A9257}" type="datetimeFigureOut">
              <a:rPr lang="ru-RU" smtClean="0"/>
              <a:t>10.02.2021</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4733608C-5AAC-4F71-9034-6E287D5B0BC3}" type="slidenum">
              <a:rPr lang="ru-RU" smtClean="0"/>
              <a:t>‹#›</a:t>
            </a:fld>
            <a:endParaRPr lang="ru-RU"/>
          </a:p>
        </p:txBody>
      </p:sp>
    </p:spTree>
    <p:extLst>
      <p:ext uri="{BB962C8B-B14F-4D97-AF65-F5344CB8AC3E}">
        <p14:creationId xmlns:p14="http://schemas.microsoft.com/office/powerpoint/2010/main" val="20308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4F25CA99-2417-4B4B-905A-D904703A9257}" type="datetimeFigureOut">
              <a:rPr lang="ru-RU" smtClean="0"/>
              <a:t>10.02.2021</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4733608C-5AAC-4F71-9034-6E287D5B0BC3}" type="slidenum">
              <a:rPr lang="ru-RU" smtClean="0"/>
              <a:t>‹#›</a:t>
            </a:fld>
            <a:endParaRPr lang="ru-RU"/>
          </a:p>
        </p:txBody>
      </p:sp>
    </p:spTree>
    <p:extLst>
      <p:ext uri="{BB962C8B-B14F-4D97-AF65-F5344CB8AC3E}">
        <p14:creationId xmlns:p14="http://schemas.microsoft.com/office/powerpoint/2010/main" val="886167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4F25CA99-2417-4B4B-905A-D904703A9257}" type="datetimeFigureOut">
              <a:rPr lang="ru-RU" smtClean="0"/>
              <a:t>10.02.2021</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4733608C-5AAC-4F71-9034-6E287D5B0BC3}" type="slidenum">
              <a:rPr lang="ru-RU" smtClean="0"/>
              <a:t>‹#›</a:t>
            </a:fld>
            <a:endParaRPr lang="ru-RU"/>
          </a:p>
        </p:txBody>
      </p:sp>
    </p:spTree>
    <p:extLst>
      <p:ext uri="{BB962C8B-B14F-4D97-AF65-F5344CB8AC3E}">
        <p14:creationId xmlns:p14="http://schemas.microsoft.com/office/powerpoint/2010/main" val="788513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318" y="457200"/>
            <a:ext cx="393276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4F25CA99-2417-4B4B-905A-D904703A9257}" type="datetimeFigureOut">
              <a:rPr lang="ru-RU" smtClean="0"/>
              <a:t>10.02.2021</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4733608C-5AAC-4F71-9034-6E287D5B0BC3}" type="slidenum">
              <a:rPr lang="ru-RU" smtClean="0"/>
              <a:t>‹#›</a:t>
            </a:fld>
            <a:endParaRPr lang="ru-RU"/>
          </a:p>
        </p:txBody>
      </p:sp>
    </p:spTree>
    <p:extLst>
      <p:ext uri="{BB962C8B-B14F-4D97-AF65-F5344CB8AC3E}">
        <p14:creationId xmlns:p14="http://schemas.microsoft.com/office/powerpoint/2010/main" val="2617509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318" y="457200"/>
            <a:ext cx="393276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4F25CA99-2417-4B4B-905A-D904703A9257}" type="datetimeFigureOut">
              <a:rPr lang="ru-RU" smtClean="0"/>
              <a:t>10.02.2021</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4733608C-5AAC-4F71-9034-6E287D5B0BC3}" type="slidenum">
              <a:rPr lang="ru-RU" smtClean="0"/>
              <a:t>‹#›</a:t>
            </a:fld>
            <a:endParaRPr lang="ru-RU"/>
          </a:p>
        </p:txBody>
      </p:sp>
    </p:spTree>
    <p:extLst>
      <p:ext uri="{BB962C8B-B14F-4D97-AF65-F5344CB8AC3E}">
        <p14:creationId xmlns:p14="http://schemas.microsoft.com/office/powerpoint/2010/main" val="1185424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ru-RU"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ru-RU" smtClean="0"/>
              <a:t>Haga clic para modificar el estilo de texto del patrón</a:t>
            </a:r>
          </a:p>
          <a:p>
            <a:pPr lvl="1"/>
            <a:r>
              <a:rPr lang="es-ES" altLang="ru-RU" smtClean="0"/>
              <a:t>Segundo nivel</a:t>
            </a:r>
          </a:p>
          <a:p>
            <a:pPr lvl="2"/>
            <a:r>
              <a:rPr lang="es-ES" altLang="ru-RU" smtClean="0"/>
              <a:t>Tercer nivel</a:t>
            </a:r>
          </a:p>
          <a:p>
            <a:pPr lvl="3"/>
            <a:r>
              <a:rPr lang="es-ES" altLang="ru-RU" smtClean="0"/>
              <a:t>Cuarto nivel</a:t>
            </a:r>
          </a:p>
          <a:p>
            <a:pPr lvl="4"/>
            <a:r>
              <a:rPr lang="es-ES" altLang="ru-RU"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4F25CA99-2417-4B4B-905A-D904703A9257}" type="datetimeFigureOut">
              <a:rPr lang="ru-RU" smtClean="0"/>
              <a:t>10.02.2021</a:t>
            </a:fld>
            <a:endParaRPr lang="ru-RU"/>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733608C-5AAC-4F71-9034-6E287D5B0BC3}" type="slidenum">
              <a:rPr lang="ru-RU" smtClean="0"/>
              <a:t>‹#›</a:t>
            </a:fld>
            <a:endParaRPr lang="ru-RU"/>
          </a:p>
        </p:txBody>
      </p:sp>
    </p:spTree>
    <p:extLst>
      <p:ext uri="{BB962C8B-B14F-4D97-AF65-F5344CB8AC3E}">
        <p14:creationId xmlns:p14="http://schemas.microsoft.com/office/powerpoint/2010/main" val="4209459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03609" y="564803"/>
            <a:ext cx="10827833" cy="990865"/>
          </a:xfrm>
        </p:spPr>
        <p:txBody>
          <a:bodyPr/>
          <a:lstStyle/>
          <a:p>
            <a:pPr algn="l"/>
            <a:r>
              <a:rPr lang="en-US" sz="4800" b="1" dirty="0" smtClean="0">
                <a:solidFill>
                  <a:srgbClr val="FF0000"/>
                </a:solidFill>
              </a:rPr>
              <a:t>Topic 4</a:t>
            </a:r>
            <a:r>
              <a:rPr lang="ru-RU" sz="4800" b="1" dirty="0" smtClean="0">
                <a:solidFill>
                  <a:srgbClr val="FF0000"/>
                </a:solidFill>
              </a:rPr>
              <a:t>: </a:t>
            </a:r>
            <a:r>
              <a:rPr lang="en-US" sz="4800" b="1" dirty="0" smtClean="0">
                <a:solidFill>
                  <a:schemeClr val="tx1"/>
                </a:solidFill>
              </a:rPr>
              <a:t>Child abuse</a:t>
            </a:r>
            <a:endParaRPr lang="ru-RU" sz="4800" b="1" dirty="0">
              <a:solidFill>
                <a:schemeClr val="tx1"/>
              </a:solidFill>
            </a:endParaRPr>
          </a:p>
        </p:txBody>
      </p:sp>
      <p:pic>
        <p:nvPicPr>
          <p:cNvPr id="1026" name="Picture 2" descr="http://kyshtym24.ru/upload/iblock/1a0/1a0d2e1003172e0ff3924023f97c3d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9516" y="2566821"/>
            <a:ext cx="6345585" cy="4079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286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1315844"/>
            <a:ext cx="10972800" cy="4810321"/>
          </a:xfrm>
        </p:spPr>
        <p:txBody>
          <a:bodyPr/>
          <a:lstStyle/>
          <a:p>
            <a:pPr marL="0" indent="0" algn="ctr">
              <a:buNone/>
            </a:pPr>
            <a:r>
              <a:rPr lang="en-US" b="1" dirty="0"/>
              <a:t>Consequences of physical </a:t>
            </a:r>
            <a:r>
              <a:rPr lang="en-US" b="1" dirty="0" smtClean="0"/>
              <a:t>abuse. </a:t>
            </a:r>
          </a:p>
          <a:p>
            <a:pPr marL="0" indent="0" algn="ctr">
              <a:buNone/>
            </a:pPr>
            <a:endParaRPr lang="en-US" b="1" dirty="0"/>
          </a:p>
          <a:p>
            <a:pPr marL="0" indent="0">
              <a:buNone/>
            </a:pPr>
            <a:r>
              <a:rPr lang="en-US" sz="2400" b="1" dirty="0" smtClean="0">
                <a:solidFill>
                  <a:srgbClr val="C00000"/>
                </a:solidFill>
                <a:latin typeface="Times New Roman" panose="02020603050405020304" pitchFamily="18" charset="0"/>
                <a:cs typeface="Times New Roman" panose="02020603050405020304" pitchFamily="18" charset="0"/>
              </a:rPr>
              <a:t>1. Traumatic </a:t>
            </a:r>
            <a:r>
              <a:rPr lang="en-US" sz="2400" b="1" dirty="0">
                <a:solidFill>
                  <a:srgbClr val="C00000"/>
                </a:solidFill>
                <a:latin typeface="Times New Roman" panose="02020603050405020304" pitchFamily="18" charset="0"/>
                <a:cs typeface="Times New Roman" panose="02020603050405020304" pitchFamily="18" charset="0"/>
              </a:rPr>
              <a:t>stress reactions. </a:t>
            </a:r>
            <a:r>
              <a:rPr lang="en-US" sz="2400" dirty="0">
                <a:latin typeface="Times New Roman" panose="02020603050405020304" pitchFamily="18" charset="0"/>
                <a:cs typeface="Times New Roman" panose="02020603050405020304" pitchFamily="18" charset="0"/>
              </a:rPr>
              <a:t>F</a:t>
            </a:r>
            <a:r>
              <a:rPr lang="en-US" sz="2400" dirty="0" smtClean="0">
                <a:latin typeface="Times New Roman" panose="02020603050405020304" pitchFamily="18" charset="0"/>
                <a:cs typeface="Times New Roman" panose="02020603050405020304" pitchFamily="18" charset="0"/>
              </a:rPr>
              <a:t>ear </a:t>
            </a:r>
            <a:r>
              <a:rPr lang="en-US" sz="2400" dirty="0">
                <a:latin typeface="Times New Roman" panose="02020603050405020304" pitchFamily="18" charset="0"/>
                <a:cs typeface="Times New Roman" panose="02020603050405020304" pitchFamily="18" charset="0"/>
              </a:rPr>
              <a:t>and anxiety are quite typical </a:t>
            </a:r>
            <a:r>
              <a:rPr lang="en-US" sz="2400" dirty="0" smtClean="0">
                <a:latin typeface="Times New Roman" panose="02020603050405020304" pitchFamily="18" charset="0"/>
                <a:cs typeface="Times New Roman" panose="02020603050405020304" pitchFamily="18" charset="0"/>
              </a:rPr>
              <a:t>reactions </a:t>
            </a:r>
            <a:r>
              <a:rPr lang="en-US" sz="2400" dirty="0">
                <a:latin typeface="Times New Roman" panose="02020603050405020304" pitchFamily="18" charset="0"/>
                <a:cs typeface="Times New Roman" panose="02020603050405020304" pitchFamily="18" charset="0"/>
              </a:rPr>
              <a:t>to the threat of physical violence. </a:t>
            </a:r>
            <a:r>
              <a:rPr lang="en-US" sz="2400" dirty="0" smtClean="0">
                <a:latin typeface="Times New Roman" panose="02020603050405020304" pitchFamily="18" charset="0"/>
                <a:cs typeface="Times New Roman" panose="02020603050405020304" pitchFamily="18" charset="0"/>
              </a:rPr>
              <a:t>The reaction can also </a:t>
            </a:r>
            <a:r>
              <a:rPr lang="en-US" sz="2400" dirty="0">
                <a:latin typeface="Times New Roman" panose="02020603050405020304" pitchFamily="18" charset="0"/>
                <a:cs typeface="Times New Roman" panose="02020603050405020304" pitchFamily="18" charset="0"/>
              </a:rPr>
              <a:t>manifest </a:t>
            </a:r>
            <a:r>
              <a:rPr lang="en-US" sz="2400" dirty="0" smtClean="0">
                <a:latin typeface="Times New Roman" panose="02020603050405020304" pitchFamily="18" charset="0"/>
                <a:cs typeface="Times New Roman" panose="02020603050405020304" pitchFamily="18" charset="0"/>
              </a:rPr>
              <a:t>itself </a:t>
            </a:r>
            <a:r>
              <a:rPr lang="en-US" sz="2400" dirty="0">
                <a:latin typeface="Times New Roman" panose="02020603050405020304" pitchFamily="18" charset="0"/>
                <a:cs typeface="Times New Roman" panose="02020603050405020304" pitchFamily="18" charset="0"/>
              </a:rPr>
              <a:t>in sleep </a:t>
            </a:r>
            <a:r>
              <a:rPr lang="en-US" sz="2400" dirty="0" smtClean="0">
                <a:latin typeface="Times New Roman" panose="02020603050405020304" pitchFamily="18" charset="0"/>
                <a:cs typeface="Times New Roman" panose="02020603050405020304" pitchFamily="18" charset="0"/>
              </a:rPr>
              <a:t>disorders, </a:t>
            </a:r>
            <a:r>
              <a:rPr lang="en-US" sz="2400" dirty="0">
                <a:latin typeface="Times New Roman" panose="02020603050405020304" pitchFamily="18" charset="0"/>
                <a:cs typeface="Times New Roman" panose="02020603050405020304" pitchFamily="18" charset="0"/>
              </a:rPr>
              <a:t>insomnia, poor appetite, and psychosomatic complaints. Often the fear is generalized, that is, it extends not only to the </a:t>
            </a:r>
            <a:r>
              <a:rPr lang="en-US" sz="2400" dirty="0" smtClean="0">
                <a:latin typeface="Times New Roman" panose="02020603050405020304" pitchFamily="18" charset="0"/>
                <a:cs typeface="Times New Roman" panose="02020603050405020304" pitchFamily="18" charset="0"/>
              </a:rPr>
              <a:t>abuser, </a:t>
            </a:r>
            <a:r>
              <a:rPr lang="en-US" sz="2400" dirty="0">
                <a:latin typeface="Times New Roman" panose="02020603050405020304" pitchFamily="18" charset="0"/>
                <a:cs typeface="Times New Roman" panose="02020603050405020304" pitchFamily="18" charset="0"/>
              </a:rPr>
              <a:t>but </a:t>
            </a:r>
            <a:r>
              <a:rPr lang="en-US" sz="2400" dirty="0" smtClean="0">
                <a:latin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cs typeface="Times New Roman" panose="02020603050405020304" pitchFamily="18" charset="0"/>
              </a:rPr>
              <a:t>other </a:t>
            </a:r>
            <a:r>
              <a:rPr lang="en-US" sz="2400" dirty="0" smtClean="0">
                <a:latin typeface="Times New Roman" panose="02020603050405020304" pitchFamily="18" charset="0"/>
                <a:cs typeface="Times New Roman" panose="02020603050405020304" pitchFamily="18" charset="0"/>
              </a:rPr>
              <a:t>adults too</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marL="0" indent="0" algn="ctr">
              <a:buNone/>
            </a:pPr>
            <a:endParaRPr lang="ru-RU" b="1" dirty="0"/>
          </a:p>
          <a:p>
            <a:endParaRPr lang="ru-RU" dirty="0"/>
          </a:p>
        </p:txBody>
      </p:sp>
      <p:sp>
        <p:nvSpPr>
          <p:cNvPr id="4" name="Заголовок 1"/>
          <p:cNvSpPr>
            <a:spLocks noGrp="1"/>
          </p:cNvSpPr>
          <p:nvPr>
            <p:ph type="title"/>
          </p:nvPr>
        </p:nvSpPr>
        <p:spPr/>
        <p:txBody>
          <a:bodyPr/>
          <a:lstStyle/>
          <a:p>
            <a:pPr algn="l"/>
            <a:r>
              <a:rPr lang="ru-RU" sz="3600" b="1" dirty="0">
                <a:solidFill>
                  <a:srgbClr val="C00000"/>
                </a:solidFill>
                <a:effectLst>
                  <a:outerShdw blurRad="38100" dist="38100" dir="2700000" algn="tl">
                    <a:srgbClr val="000000">
                      <a:alpha val="43137"/>
                    </a:srgbClr>
                  </a:outerShdw>
                </a:effectLst>
              </a:rPr>
              <a:t>1. </a:t>
            </a:r>
            <a:r>
              <a:rPr lang="en-US" sz="3600" b="1" dirty="0">
                <a:solidFill>
                  <a:srgbClr val="C00000"/>
                </a:solidFill>
                <a:effectLst>
                  <a:outerShdw blurRad="38100" dist="38100" dir="2700000" algn="tl">
                    <a:srgbClr val="000000">
                      <a:alpha val="43137"/>
                    </a:srgbClr>
                  </a:outerShdw>
                </a:effectLst>
              </a:rPr>
              <a:t>Child physical abuse</a:t>
            </a:r>
            <a:endParaRPr lang="ru-RU"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9916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1083" y="1315844"/>
            <a:ext cx="11653023" cy="4810321"/>
          </a:xfrm>
        </p:spPr>
        <p:txBody>
          <a:bodyPr/>
          <a:lstStyle/>
          <a:p>
            <a:pPr marL="0" indent="0" algn="ctr">
              <a:buNone/>
            </a:pPr>
            <a:r>
              <a:rPr lang="en-US" b="1" dirty="0"/>
              <a:t>Consequences of physical abuse. </a:t>
            </a:r>
          </a:p>
          <a:p>
            <a:pPr marL="0" indent="0">
              <a:buNone/>
            </a:pPr>
            <a:r>
              <a:rPr lang="en-US" sz="2400" b="1" dirty="0">
                <a:solidFill>
                  <a:srgbClr val="7030A0"/>
                </a:solidFill>
                <a:latin typeface="Times New Roman" panose="02020603050405020304" pitchFamily="18" charset="0"/>
                <a:cs typeface="Times New Roman" panose="02020603050405020304" pitchFamily="18" charset="0"/>
              </a:rPr>
              <a:t>2. Increased aggressiveness and impulsive behavior</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Physically abused children often show aggressive </a:t>
            </a:r>
            <a:r>
              <a:rPr lang="en-US" sz="2400" dirty="0">
                <a:latin typeface="Times New Roman" panose="02020603050405020304" pitchFamily="18" charset="0"/>
                <a:cs typeface="Times New Roman" panose="02020603050405020304" pitchFamily="18" charset="0"/>
              </a:rPr>
              <a:t>destructive behavior </a:t>
            </a:r>
            <a:r>
              <a:rPr lang="en-US" sz="2400" dirty="0" smtClean="0">
                <a:latin typeface="Times New Roman" panose="02020603050405020304" pitchFamily="18" charset="0"/>
                <a:cs typeface="Times New Roman" panose="02020603050405020304" pitchFamily="18" charset="0"/>
              </a:rPr>
              <a:t>both at </a:t>
            </a:r>
            <a:r>
              <a:rPr lang="en-US" sz="2400" dirty="0">
                <a:latin typeface="Times New Roman" panose="02020603050405020304" pitchFamily="18" charset="0"/>
                <a:cs typeface="Times New Roman" panose="02020603050405020304" pitchFamily="18" charset="0"/>
              </a:rPr>
              <a:t>home and at school. </a:t>
            </a:r>
            <a:r>
              <a:rPr lang="en-US" sz="2400" dirty="0" smtClean="0">
                <a:latin typeface="Times New Roman" panose="02020603050405020304" pitchFamily="18" charset="0"/>
                <a:cs typeface="Times New Roman" panose="02020603050405020304" pitchFamily="18" charset="0"/>
              </a:rPr>
              <a:t>It can include bullying</a:t>
            </a:r>
            <a:r>
              <a:rPr lang="en-US" sz="2400" dirty="0">
                <a:latin typeface="Times New Roman" panose="02020603050405020304" pitchFamily="18" charset="0"/>
                <a:cs typeface="Times New Roman" panose="02020603050405020304" pitchFamily="18" charset="0"/>
              </a:rPr>
              <a:t>, pugnacity, aggression towards their </a:t>
            </a:r>
            <a:r>
              <a:rPr lang="en-US" sz="2400" dirty="0" smtClean="0">
                <a:latin typeface="Times New Roman" panose="02020603050405020304" pitchFamily="18" charset="0"/>
                <a:cs typeface="Times New Roman" panose="02020603050405020304" pitchFamily="18" charset="0"/>
              </a:rPr>
              <a:t>peers and siblings, </a:t>
            </a:r>
            <a:r>
              <a:rPr lang="en-US" sz="2400" dirty="0">
                <a:latin typeface="Times New Roman" panose="02020603050405020304" pitchFamily="18" charset="0"/>
                <a:cs typeface="Times New Roman" panose="02020603050405020304" pitchFamily="18" charset="0"/>
              </a:rPr>
              <a:t>and uncontrolled behavior. Such behavioral disorders are often associated with a lack of impulse control or are based on the </a:t>
            </a:r>
            <a:r>
              <a:rPr lang="en-US" sz="2400" dirty="0" smtClean="0">
                <a:latin typeface="Times New Roman" panose="02020603050405020304" pitchFamily="18" charset="0"/>
                <a:cs typeface="Times New Roman" panose="02020603050405020304" pitchFamily="18" charset="0"/>
              </a:rPr>
              <a:t>children’s identification </a:t>
            </a:r>
            <a:r>
              <a:rPr lang="en-US" sz="2400" dirty="0">
                <a:latin typeface="Times New Roman" panose="02020603050405020304" pitchFamily="18" charset="0"/>
                <a:cs typeface="Times New Roman" panose="02020603050405020304" pitchFamily="18" charset="0"/>
              </a:rPr>
              <a:t>with </a:t>
            </a:r>
            <a:r>
              <a:rPr lang="en-US" sz="2400" dirty="0" smtClean="0">
                <a:latin typeface="Times New Roman" panose="02020603050405020304" pitchFamily="18" charset="0"/>
                <a:cs typeface="Times New Roman" panose="02020603050405020304" pitchFamily="18" charset="0"/>
              </a:rPr>
              <a:t>their parents </a:t>
            </a:r>
            <a:r>
              <a:rPr lang="en-US" sz="2400" dirty="0">
                <a:latin typeface="Times New Roman" panose="02020603050405020304" pitchFamily="18" charset="0"/>
                <a:cs typeface="Times New Roman" panose="02020603050405020304" pitchFamily="18" charset="0"/>
              </a:rPr>
              <a:t>who are prone to violence </a:t>
            </a:r>
            <a:r>
              <a:rPr lang="en-US" sz="2400" dirty="0" smtClean="0">
                <a:latin typeface="Times New Roman" panose="02020603050405020304" pitchFamily="18" charset="0"/>
                <a:cs typeface="Times New Roman" panose="02020603050405020304" pitchFamily="18" charset="0"/>
              </a:rPr>
              <a:t>(identification </a:t>
            </a:r>
            <a:r>
              <a:rPr lang="en-US" sz="2400" dirty="0">
                <a:latin typeface="Times New Roman" panose="02020603050405020304" pitchFamily="18" charset="0"/>
                <a:cs typeface="Times New Roman" panose="02020603050405020304" pitchFamily="18" charset="0"/>
              </a:rPr>
              <a:t>with the </a:t>
            </a:r>
            <a:r>
              <a:rPr lang="en-US" sz="2400" dirty="0" smtClean="0">
                <a:latin typeface="Times New Roman" panose="02020603050405020304" pitchFamily="18" charset="0"/>
                <a:cs typeface="Times New Roman" panose="02020603050405020304" pitchFamily="18" charset="0"/>
              </a:rPr>
              <a:t>aggressor) </a:t>
            </a:r>
            <a:r>
              <a:rPr lang="en-US" sz="2400" dirty="0">
                <a:latin typeface="Times New Roman" panose="02020603050405020304" pitchFamily="18" charset="0"/>
                <a:cs typeface="Times New Roman" panose="02020603050405020304" pitchFamily="18" charset="0"/>
              </a:rPr>
              <a:t>as a basic defense against </a:t>
            </a:r>
            <a:r>
              <a:rPr lang="en-US" sz="2400" dirty="0" smtClean="0">
                <a:latin typeface="Times New Roman" panose="02020603050405020304" pitchFamily="18" charset="0"/>
                <a:cs typeface="Times New Roman" panose="02020603050405020304" pitchFamily="18" charset="0"/>
              </a:rPr>
              <a:t>feeling </a:t>
            </a:r>
            <a:r>
              <a:rPr lang="en-US" sz="2400" dirty="0">
                <a:latin typeface="Times New Roman" panose="02020603050405020304" pitchFamily="18" charset="0"/>
                <a:cs typeface="Times New Roman" panose="02020603050405020304" pitchFamily="18" charset="0"/>
              </a:rPr>
              <a:t>of anxiety and helplessness. </a:t>
            </a:r>
            <a:r>
              <a:rPr lang="en-US" sz="2400" dirty="0" smtClean="0">
                <a:latin typeface="Times New Roman" panose="02020603050405020304" pitchFamily="18" charset="0"/>
                <a:cs typeface="Times New Roman" panose="02020603050405020304" pitchFamily="18" charset="0"/>
              </a:rPr>
              <a:t>Abused children </a:t>
            </a:r>
            <a:r>
              <a:rPr lang="en-US" sz="2400" dirty="0">
                <a:latin typeface="Times New Roman" panose="02020603050405020304" pitchFamily="18" charset="0"/>
                <a:cs typeface="Times New Roman" panose="02020603050405020304" pitchFamily="18" charset="0"/>
              </a:rPr>
              <a:t>are often involved in criminal and antisocial activities. They usually have few friends, because, on the one hand, their peers are often afraid of their explosive, impulsive behavior, and on the </a:t>
            </a:r>
            <a:r>
              <a:rPr lang="en-US" sz="2400" dirty="0" smtClean="0">
                <a:latin typeface="Times New Roman" panose="02020603050405020304" pitchFamily="18" charset="0"/>
                <a:cs typeface="Times New Roman" panose="02020603050405020304" pitchFamily="18" charset="0"/>
              </a:rPr>
              <a:t>other hand, these children try to distance </a:t>
            </a:r>
            <a:r>
              <a:rPr lang="en-US" sz="2400" dirty="0">
                <a:latin typeface="Times New Roman" panose="02020603050405020304" pitchFamily="18" charset="0"/>
                <a:cs typeface="Times New Roman" panose="02020603050405020304" pitchFamily="18" charset="0"/>
              </a:rPr>
              <a:t>themselves from others </a:t>
            </a:r>
            <a:r>
              <a:rPr lang="en-US" sz="2400" dirty="0" smtClean="0">
                <a:latin typeface="Times New Roman" panose="02020603050405020304" pitchFamily="18" charset="0"/>
                <a:cs typeface="Times New Roman" panose="02020603050405020304" pitchFamily="18" charset="0"/>
              </a:rPr>
              <a:t>out of </a:t>
            </a:r>
            <a:r>
              <a:rPr lang="en-US" sz="2400" dirty="0">
                <a:latin typeface="Times New Roman" panose="02020603050405020304" pitchFamily="18" charset="0"/>
                <a:cs typeface="Times New Roman" panose="02020603050405020304" pitchFamily="18" charset="0"/>
              </a:rPr>
              <a:t>fear of hurting them.</a:t>
            </a:r>
            <a:r>
              <a:rPr lang="ru-RU" sz="2800"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pPr marL="0" indent="0" algn="ctr">
              <a:buNone/>
            </a:pPr>
            <a:endParaRPr lang="ru-RU" b="1" dirty="0"/>
          </a:p>
          <a:p>
            <a:endParaRPr lang="ru-RU" dirty="0"/>
          </a:p>
        </p:txBody>
      </p:sp>
      <p:sp>
        <p:nvSpPr>
          <p:cNvPr id="4" name="Заголовок 1"/>
          <p:cNvSpPr>
            <a:spLocks noGrp="1"/>
          </p:cNvSpPr>
          <p:nvPr>
            <p:ph type="title"/>
          </p:nvPr>
        </p:nvSpPr>
        <p:spPr/>
        <p:txBody>
          <a:bodyPr/>
          <a:lstStyle/>
          <a:p>
            <a:pPr algn="l"/>
            <a:r>
              <a:rPr lang="ru-RU" sz="3600" b="1" dirty="0">
                <a:solidFill>
                  <a:srgbClr val="C00000"/>
                </a:solidFill>
                <a:effectLst>
                  <a:outerShdw blurRad="38100" dist="38100" dir="2700000" algn="tl">
                    <a:srgbClr val="000000">
                      <a:alpha val="43137"/>
                    </a:srgbClr>
                  </a:outerShdw>
                </a:effectLst>
              </a:rPr>
              <a:t>1. </a:t>
            </a:r>
            <a:r>
              <a:rPr lang="en-US" sz="3600" b="1" dirty="0">
                <a:solidFill>
                  <a:srgbClr val="C00000"/>
                </a:solidFill>
                <a:effectLst>
                  <a:outerShdw blurRad="38100" dist="38100" dir="2700000" algn="tl">
                    <a:srgbClr val="000000">
                      <a:alpha val="43137"/>
                    </a:srgbClr>
                  </a:outerShdw>
                </a:effectLst>
              </a:rPr>
              <a:t>Child physical abuse</a:t>
            </a:r>
            <a:endParaRPr lang="ru-RU"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9514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9141" y="1315844"/>
            <a:ext cx="11203259" cy="4810321"/>
          </a:xfrm>
        </p:spPr>
        <p:txBody>
          <a:bodyPr/>
          <a:lstStyle/>
          <a:p>
            <a:pPr marL="0" indent="0" algn="ctr">
              <a:buNone/>
            </a:pPr>
            <a:r>
              <a:rPr lang="en-US" b="1" dirty="0"/>
              <a:t>Consequences of physical abuse. </a:t>
            </a:r>
          </a:p>
          <a:p>
            <a:pPr marL="0" indent="0" algn="ctr">
              <a:buNone/>
            </a:pPr>
            <a:endParaRPr lang="ru-RU" b="1" dirty="0" smtClean="0"/>
          </a:p>
          <a:p>
            <a:pPr marL="0" indent="0" algn="just">
              <a:buNone/>
            </a:pPr>
            <a:r>
              <a:rPr lang="en-US" sz="2400" b="1" i="1" dirty="0">
                <a:solidFill>
                  <a:srgbClr val="7030A0"/>
                </a:solidFill>
                <a:latin typeface="Times New Roman" panose="02020603050405020304" pitchFamily="18" charset="0"/>
                <a:cs typeface="Times New Roman" panose="02020603050405020304" pitchFamily="18" charset="0"/>
              </a:rPr>
              <a:t>3. Suspicion and distrust. </a:t>
            </a:r>
            <a:r>
              <a:rPr lang="en-US" sz="2400" dirty="0" smtClean="0">
                <a:latin typeface="Times New Roman" panose="02020603050405020304" pitchFamily="18" charset="0"/>
                <a:cs typeface="Times New Roman" panose="02020603050405020304" pitchFamily="18" charset="0"/>
              </a:rPr>
              <a:t>For these children </a:t>
            </a:r>
            <a:r>
              <a:rPr lang="en-US" sz="2400" dirty="0">
                <a:latin typeface="Times New Roman" panose="02020603050405020304" pitchFamily="18" charset="0"/>
                <a:cs typeface="Times New Roman" panose="02020603050405020304" pitchFamily="18" charset="0"/>
              </a:rPr>
              <a:t>who have experienced parental betrayal, violence, physical punishment, verbal abuse, it is very difficult to establish </a:t>
            </a:r>
            <a:r>
              <a:rPr lang="en-US" sz="2400" dirty="0" smtClean="0">
                <a:latin typeface="Times New Roman" panose="02020603050405020304" pitchFamily="18" charset="0"/>
                <a:cs typeface="Times New Roman" panose="02020603050405020304" pitchFamily="18" charset="0"/>
              </a:rPr>
              <a:t>relationship based on trust, especially with </a:t>
            </a:r>
            <a:r>
              <a:rPr lang="en-US" sz="2400" dirty="0">
                <a:latin typeface="Times New Roman" panose="02020603050405020304" pitchFamily="18" charset="0"/>
                <a:cs typeface="Times New Roman" panose="02020603050405020304" pitchFamily="18" charset="0"/>
              </a:rPr>
              <a:t>adults. They often </a:t>
            </a:r>
            <a:r>
              <a:rPr lang="en-US" sz="2400" dirty="0" smtClean="0">
                <a:latin typeface="Times New Roman" panose="02020603050405020304" pitchFamily="18" charset="0"/>
                <a:cs typeface="Times New Roman" panose="02020603050405020304" pitchFamily="18" charset="0"/>
              </a:rPr>
              <a:t>don’t </a:t>
            </a:r>
            <a:r>
              <a:rPr lang="en-US" sz="2400" dirty="0">
                <a:latin typeface="Times New Roman" panose="02020603050405020304" pitchFamily="18" charset="0"/>
                <a:cs typeface="Times New Roman" panose="02020603050405020304" pitchFamily="18" charset="0"/>
              </a:rPr>
              <a:t>expect any support, </a:t>
            </a:r>
            <a:r>
              <a:rPr lang="en-US" sz="2400" dirty="0" smtClean="0">
                <a:latin typeface="Times New Roman" panose="02020603050405020304" pitchFamily="18" charset="0"/>
                <a:cs typeface="Times New Roman" panose="02020603050405020304" pitchFamily="18" charset="0"/>
              </a:rPr>
              <a:t>care </a:t>
            </a:r>
            <a:r>
              <a:rPr lang="en-US" sz="2400" dirty="0">
                <a:latin typeface="Times New Roman" panose="02020603050405020304" pitchFamily="18" charset="0"/>
                <a:cs typeface="Times New Roman" panose="02020603050405020304" pitchFamily="18" charset="0"/>
              </a:rPr>
              <a:t>or help from their </a:t>
            </a:r>
            <a:r>
              <a:rPr lang="en-US" sz="2400" dirty="0" smtClean="0">
                <a:latin typeface="Times New Roman" panose="02020603050405020304" pitchFamily="18" charset="0"/>
                <a:cs typeface="Times New Roman" panose="02020603050405020304" pitchFamily="18" charset="0"/>
              </a:rPr>
              <a:t>parents </a:t>
            </a:r>
            <a:r>
              <a:rPr lang="en-US" sz="2400" dirty="0">
                <a:latin typeface="Times New Roman" panose="02020603050405020304" pitchFamily="18" charset="0"/>
                <a:cs typeface="Times New Roman" panose="02020603050405020304" pitchFamily="18" charset="0"/>
              </a:rPr>
              <a:t>and may believe that all potential objects of love are dangerous and unpredictable.</a:t>
            </a:r>
            <a:endParaRPr lang="ru-RU" b="1" dirty="0" smtClean="0"/>
          </a:p>
          <a:p>
            <a:endParaRPr lang="ru-RU" dirty="0"/>
          </a:p>
        </p:txBody>
      </p:sp>
      <p:sp>
        <p:nvSpPr>
          <p:cNvPr id="4" name="Заголовок 1"/>
          <p:cNvSpPr>
            <a:spLocks noGrp="1"/>
          </p:cNvSpPr>
          <p:nvPr>
            <p:ph type="title"/>
          </p:nvPr>
        </p:nvSpPr>
        <p:spPr/>
        <p:txBody>
          <a:bodyPr/>
          <a:lstStyle/>
          <a:p>
            <a:pPr algn="l"/>
            <a:r>
              <a:rPr lang="ru-RU" sz="3600" b="1" dirty="0">
                <a:solidFill>
                  <a:srgbClr val="C00000"/>
                </a:solidFill>
                <a:effectLst>
                  <a:outerShdw blurRad="38100" dist="38100" dir="2700000" algn="tl">
                    <a:srgbClr val="000000">
                      <a:alpha val="43137"/>
                    </a:srgbClr>
                  </a:outerShdw>
                </a:effectLst>
              </a:rPr>
              <a:t>1. </a:t>
            </a:r>
            <a:r>
              <a:rPr lang="en-US" sz="3600" b="1" dirty="0">
                <a:solidFill>
                  <a:srgbClr val="C00000"/>
                </a:solidFill>
                <a:effectLst>
                  <a:outerShdw blurRad="38100" dist="38100" dir="2700000" algn="tl">
                    <a:srgbClr val="000000">
                      <a:alpha val="43137"/>
                    </a:srgbClr>
                  </a:outerShdw>
                </a:effectLst>
              </a:rPr>
              <a:t>Child physical abuse</a:t>
            </a:r>
            <a:endParaRPr lang="ru-RU"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0905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6477" y="1315844"/>
            <a:ext cx="11563815" cy="4810321"/>
          </a:xfrm>
        </p:spPr>
        <p:txBody>
          <a:bodyPr/>
          <a:lstStyle/>
          <a:p>
            <a:pPr marL="0" indent="0" algn="ctr">
              <a:buNone/>
            </a:pPr>
            <a:r>
              <a:rPr lang="en-US" b="1" dirty="0"/>
              <a:t>Consequences of physical abuse. </a:t>
            </a:r>
          </a:p>
          <a:p>
            <a:pPr marL="0" indent="0" algn="ctr">
              <a:buNone/>
            </a:pPr>
            <a:endParaRPr lang="ru-RU" b="1" dirty="0" smtClean="0"/>
          </a:p>
          <a:p>
            <a:pPr marL="0" indent="0" algn="just">
              <a:buNone/>
            </a:pPr>
            <a:r>
              <a:rPr lang="en-US" sz="2400" b="1" i="1" dirty="0">
                <a:solidFill>
                  <a:srgbClr val="7030A0"/>
                </a:solidFill>
                <a:latin typeface="Times New Roman" panose="02020603050405020304" pitchFamily="18" charset="0"/>
                <a:cs typeface="Times New Roman" panose="02020603050405020304" pitchFamily="18" charset="0"/>
              </a:rPr>
              <a:t>4. Depression and suicidal behavior</a:t>
            </a:r>
            <a:r>
              <a:rPr lang="en-US" sz="2400" b="1" i="1" dirty="0" smtClean="0">
                <a:solidFill>
                  <a:srgbClr val="7030A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These </a:t>
            </a:r>
            <a:r>
              <a:rPr lang="en-US" sz="2400" dirty="0">
                <a:latin typeface="Times New Roman" panose="02020603050405020304" pitchFamily="18" charset="0"/>
                <a:cs typeface="Times New Roman" panose="02020603050405020304" pitchFamily="18" charset="0"/>
              </a:rPr>
              <a:t>children </a:t>
            </a:r>
            <a:r>
              <a:rPr lang="en-US" sz="2400" dirty="0" smtClean="0">
                <a:latin typeface="Times New Roman" panose="02020603050405020304" pitchFamily="18" charset="0"/>
                <a:cs typeface="Times New Roman" panose="02020603050405020304" pitchFamily="18" charset="0"/>
              </a:rPr>
              <a:t>often have symptoms of depression, </a:t>
            </a:r>
            <a:r>
              <a:rPr lang="en-US" sz="2400" dirty="0">
                <a:latin typeface="Times New Roman" panose="02020603050405020304" pitchFamily="18" charset="0"/>
                <a:cs typeface="Times New Roman" panose="02020603050405020304" pitchFamily="18" charset="0"/>
              </a:rPr>
              <a:t>accompanied by sadness and </a:t>
            </a:r>
            <a:r>
              <a:rPr lang="en-US" sz="2400" dirty="0" smtClean="0">
                <a:latin typeface="Times New Roman" panose="02020603050405020304" pitchFamily="18" charset="0"/>
                <a:cs typeface="Times New Roman" panose="02020603050405020304" pitchFamily="18" charset="0"/>
              </a:rPr>
              <a:t>inability </a:t>
            </a:r>
            <a:r>
              <a:rPr lang="en-US" sz="2400" dirty="0">
                <a:latin typeface="Times New Roman" panose="02020603050405020304" pitchFamily="18" charset="0"/>
                <a:cs typeface="Times New Roman" panose="02020603050405020304" pitchFamily="18" charset="0"/>
              </a:rPr>
              <a:t>to </a:t>
            </a:r>
            <a:r>
              <a:rPr lang="en-US" sz="2400" dirty="0" smtClean="0">
                <a:latin typeface="Times New Roman" panose="02020603050405020304" pitchFamily="18" charset="0"/>
                <a:cs typeface="Times New Roman" panose="02020603050405020304" pitchFamily="18" charset="0"/>
              </a:rPr>
              <a:t>feel joy. Sometimes physically abused children show </a:t>
            </a:r>
            <a:r>
              <a:rPr lang="en-US" sz="2400" dirty="0">
                <a:latin typeface="Times New Roman" panose="02020603050405020304" pitchFamily="18" charset="0"/>
                <a:cs typeface="Times New Roman" panose="02020603050405020304" pitchFamily="18" charset="0"/>
              </a:rPr>
              <a:t>self-destructive </a:t>
            </a:r>
            <a:r>
              <a:rPr lang="en-US" sz="2400" dirty="0" smtClean="0">
                <a:latin typeface="Times New Roman" panose="02020603050405020304" pitchFamily="18" charset="0"/>
                <a:cs typeface="Times New Roman" panose="02020603050405020304" pitchFamily="18" charset="0"/>
              </a:rPr>
              <a:t>behavior: self-harm, </a:t>
            </a:r>
            <a:r>
              <a:rPr lang="en-US" sz="2400" dirty="0">
                <a:latin typeface="Times New Roman" panose="02020603050405020304" pitchFamily="18" charset="0"/>
                <a:cs typeface="Times New Roman" panose="02020603050405020304" pitchFamily="18" charset="0"/>
              </a:rPr>
              <a:t>suicidal </a:t>
            </a:r>
            <a:r>
              <a:rPr lang="en-US" sz="2400" dirty="0" smtClean="0">
                <a:latin typeface="Times New Roman" panose="02020603050405020304" pitchFamily="18" charset="0"/>
                <a:cs typeface="Times New Roman" panose="02020603050405020304" pitchFamily="18" charset="0"/>
              </a:rPr>
              <a:t>attempts or </a:t>
            </a:r>
            <a:r>
              <a:rPr lang="en-US" sz="2400" dirty="0">
                <a:latin typeface="Times New Roman" panose="02020603050405020304" pitchFamily="18" charset="0"/>
                <a:cs typeface="Times New Roman" panose="02020603050405020304" pitchFamily="18" charset="0"/>
              </a:rPr>
              <a:t>desires.</a:t>
            </a:r>
            <a:endParaRPr lang="ru-RU" b="1" dirty="0"/>
          </a:p>
          <a:p>
            <a:endParaRPr lang="ru-RU" dirty="0"/>
          </a:p>
        </p:txBody>
      </p:sp>
      <p:sp>
        <p:nvSpPr>
          <p:cNvPr id="4" name="Заголовок 1"/>
          <p:cNvSpPr>
            <a:spLocks noGrp="1"/>
          </p:cNvSpPr>
          <p:nvPr>
            <p:ph type="title"/>
          </p:nvPr>
        </p:nvSpPr>
        <p:spPr/>
        <p:txBody>
          <a:bodyPr/>
          <a:lstStyle/>
          <a:p>
            <a:pPr algn="l"/>
            <a:r>
              <a:rPr lang="ru-RU" sz="3600" b="1" dirty="0">
                <a:solidFill>
                  <a:srgbClr val="C00000"/>
                </a:solidFill>
                <a:effectLst>
                  <a:outerShdw blurRad="38100" dist="38100" dir="2700000" algn="tl">
                    <a:srgbClr val="000000">
                      <a:alpha val="43137"/>
                    </a:srgbClr>
                  </a:outerShdw>
                </a:effectLst>
              </a:rPr>
              <a:t>1. </a:t>
            </a:r>
            <a:r>
              <a:rPr lang="en-US" sz="3600" b="1" dirty="0">
                <a:solidFill>
                  <a:srgbClr val="C00000"/>
                </a:solidFill>
                <a:effectLst>
                  <a:outerShdw blurRad="38100" dist="38100" dir="2700000" algn="tl">
                    <a:srgbClr val="000000">
                      <a:alpha val="43137"/>
                    </a:srgbClr>
                  </a:outerShdw>
                </a:effectLst>
              </a:rPr>
              <a:t>Child physical abuse</a:t>
            </a:r>
            <a:endParaRPr lang="ru-RU"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6677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6477" y="1315844"/>
            <a:ext cx="11563815" cy="4810321"/>
          </a:xfrm>
        </p:spPr>
        <p:txBody>
          <a:bodyPr/>
          <a:lstStyle/>
          <a:p>
            <a:pPr marL="0" indent="0" algn="ctr">
              <a:buNone/>
            </a:pPr>
            <a:r>
              <a:rPr lang="ru-RU" b="1" dirty="0"/>
              <a:t>Последствия физического </a:t>
            </a:r>
            <a:r>
              <a:rPr lang="ru-RU" b="1" dirty="0" smtClean="0"/>
              <a:t>насилия</a:t>
            </a:r>
          </a:p>
          <a:p>
            <a:pPr marL="0" indent="0" algn="ctr">
              <a:buNone/>
            </a:pPr>
            <a:endParaRPr lang="ru-RU" b="1" dirty="0" smtClean="0"/>
          </a:p>
          <a:p>
            <a:pPr marL="0" indent="0" algn="just">
              <a:buNone/>
            </a:pPr>
            <a:r>
              <a:rPr lang="en-US" sz="2400" b="1" dirty="0">
                <a:solidFill>
                  <a:srgbClr val="7030A0"/>
                </a:solidFill>
              </a:rPr>
              <a:t>5. </a:t>
            </a:r>
            <a:r>
              <a:rPr lang="en-US" sz="2400" b="1" dirty="0">
                <a:solidFill>
                  <a:srgbClr val="7030A0"/>
                </a:solidFill>
                <a:latin typeface="Times New Roman" panose="02020603050405020304" pitchFamily="18" charset="0"/>
                <a:cs typeface="Times New Roman" panose="02020603050405020304" pitchFamily="18" charset="0"/>
              </a:rPr>
              <a:t>Low self-esteem. </a:t>
            </a:r>
            <a:r>
              <a:rPr lang="en-US" sz="2400" dirty="0" smtClean="0">
                <a:latin typeface="Times New Roman" panose="02020603050405020304" pitchFamily="18" charset="0"/>
                <a:cs typeface="Times New Roman" panose="02020603050405020304" pitchFamily="18" charset="0"/>
              </a:rPr>
              <a:t>Victims </a:t>
            </a:r>
            <a:r>
              <a:rPr lang="en-US" sz="2400" dirty="0">
                <a:latin typeface="Times New Roman" panose="02020603050405020304" pitchFamily="18" charset="0"/>
                <a:cs typeface="Times New Roman" panose="02020603050405020304" pitchFamily="18" charset="0"/>
              </a:rPr>
              <a:t>of physical violence often </a:t>
            </a:r>
            <a:r>
              <a:rPr lang="en-US" sz="2400" dirty="0" smtClean="0">
                <a:latin typeface="Times New Roman" panose="02020603050405020304" pitchFamily="18" charset="0"/>
                <a:cs typeface="Times New Roman" panose="02020603050405020304" pitchFamily="18" charset="0"/>
              </a:rPr>
              <a:t>think of </a:t>
            </a:r>
            <a:r>
              <a:rPr lang="en-US" sz="2400" dirty="0">
                <a:latin typeface="Times New Roman" panose="02020603050405020304" pitchFamily="18" charset="0"/>
                <a:cs typeface="Times New Roman" panose="02020603050405020304" pitchFamily="18" charset="0"/>
              </a:rPr>
              <a:t>themselves </a:t>
            </a:r>
            <a:r>
              <a:rPr lang="en-US" sz="2400" dirty="0" smtClean="0">
                <a:latin typeface="Times New Roman" panose="02020603050405020304" pitchFamily="18" charset="0"/>
                <a:cs typeface="Times New Roman" panose="02020603050405020304" pitchFamily="18" charset="0"/>
              </a:rPr>
              <a:t>with </a:t>
            </a:r>
            <a:r>
              <a:rPr lang="en-US" sz="2400" dirty="0">
                <a:latin typeface="Times New Roman" panose="02020603050405020304" pitchFamily="18" charset="0"/>
                <a:cs typeface="Times New Roman" panose="02020603050405020304" pitchFamily="18" charset="0"/>
              </a:rPr>
              <a:t>discontent and contempt. Over time, low self-esteem can be </a:t>
            </a:r>
            <a:r>
              <a:rPr lang="en-US" sz="2400" dirty="0" smtClean="0">
                <a:latin typeface="Times New Roman" panose="02020603050405020304" pitchFamily="18" charset="0"/>
                <a:cs typeface="Times New Roman" panose="02020603050405020304" pitchFamily="18" charset="0"/>
              </a:rPr>
              <a:t>disguised </a:t>
            </a:r>
            <a:r>
              <a:rPr lang="en-US" sz="2400" dirty="0">
                <a:latin typeface="Times New Roman" panose="02020603050405020304" pitchFamily="18" charset="0"/>
                <a:cs typeface="Times New Roman" panose="02020603050405020304" pitchFamily="18" charset="0"/>
              </a:rPr>
              <a:t>in a </a:t>
            </a:r>
            <a:r>
              <a:rPr lang="en-US" sz="2400" dirty="0" smtClean="0">
                <a:latin typeface="Times New Roman" panose="02020603050405020304" pitchFamily="18" charset="0"/>
                <a:cs typeface="Times New Roman" panose="02020603050405020304" pitchFamily="18" charset="0"/>
              </a:rPr>
              <a:t>many ways</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for </a:t>
            </a:r>
            <a:r>
              <a:rPr lang="en-US" sz="2400" dirty="0" err="1" smtClean="0">
                <a:latin typeface="Times New Roman" panose="02020603050405020304" pitchFamily="18" charset="0"/>
                <a:cs typeface="Times New Roman" panose="02020603050405020304" pitchFamily="18" charset="0"/>
              </a:rPr>
              <a:t>examole</a:t>
            </a:r>
            <a:r>
              <a:rPr lang="en-US" sz="2400" dirty="0" smtClean="0">
                <a:latin typeface="Times New Roman" panose="02020603050405020304" pitchFamily="18" charset="0"/>
                <a:cs typeface="Times New Roman" panose="02020603050405020304" pitchFamily="18" charset="0"/>
              </a:rPr>
              <a:t> with fantasies </a:t>
            </a:r>
            <a:r>
              <a:rPr lang="en-US" sz="2400" dirty="0">
                <a:latin typeface="Times New Roman" panose="02020603050405020304" pitchFamily="18" charset="0"/>
                <a:cs typeface="Times New Roman" panose="02020603050405020304" pitchFamily="18" charset="0"/>
              </a:rPr>
              <a:t>of omnipotence</a:t>
            </a:r>
            <a:r>
              <a:rPr lang="en-US"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4" name="Заголовок 1"/>
          <p:cNvSpPr>
            <a:spLocks noGrp="1"/>
          </p:cNvSpPr>
          <p:nvPr>
            <p:ph type="title"/>
          </p:nvPr>
        </p:nvSpPr>
        <p:spPr/>
        <p:txBody>
          <a:bodyPr/>
          <a:lstStyle/>
          <a:p>
            <a:pPr algn="l"/>
            <a:r>
              <a:rPr lang="ru-RU" sz="3600" b="1" dirty="0">
                <a:solidFill>
                  <a:srgbClr val="C00000"/>
                </a:solidFill>
                <a:effectLst>
                  <a:outerShdw blurRad="38100" dist="38100" dir="2700000" algn="tl">
                    <a:srgbClr val="000000">
                      <a:alpha val="43137"/>
                    </a:srgbClr>
                  </a:outerShdw>
                </a:effectLst>
              </a:rPr>
              <a:t>1. </a:t>
            </a:r>
            <a:r>
              <a:rPr lang="en-US" sz="3600" b="1" dirty="0">
                <a:solidFill>
                  <a:srgbClr val="C00000"/>
                </a:solidFill>
                <a:effectLst>
                  <a:outerShdw blurRad="38100" dist="38100" dir="2700000" algn="tl">
                    <a:srgbClr val="000000">
                      <a:alpha val="43137"/>
                    </a:srgbClr>
                  </a:outerShdw>
                </a:effectLst>
              </a:rPr>
              <a:t>Child physical abuse</a:t>
            </a:r>
            <a:endParaRPr lang="ru-RU"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67646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6477" y="1315844"/>
            <a:ext cx="11563815" cy="4810321"/>
          </a:xfrm>
        </p:spPr>
        <p:txBody>
          <a:bodyPr/>
          <a:lstStyle/>
          <a:p>
            <a:pPr marL="0" indent="0" algn="ctr">
              <a:buNone/>
            </a:pPr>
            <a:r>
              <a:rPr lang="ru-RU" b="1" dirty="0"/>
              <a:t>Последствия физического </a:t>
            </a:r>
            <a:r>
              <a:rPr lang="ru-RU" b="1" dirty="0" smtClean="0"/>
              <a:t>насилия</a:t>
            </a:r>
          </a:p>
          <a:p>
            <a:pPr marL="0" indent="0" algn="ctr">
              <a:buNone/>
            </a:pPr>
            <a:endParaRPr lang="ru-RU" b="1" dirty="0" smtClean="0"/>
          </a:p>
          <a:p>
            <a:pPr marL="0" indent="0" algn="just">
              <a:buNone/>
            </a:pPr>
            <a:r>
              <a:rPr lang="en-US" sz="2400" b="1" dirty="0">
                <a:solidFill>
                  <a:srgbClr val="7030A0"/>
                </a:solidFill>
                <a:latin typeface="Times New Roman" panose="02020603050405020304" pitchFamily="18" charset="0"/>
                <a:cs typeface="Times New Roman" panose="02020603050405020304" pitchFamily="18" charset="0"/>
              </a:rPr>
              <a:t>6. </a:t>
            </a:r>
            <a:r>
              <a:rPr lang="en-US" sz="2400" b="1" dirty="0" smtClean="0">
                <a:solidFill>
                  <a:srgbClr val="7030A0"/>
                </a:solidFill>
                <a:latin typeface="Times New Roman" panose="02020603050405020304" pitchFamily="18" charset="0"/>
                <a:cs typeface="Times New Roman" panose="02020603050405020304" pitchFamily="18" charset="0"/>
              </a:rPr>
              <a:t>Developmental </a:t>
            </a:r>
            <a:r>
              <a:rPr lang="en-US" sz="2400" b="1" dirty="0">
                <a:solidFill>
                  <a:srgbClr val="7030A0"/>
                </a:solidFill>
                <a:latin typeface="Times New Roman" panose="02020603050405020304" pitchFamily="18" charset="0"/>
                <a:cs typeface="Times New Roman" panose="02020603050405020304" pitchFamily="18" charset="0"/>
              </a:rPr>
              <a:t>and cognitive </a:t>
            </a:r>
            <a:r>
              <a:rPr lang="en-US" sz="2400" b="1" dirty="0" smtClean="0">
                <a:solidFill>
                  <a:srgbClr val="7030A0"/>
                </a:solidFill>
                <a:latin typeface="Times New Roman" panose="02020603050405020304" pitchFamily="18" charset="0"/>
                <a:cs typeface="Times New Roman" panose="02020603050405020304" pitchFamily="18" charset="0"/>
              </a:rPr>
              <a:t>disorders. </a:t>
            </a:r>
            <a:r>
              <a:rPr lang="en-US" sz="2400" dirty="0" smtClean="0">
                <a:latin typeface="Times New Roman" panose="02020603050405020304" pitchFamily="18" charset="0"/>
                <a:cs typeface="Times New Roman" panose="02020603050405020304" pitchFamily="18" charset="0"/>
              </a:rPr>
              <a:t>Children </a:t>
            </a:r>
            <a:r>
              <a:rPr lang="en-US" sz="2400" dirty="0">
                <a:latin typeface="Times New Roman" panose="02020603050405020304" pitchFamily="18" charset="0"/>
                <a:cs typeface="Times New Roman" panose="02020603050405020304" pitchFamily="18" charset="0"/>
              </a:rPr>
              <a:t>who </a:t>
            </a:r>
            <a:r>
              <a:rPr lang="en-US" sz="2400" dirty="0" smtClean="0">
                <a:latin typeface="Times New Roman" panose="02020603050405020304" pitchFamily="18" charset="0"/>
                <a:cs typeface="Times New Roman" panose="02020603050405020304" pitchFamily="18" charset="0"/>
              </a:rPr>
              <a:t>have been constantly </a:t>
            </a:r>
            <a:r>
              <a:rPr lang="en-US" sz="2400" dirty="0">
                <a:latin typeface="Times New Roman" panose="02020603050405020304" pitchFamily="18" charset="0"/>
                <a:cs typeface="Times New Roman" panose="02020603050405020304" pitchFamily="18" charset="0"/>
              </a:rPr>
              <a:t>punished for crying and shouting often have </a:t>
            </a:r>
            <a:r>
              <a:rPr lang="en-US" sz="2400" dirty="0" smtClean="0">
                <a:latin typeface="Times New Roman" panose="02020603050405020304" pitchFamily="18" charset="0"/>
                <a:cs typeface="Times New Roman" panose="02020603050405020304" pitchFamily="18" charset="0"/>
              </a:rPr>
              <a:t>speech disorders.</a:t>
            </a:r>
            <a:endParaRPr lang="ru-RU" sz="2400" b="1" dirty="0"/>
          </a:p>
          <a:p>
            <a:endParaRPr lang="ru-RU" dirty="0"/>
          </a:p>
        </p:txBody>
      </p:sp>
      <p:sp>
        <p:nvSpPr>
          <p:cNvPr id="4" name="Заголовок 1"/>
          <p:cNvSpPr>
            <a:spLocks noGrp="1"/>
          </p:cNvSpPr>
          <p:nvPr>
            <p:ph type="title"/>
          </p:nvPr>
        </p:nvSpPr>
        <p:spPr/>
        <p:txBody>
          <a:bodyPr/>
          <a:lstStyle/>
          <a:p>
            <a:pPr algn="l"/>
            <a:r>
              <a:rPr lang="ru-RU" sz="3600" b="1" dirty="0">
                <a:solidFill>
                  <a:srgbClr val="C00000"/>
                </a:solidFill>
                <a:effectLst>
                  <a:outerShdw blurRad="38100" dist="38100" dir="2700000" algn="tl">
                    <a:srgbClr val="000000">
                      <a:alpha val="43137"/>
                    </a:srgbClr>
                  </a:outerShdw>
                </a:effectLst>
              </a:rPr>
              <a:t>1. </a:t>
            </a:r>
            <a:r>
              <a:rPr lang="en-US" sz="3600" b="1" dirty="0">
                <a:solidFill>
                  <a:srgbClr val="C00000"/>
                </a:solidFill>
                <a:effectLst>
                  <a:outerShdw blurRad="38100" dist="38100" dir="2700000" algn="tl">
                    <a:srgbClr val="000000">
                      <a:alpha val="43137"/>
                    </a:srgbClr>
                  </a:outerShdw>
                </a:effectLst>
              </a:rPr>
              <a:t>Child physical abuse</a:t>
            </a:r>
            <a:endParaRPr lang="ru-RU"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53393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6477" y="1315844"/>
            <a:ext cx="11563815" cy="4810321"/>
          </a:xfrm>
        </p:spPr>
        <p:txBody>
          <a:bodyPr/>
          <a:lstStyle/>
          <a:p>
            <a:pPr marL="0" indent="0" algn="ctr">
              <a:buNone/>
            </a:pPr>
            <a:r>
              <a:rPr lang="ru-RU" b="1" dirty="0"/>
              <a:t>Последствия физического </a:t>
            </a:r>
            <a:r>
              <a:rPr lang="ru-RU" b="1" dirty="0" smtClean="0"/>
              <a:t>насилия</a:t>
            </a:r>
          </a:p>
          <a:p>
            <a:pPr marL="0" indent="0" algn="just">
              <a:buNone/>
            </a:pPr>
            <a:r>
              <a:rPr lang="ru-RU" sz="2400" b="1" dirty="0" smtClean="0">
                <a:solidFill>
                  <a:srgbClr val="7030A0"/>
                </a:solidFill>
                <a:latin typeface="Times New Roman" panose="02020603050405020304" pitchFamily="18" charset="0"/>
                <a:cs typeface="Times New Roman" panose="02020603050405020304" pitchFamily="18" charset="0"/>
              </a:rPr>
              <a:t>7. </a:t>
            </a:r>
            <a:r>
              <a:rPr lang="en-US" sz="2400" b="1" dirty="0" smtClean="0">
                <a:solidFill>
                  <a:srgbClr val="7030A0"/>
                </a:solidFill>
                <a:latin typeface="Times New Roman" panose="02020603050405020304" pitchFamily="18" charset="0"/>
                <a:cs typeface="Times New Roman" panose="02020603050405020304" pitchFamily="18" charset="0"/>
              </a:rPr>
              <a:t>Problems with communication</a:t>
            </a:r>
            <a:r>
              <a:rPr lang="ru-RU" sz="2400" b="1" dirty="0" smtClean="0">
                <a:solidFill>
                  <a:srgbClr val="7030A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Abused children have poor control over their emotions and behavior and </a:t>
            </a:r>
            <a:r>
              <a:rPr lang="en-US" sz="2400" dirty="0" smtClean="0">
                <a:latin typeface="Times New Roman" panose="02020603050405020304" pitchFamily="18" charset="0"/>
                <a:cs typeface="Times New Roman" panose="02020603050405020304" pitchFamily="18" charset="0"/>
              </a:rPr>
              <a:t>generally don’t trust much in </a:t>
            </a:r>
            <a:r>
              <a:rPr lang="en-US" sz="2400" dirty="0">
                <a:latin typeface="Times New Roman" panose="02020603050405020304" pitchFamily="18" charset="0"/>
                <a:cs typeface="Times New Roman" panose="02020603050405020304" pitchFamily="18" charset="0"/>
              </a:rPr>
              <a:t>society. As a result of a long-term study on 5-year-old children who were subjected to physical abuse, psychologists found that </a:t>
            </a:r>
            <a:r>
              <a:rPr lang="en-US" sz="2400" dirty="0" smtClean="0">
                <a:latin typeface="Times New Roman" panose="02020603050405020304" pitchFamily="18" charset="0"/>
                <a:cs typeface="Times New Roman" panose="02020603050405020304" pitchFamily="18" charset="0"/>
              </a:rPr>
              <a:t>these </a:t>
            </a:r>
            <a:r>
              <a:rPr lang="en-US" sz="2400" dirty="0">
                <a:latin typeface="Times New Roman" panose="02020603050405020304" pitchFamily="18" charset="0"/>
                <a:cs typeface="Times New Roman" panose="02020603050405020304" pitchFamily="18" charset="0"/>
              </a:rPr>
              <a:t>children experienced more difficulties in relationships with their peers than children of their age who were brought up in a normal environment. They were less popular with their peers and more withdrawn, and their </a:t>
            </a:r>
            <a:r>
              <a:rPr lang="en-US" sz="2400" dirty="0" smtClean="0">
                <a:latin typeface="Times New Roman" panose="02020603050405020304" pitchFamily="18" charset="0"/>
                <a:cs typeface="Times New Roman" panose="02020603050405020304" pitchFamily="18" charset="0"/>
              </a:rPr>
              <a:t>problems in communication with peers grew </a:t>
            </a:r>
            <a:r>
              <a:rPr lang="en-US" sz="2400" dirty="0">
                <a:latin typeface="Times New Roman" panose="02020603050405020304" pitchFamily="18" charset="0"/>
                <a:cs typeface="Times New Roman" panose="02020603050405020304" pitchFamily="18" charset="0"/>
              </a:rPr>
              <a:t>every year </a:t>
            </a:r>
            <a:r>
              <a:rPr lang="en-US" sz="2400" dirty="0" smtClean="0">
                <a:latin typeface="Times New Roman" panose="02020603050405020304" pitchFamily="18" charset="0"/>
                <a:cs typeface="Times New Roman" panose="02020603050405020304" pitchFamily="18" charset="0"/>
              </a:rPr>
              <a:t>of the </a:t>
            </a:r>
            <a:r>
              <a:rPr lang="en-US" sz="2400" dirty="0">
                <a:latin typeface="Times New Roman" panose="02020603050405020304" pitchFamily="18" charset="0"/>
                <a:cs typeface="Times New Roman" panose="02020603050405020304" pitchFamily="18" charset="0"/>
              </a:rPr>
              <a:t>observation. Kraig, 2000].</a:t>
            </a:r>
            <a:endParaRPr lang="ru-RU" b="1" dirty="0"/>
          </a:p>
          <a:p>
            <a:endParaRPr lang="ru-RU" dirty="0"/>
          </a:p>
        </p:txBody>
      </p:sp>
      <p:sp>
        <p:nvSpPr>
          <p:cNvPr id="4" name="Заголовок 1"/>
          <p:cNvSpPr>
            <a:spLocks noGrp="1"/>
          </p:cNvSpPr>
          <p:nvPr>
            <p:ph type="title"/>
          </p:nvPr>
        </p:nvSpPr>
        <p:spPr/>
        <p:txBody>
          <a:bodyPr/>
          <a:lstStyle/>
          <a:p>
            <a:pPr algn="l"/>
            <a:r>
              <a:rPr lang="ru-RU" sz="3600" b="1" dirty="0">
                <a:solidFill>
                  <a:srgbClr val="C00000"/>
                </a:solidFill>
                <a:effectLst>
                  <a:outerShdw blurRad="38100" dist="38100" dir="2700000" algn="tl">
                    <a:srgbClr val="000000">
                      <a:alpha val="43137"/>
                    </a:srgbClr>
                  </a:outerShdw>
                </a:effectLst>
              </a:rPr>
              <a:t>1. </a:t>
            </a:r>
            <a:r>
              <a:rPr lang="en-US" sz="3600" b="1" dirty="0">
                <a:solidFill>
                  <a:srgbClr val="C00000"/>
                </a:solidFill>
                <a:effectLst>
                  <a:outerShdw blurRad="38100" dist="38100" dir="2700000" algn="tl">
                    <a:srgbClr val="000000">
                      <a:alpha val="43137"/>
                    </a:srgbClr>
                  </a:outerShdw>
                </a:effectLst>
              </a:rPr>
              <a:t>Child physical abuse</a:t>
            </a:r>
            <a:endParaRPr lang="ru-RU"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9944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6477" y="1315844"/>
            <a:ext cx="11563815" cy="4810321"/>
          </a:xfrm>
        </p:spPr>
        <p:txBody>
          <a:bodyPr/>
          <a:lstStyle/>
          <a:p>
            <a:pPr marL="0" indent="0" algn="ctr">
              <a:buNone/>
            </a:pPr>
            <a:r>
              <a:rPr lang="en-US" b="1" dirty="0"/>
              <a:t>Consequences of physical </a:t>
            </a:r>
            <a:r>
              <a:rPr lang="en-US" b="1" dirty="0" smtClean="0"/>
              <a:t>violence</a:t>
            </a:r>
          </a:p>
          <a:p>
            <a:pPr marL="0" indent="0" algn="ctr">
              <a:buNone/>
            </a:pPr>
            <a:r>
              <a:rPr lang="ru-RU" sz="2400" b="1" i="1" dirty="0" smtClean="0">
                <a:solidFill>
                  <a:srgbClr val="7030A0"/>
                </a:solidFill>
                <a:latin typeface="Times New Roman" panose="02020603050405020304" pitchFamily="18" charset="0"/>
                <a:cs typeface="Times New Roman" panose="02020603050405020304" pitchFamily="18" charset="0"/>
              </a:rPr>
              <a:t>8. </a:t>
            </a:r>
            <a:r>
              <a:rPr lang="en-US" sz="2400" b="1" i="1" dirty="0" smtClean="0">
                <a:solidFill>
                  <a:srgbClr val="7030A0"/>
                </a:solidFill>
                <a:latin typeface="Times New Roman" panose="02020603050405020304" pitchFamily="18" charset="0"/>
                <a:cs typeface="Times New Roman" panose="02020603050405020304" pitchFamily="18" charset="0"/>
              </a:rPr>
              <a:t>Nervous system problems</a:t>
            </a:r>
            <a:r>
              <a:rPr lang="ru-RU" sz="2400" b="1" i="1" dirty="0" smtClean="0">
                <a:solidFill>
                  <a:srgbClr val="7030A0"/>
                </a:solidFill>
                <a:latin typeface="Times New Roman" panose="02020603050405020304" pitchFamily="18" charset="0"/>
                <a:cs typeface="Times New Roman" panose="02020603050405020304" pitchFamily="18" charset="0"/>
              </a:rPr>
              <a:t>.</a:t>
            </a:r>
            <a:r>
              <a:rPr lang="ru-RU" sz="2400" b="1" dirty="0" smtClean="0">
                <a:solidFill>
                  <a:srgbClr val="7030A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While not having any </a:t>
            </a:r>
            <a:r>
              <a:rPr lang="en-US" sz="2400" dirty="0">
                <a:latin typeface="Times New Roman" panose="02020603050405020304" pitchFamily="18" charset="0"/>
                <a:cs typeface="Times New Roman" panose="02020603050405020304" pitchFamily="18" charset="0"/>
              </a:rPr>
              <a:t>head injuries, these children may have symptoms </a:t>
            </a:r>
            <a:r>
              <a:rPr lang="en-US" sz="2400" dirty="0" smtClean="0">
                <a:latin typeface="Times New Roman" panose="02020603050405020304" pitchFamily="18" charset="0"/>
                <a:cs typeface="Times New Roman" panose="02020603050405020304" pitchFamily="18" charset="0"/>
              </a:rPr>
              <a:t>of nervous system problems. It is likely </a:t>
            </a:r>
            <a:r>
              <a:rPr lang="en-US" sz="2400" dirty="0">
                <a:latin typeface="Times New Roman" panose="02020603050405020304" pitchFamily="18" charset="0"/>
                <a:cs typeface="Times New Roman" panose="02020603050405020304" pitchFamily="18" charset="0"/>
              </a:rPr>
              <a:t>that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multiple hardships, such as parental abuse, </a:t>
            </a:r>
            <a:r>
              <a:rPr lang="en-US" sz="2400" dirty="0" smtClean="0">
                <a:latin typeface="Times New Roman" panose="02020603050405020304" pitchFamily="18" charset="0"/>
                <a:cs typeface="Times New Roman" panose="02020603050405020304" pitchFamily="18" charset="0"/>
              </a:rPr>
              <a:t>neglect, </a:t>
            </a:r>
            <a:r>
              <a:rPr lang="en-US" sz="2400" dirty="0">
                <a:latin typeface="Times New Roman" panose="02020603050405020304" pitchFamily="18" charset="0"/>
                <a:cs typeface="Times New Roman" panose="02020603050405020304" pitchFamily="18" charset="0"/>
              </a:rPr>
              <a:t>nutritional deficiencies, and incomplete sensory stimulation, that can lead to such symptoms.</a:t>
            </a:r>
            <a:endParaRPr lang="ru-RU" b="1" dirty="0"/>
          </a:p>
          <a:p>
            <a:endParaRPr lang="ru-RU" dirty="0"/>
          </a:p>
        </p:txBody>
      </p:sp>
      <p:sp>
        <p:nvSpPr>
          <p:cNvPr id="4" name="Заголовок 1"/>
          <p:cNvSpPr>
            <a:spLocks noGrp="1"/>
          </p:cNvSpPr>
          <p:nvPr>
            <p:ph type="title"/>
          </p:nvPr>
        </p:nvSpPr>
        <p:spPr/>
        <p:txBody>
          <a:bodyPr/>
          <a:lstStyle/>
          <a:p>
            <a:pPr algn="l"/>
            <a:r>
              <a:rPr lang="ru-RU" sz="3600" b="1" dirty="0">
                <a:solidFill>
                  <a:srgbClr val="C00000"/>
                </a:solidFill>
                <a:effectLst>
                  <a:outerShdw blurRad="38100" dist="38100" dir="2700000" algn="tl">
                    <a:srgbClr val="000000">
                      <a:alpha val="43137"/>
                    </a:srgbClr>
                  </a:outerShdw>
                </a:effectLst>
              </a:rPr>
              <a:t>1. </a:t>
            </a:r>
            <a:r>
              <a:rPr lang="en-US" sz="3600" b="1" dirty="0">
                <a:solidFill>
                  <a:srgbClr val="C00000"/>
                </a:solidFill>
                <a:effectLst>
                  <a:outerShdw blurRad="38100" dist="38100" dir="2700000" algn="tl">
                    <a:srgbClr val="000000">
                      <a:alpha val="43137"/>
                    </a:srgbClr>
                  </a:outerShdw>
                </a:effectLst>
              </a:rPr>
              <a:t>Child physical abuse</a:t>
            </a:r>
            <a:endParaRPr lang="ru-RU"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66954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6477" y="1315844"/>
            <a:ext cx="11563815" cy="4810321"/>
          </a:xfrm>
        </p:spPr>
        <p:txBody>
          <a:bodyPr/>
          <a:lstStyle/>
          <a:p>
            <a:pPr marL="0" indent="0" algn="ctr">
              <a:buNone/>
            </a:pPr>
            <a:r>
              <a:rPr lang="en-US" b="1" dirty="0"/>
              <a:t>Consequences of physical </a:t>
            </a:r>
            <a:r>
              <a:rPr lang="en-US" b="1" dirty="0" smtClean="0"/>
              <a:t>violence</a:t>
            </a:r>
          </a:p>
          <a:p>
            <a:pPr marL="0" indent="0" algn="ctr">
              <a:buNone/>
            </a:pPr>
            <a:r>
              <a:rPr lang="en-US" sz="2400" b="1" dirty="0" smtClean="0">
                <a:solidFill>
                  <a:srgbClr val="7030A0"/>
                </a:solidFill>
                <a:latin typeface="Times New Roman" panose="02020603050405020304" pitchFamily="18" charset="0"/>
                <a:cs typeface="Times New Roman" panose="02020603050405020304" pitchFamily="18" charset="0"/>
              </a:rPr>
              <a:t>9</a:t>
            </a:r>
            <a:r>
              <a:rPr lang="en-US" sz="2400" b="1" dirty="0">
                <a:solidFill>
                  <a:srgbClr val="7030A0"/>
                </a:solidFill>
                <a:latin typeface="Times New Roman" panose="02020603050405020304" pitchFamily="18" charset="0"/>
                <a:cs typeface="Times New Roman" panose="02020603050405020304" pitchFamily="18" charset="0"/>
              </a:rPr>
              <a:t>. Loss of interest in school. </a:t>
            </a:r>
            <a:r>
              <a:rPr lang="en-US" sz="2400" dirty="0" smtClean="0">
                <a:latin typeface="Times New Roman" panose="02020603050405020304" pitchFamily="18" charset="0"/>
                <a:cs typeface="Times New Roman" panose="02020603050405020304" pitchFamily="18" charset="0"/>
              </a:rPr>
              <a:t>Children </a:t>
            </a:r>
            <a:r>
              <a:rPr lang="en-US" sz="2400" dirty="0">
                <a:latin typeface="Times New Roman" panose="02020603050405020304" pitchFamily="18" charset="0"/>
                <a:cs typeface="Times New Roman" panose="02020603050405020304" pitchFamily="18" charset="0"/>
              </a:rPr>
              <a:t>who </a:t>
            </a:r>
            <a:r>
              <a:rPr lang="en-US" sz="2400" dirty="0" smtClean="0">
                <a:latin typeface="Times New Roman" panose="02020603050405020304" pitchFamily="18" charset="0"/>
                <a:cs typeface="Times New Roman" panose="02020603050405020304" pitchFamily="18" charset="0"/>
              </a:rPr>
              <a:t>grow </a:t>
            </a:r>
            <a:r>
              <a:rPr lang="en-US" sz="2400" dirty="0">
                <a:latin typeface="Times New Roman" panose="02020603050405020304" pitchFamily="18" charset="0"/>
                <a:cs typeface="Times New Roman" panose="02020603050405020304" pitchFamily="18" charset="0"/>
              </a:rPr>
              <a:t>up in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atmosphere of physical violence </a:t>
            </a:r>
            <a:r>
              <a:rPr lang="en-US" sz="2400" dirty="0" smtClean="0">
                <a:latin typeface="Times New Roman" panose="02020603050405020304" pitchFamily="18" charset="0"/>
                <a:cs typeface="Times New Roman" panose="02020603050405020304" pitchFamily="18" charset="0"/>
              </a:rPr>
              <a:t>often fail at school </a:t>
            </a:r>
            <a:r>
              <a:rPr lang="en-US" sz="2400" dirty="0">
                <a:latin typeface="Times New Roman" panose="02020603050405020304" pitchFamily="18" charset="0"/>
                <a:cs typeface="Times New Roman" panose="02020603050405020304" pitchFamily="18" charset="0"/>
              </a:rPr>
              <a:t>due to a decrease in cognitive motivation and increased distraction, hyperactivity, and specific learning difficulties. </a:t>
            </a:r>
            <a:r>
              <a:rPr lang="en-US" sz="2400" dirty="0" smtClean="0">
                <a:latin typeface="Times New Roman" panose="02020603050405020304" pitchFamily="18" charset="0"/>
                <a:cs typeface="Times New Roman" panose="02020603050405020304" pitchFamily="18" charset="0"/>
              </a:rPr>
              <a:t>These </a:t>
            </a:r>
            <a:r>
              <a:rPr lang="en-US" sz="2400" dirty="0">
                <a:latin typeface="Times New Roman" panose="02020603050405020304" pitchFamily="18" charset="0"/>
                <a:cs typeface="Times New Roman" panose="02020603050405020304" pitchFamily="18" charset="0"/>
              </a:rPr>
              <a:t>children </a:t>
            </a:r>
            <a:r>
              <a:rPr lang="en-US" sz="2400" dirty="0" smtClean="0">
                <a:latin typeface="Times New Roman" panose="02020603050405020304" pitchFamily="18" charset="0"/>
                <a:cs typeface="Times New Roman" panose="02020603050405020304" pitchFamily="18" charset="0"/>
              </a:rPr>
              <a:t>often cause conflicts at </a:t>
            </a:r>
            <a:r>
              <a:rPr lang="en-US" sz="2400" dirty="0">
                <a:latin typeface="Times New Roman" panose="02020603050405020304" pitchFamily="18" charset="0"/>
                <a:cs typeface="Times New Roman" panose="02020603050405020304" pitchFamily="18" charset="0"/>
              </a:rPr>
              <a:t>school due to their low </a:t>
            </a:r>
            <a:r>
              <a:rPr lang="en-US" sz="2400" dirty="0" smtClean="0">
                <a:latin typeface="Times New Roman" panose="02020603050405020304" pitchFamily="18" charset="0"/>
                <a:cs typeface="Times New Roman" panose="02020603050405020304" pitchFamily="18" charset="0"/>
              </a:rPr>
              <a:t>self-control and aggressive </a:t>
            </a:r>
            <a:r>
              <a:rPr lang="en-US" sz="2400" dirty="0">
                <a:latin typeface="Times New Roman" panose="02020603050405020304" pitchFamily="18" charset="0"/>
                <a:cs typeface="Times New Roman" panose="02020603050405020304" pitchFamily="18" charset="0"/>
              </a:rPr>
              <a:t>behavior towards </a:t>
            </a:r>
            <a:r>
              <a:rPr lang="en-US" sz="2400" dirty="0" smtClean="0">
                <a:latin typeface="Times New Roman" panose="02020603050405020304" pitchFamily="18" charset="0"/>
                <a:cs typeface="Times New Roman" panose="02020603050405020304" pitchFamily="18" charset="0"/>
              </a:rPr>
              <a:t>peers </a:t>
            </a:r>
            <a:r>
              <a:rPr lang="en-US" sz="2400" dirty="0">
                <a:latin typeface="Times New Roman" panose="02020603050405020304" pitchFamily="18" charset="0"/>
                <a:cs typeface="Times New Roman" panose="02020603050405020304" pitchFamily="18" charset="0"/>
              </a:rPr>
              <a:t>and </a:t>
            </a:r>
            <a:r>
              <a:rPr lang="en-US" sz="2400" dirty="0" smtClean="0">
                <a:latin typeface="Times New Roman" panose="02020603050405020304" pitchFamily="18" charset="0"/>
                <a:cs typeface="Times New Roman" panose="02020603050405020304" pitchFamily="18" charset="0"/>
              </a:rPr>
              <a:t>adults. </a:t>
            </a:r>
            <a:r>
              <a:rPr lang="en-US" sz="2400" dirty="0">
                <a:latin typeface="Times New Roman" panose="02020603050405020304" pitchFamily="18" charset="0"/>
                <a:cs typeface="Times New Roman" panose="02020603050405020304" pitchFamily="18" charset="0"/>
              </a:rPr>
              <a:t>Peers often try to avoid them or, on the contrary</a:t>
            </a:r>
            <a:r>
              <a:rPr lang="en-US" sz="2400" dirty="0" smtClean="0">
                <a:latin typeface="Times New Roman" panose="02020603050405020304" pitchFamily="18" charset="0"/>
                <a:cs typeface="Times New Roman" panose="02020603050405020304" pitchFamily="18" charset="0"/>
              </a:rPr>
              <a:t>, to </a:t>
            </a:r>
            <a:r>
              <a:rPr lang="en-US" sz="2400" dirty="0">
                <a:latin typeface="Times New Roman" panose="02020603050405020304" pitchFamily="18" charset="0"/>
                <a:cs typeface="Times New Roman" panose="02020603050405020304" pitchFamily="18" charset="0"/>
              </a:rPr>
              <a:t>take revenge on </a:t>
            </a:r>
            <a:r>
              <a:rPr lang="en-US" sz="2400" dirty="0" smtClean="0">
                <a:latin typeface="Times New Roman" panose="02020603050405020304" pitchFamily="18" charset="0"/>
                <a:cs typeface="Times New Roman" panose="02020603050405020304" pitchFamily="18" charset="0"/>
              </a:rPr>
              <a:t>them. It</a:t>
            </a:r>
            <a:r>
              <a:rPr lang="en-US" sz="2400" dirty="0">
                <a:latin typeface="Times New Roman" panose="02020603050405020304" pitchFamily="18" charset="0"/>
                <a:cs typeface="Times New Roman" panose="02020603050405020304" pitchFamily="18" charset="0"/>
              </a:rPr>
              <a:t> affects</a:t>
            </a:r>
            <a:r>
              <a:rPr lang="en-US" sz="2400" dirty="0" smtClean="0">
                <a:latin typeface="Times New Roman" panose="02020603050405020304" pitchFamily="18" charset="0"/>
                <a:cs typeface="Times New Roman" panose="02020603050405020304" pitchFamily="18" charset="0"/>
              </a:rPr>
              <a:t> negatively </a:t>
            </a:r>
            <a:r>
              <a:rPr lang="en-US" sz="2400" dirty="0">
                <a:latin typeface="Times New Roman" panose="02020603050405020304" pitchFamily="18" charset="0"/>
                <a:cs typeface="Times New Roman" panose="02020603050405020304" pitchFamily="18" charset="0"/>
              </a:rPr>
              <a:t>their school motivation.</a:t>
            </a:r>
            <a:endParaRPr lang="ru-RU" b="1" dirty="0"/>
          </a:p>
          <a:p>
            <a:endParaRPr lang="ru-RU" dirty="0"/>
          </a:p>
        </p:txBody>
      </p:sp>
      <p:sp>
        <p:nvSpPr>
          <p:cNvPr id="4" name="Заголовок 1"/>
          <p:cNvSpPr>
            <a:spLocks noGrp="1"/>
          </p:cNvSpPr>
          <p:nvPr>
            <p:ph type="title"/>
          </p:nvPr>
        </p:nvSpPr>
        <p:spPr/>
        <p:txBody>
          <a:bodyPr/>
          <a:lstStyle/>
          <a:p>
            <a:pPr algn="l"/>
            <a:r>
              <a:rPr lang="ru-RU" sz="3600" b="1" dirty="0">
                <a:solidFill>
                  <a:srgbClr val="C00000"/>
                </a:solidFill>
                <a:effectLst>
                  <a:outerShdw blurRad="38100" dist="38100" dir="2700000" algn="tl">
                    <a:srgbClr val="000000">
                      <a:alpha val="43137"/>
                    </a:srgbClr>
                  </a:outerShdw>
                </a:effectLst>
              </a:rPr>
              <a:t>1. </a:t>
            </a:r>
            <a:r>
              <a:rPr lang="en-US" sz="3600" b="1" dirty="0">
                <a:solidFill>
                  <a:srgbClr val="C00000"/>
                </a:solidFill>
                <a:effectLst>
                  <a:outerShdw blurRad="38100" dist="38100" dir="2700000" algn="tl">
                    <a:srgbClr val="000000">
                      <a:alpha val="43137"/>
                    </a:srgbClr>
                  </a:outerShdw>
                </a:effectLst>
              </a:rPr>
              <a:t>Child physical abuse</a:t>
            </a:r>
            <a:endParaRPr lang="ru-RU"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3418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6477" y="1315844"/>
            <a:ext cx="11563815" cy="4810321"/>
          </a:xfrm>
        </p:spPr>
        <p:txBody>
          <a:bodyPr/>
          <a:lstStyle/>
          <a:p>
            <a:pPr marL="0" indent="0" algn="ctr">
              <a:buNone/>
            </a:pPr>
            <a:r>
              <a:rPr lang="en-US" b="1" dirty="0"/>
              <a:t>Consequences of physical </a:t>
            </a:r>
            <a:r>
              <a:rPr lang="en-US" b="1" dirty="0" smtClean="0"/>
              <a:t>violence</a:t>
            </a:r>
          </a:p>
          <a:p>
            <a:pPr marL="0" indent="0" algn="ctr">
              <a:buNone/>
            </a:pPr>
            <a:r>
              <a:rPr lang="en-US" sz="2400" b="1" dirty="0" smtClean="0">
                <a:solidFill>
                  <a:srgbClr val="7030A0"/>
                </a:solidFill>
                <a:latin typeface="Times New Roman" panose="02020603050405020304" pitchFamily="18" charset="0"/>
                <a:cs typeface="Times New Roman" panose="02020603050405020304" pitchFamily="18" charset="0"/>
              </a:rPr>
              <a:t>10</a:t>
            </a:r>
            <a:r>
              <a:rPr lang="en-US" sz="2400" b="1" dirty="0">
                <a:solidFill>
                  <a:srgbClr val="7030A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Poor academic performance of children with post-traumatic stress disorder is often due to </a:t>
            </a:r>
            <a:r>
              <a:rPr lang="en-US" sz="2400" b="1" dirty="0">
                <a:solidFill>
                  <a:srgbClr val="7030A0"/>
                </a:solidFill>
                <a:latin typeface="Times New Roman" panose="02020603050405020304" pitchFamily="18" charset="0"/>
                <a:cs typeface="Times New Roman" panose="02020603050405020304" pitchFamily="18" charset="0"/>
              </a:rPr>
              <a:t>difficulties in concentration</a:t>
            </a:r>
            <a:r>
              <a:rPr lang="en-US" sz="2400" dirty="0">
                <a:latin typeface="Times New Roman" panose="02020603050405020304" pitchFamily="18" charset="0"/>
                <a:cs typeface="Times New Roman" panose="02020603050405020304" pitchFamily="18" charset="0"/>
              </a:rPr>
              <a:t>, as their thoughts are constantly occupied with the problem of their existence as a victim, as well as the titanic efforts aimed at repressing the emerging traumatic memories. The social isolation of the child can spread to the entire school environment and gradually lead to the avoidance of learning, to the refusal to attend school.</a:t>
            </a:r>
            <a:endParaRPr lang="ru-RU" dirty="0"/>
          </a:p>
          <a:p>
            <a:endParaRPr lang="ru-RU" dirty="0"/>
          </a:p>
        </p:txBody>
      </p:sp>
      <p:sp>
        <p:nvSpPr>
          <p:cNvPr id="4" name="Заголовок 1"/>
          <p:cNvSpPr>
            <a:spLocks noGrp="1"/>
          </p:cNvSpPr>
          <p:nvPr>
            <p:ph type="title"/>
          </p:nvPr>
        </p:nvSpPr>
        <p:spPr/>
        <p:txBody>
          <a:bodyPr/>
          <a:lstStyle/>
          <a:p>
            <a:pPr algn="l"/>
            <a:r>
              <a:rPr lang="ru-RU" sz="3600" b="1" dirty="0">
                <a:solidFill>
                  <a:srgbClr val="C00000"/>
                </a:solidFill>
                <a:effectLst>
                  <a:outerShdw blurRad="38100" dist="38100" dir="2700000" algn="tl">
                    <a:srgbClr val="000000">
                      <a:alpha val="43137"/>
                    </a:srgbClr>
                  </a:outerShdw>
                </a:effectLst>
              </a:rPr>
              <a:t>1. </a:t>
            </a:r>
            <a:r>
              <a:rPr lang="en-US" sz="3600" b="1" dirty="0">
                <a:solidFill>
                  <a:srgbClr val="C00000"/>
                </a:solidFill>
                <a:effectLst>
                  <a:outerShdw blurRad="38100" dist="38100" dir="2700000" algn="tl">
                    <a:srgbClr val="000000">
                      <a:alpha val="43137"/>
                    </a:srgbClr>
                  </a:outerShdw>
                </a:effectLst>
              </a:rPr>
              <a:t>Child physical abuse</a:t>
            </a:r>
            <a:endParaRPr lang="ru-RU"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01635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1255298" cy="1143000"/>
          </a:xfrm>
        </p:spPr>
        <p:txBody>
          <a:bodyPr/>
          <a:lstStyle/>
          <a:p>
            <a:pPr algn="l"/>
            <a:r>
              <a:rPr lang="ru-RU" sz="3600" b="1" dirty="0" smtClean="0">
                <a:solidFill>
                  <a:srgbClr val="C00000"/>
                </a:solidFill>
                <a:effectLst>
                  <a:outerShdw blurRad="38100" dist="38100" dir="2700000" algn="tl">
                    <a:srgbClr val="000000">
                      <a:alpha val="43137"/>
                    </a:srgbClr>
                  </a:outerShdw>
                </a:effectLst>
              </a:rPr>
              <a:t>1. </a:t>
            </a:r>
            <a:r>
              <a:rPr lang="en-US" sz="3600" b="1" dirty="0" smtClean="0">
                <a:solidFill>
                  <a:srgbClr val="C00000"/>
                </a:solidFill>
                <a:effectLst>
                  <a:outerShdw blurRad="38100" dist="38100" dir="2700000" algn="tl">
                    <a:srgbClr val="000000">
                      <a:alpha val="43137"/>
                    </a:srgbClr>
                  </a:outerShdw>
                </a:effectLst>
              </a:rPr>
              <a:t>Child physical abuse</a:t>
            </a:r>
            <a:endParaRPr lang="ru-RU" sz="3600" b="1" dirty="0">
              <a:solidFill>
                <a:srgbClr val="C000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609600" y="1282391"/>
            <a:ext cx="10972800" cy="4843774"/>
          </a:xfrm>
        </p:spPr>
        <p:txBody>
          <a:bodyPr/>
          <a:lstStyle/>
          <a:p>
            <a:pPr marL="0" indent="0">
              <a:buNone/>
            </a:pPr>
            <a:r>
              <a:rPr lang="en-US" sz="2400" dirty="0">
                <a:latin typeface="Times New Roman" panose="02020603050405020304" pitchFamily="18" charset="0"/>
                <a:cs typeface="Times New Roman" panose="02020603050405020304" pitchFamily="18" charset="0"/>
              </a:rPr>
              <a:t>Child abuse is quite common. It can be carried out both in explicit, open (sexual, physical violence), and in hidden (psychological violence) forms</a:t>
            </a:r>
            <a:r>
              <a:rPr lang="en-US" sz="2400" dirty="0" smtClean="0">
                <a:latin typeface="Times New Roman" panose="02020603050405020304" pitchFamily="18" charset="0"/>
                <a:cs typeface="Times New Roman" panose="02020603050405020304" pitchFamily="18" charset="0"/>
              </a:rPr>
              <a:t>.</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b="1" dirty="0" smtClean="0">
                <a:solidFill>
                  <a:srgbClr val="C00000"/>
                </a:solidFill>
                <a:latin typeface="Times New Roman" panose="02020603050405020304" pitchFamily="18" charset="0"/>
                <a:cs typeface="Times New Roman" panose="02020603050405020304" pitchFamily="18" charset="0"/>
              </a:rPr>
              <a:t>The </a:t>
            </a:r>
            <a:r>
              <a:rPr lang="en-US" sz="2400" b="1" dirty="0">
                <a:solidFill>
                  <a:srgbClr val="C00000"/>
                </a:solidFill>
                <a:latin typeface="Times New Roman" panose="02020603050405020304" pitchFamily="18" charset="0"/>
                <a:cs typeface="Times New Roman" panose="02020603050405020304" pitchFamily="18" charset="0"/>
              </a:rPr>
              <a:t>most frequent victims of violence</a:t>
            </a:r>
            <a:r>
              <a:rPr lang="en-US" sz="2400" dirty="0">
                <a:latin typeface="Times New Roman" panose="02020603050405020304" pitchFamily="18" charset="0"/>
                <a:cs typeface="Times New Roman" panose="02020603050405020304" pitchFamily="18" charset="0"/>
              </a:rPr>
              <a:t>, both from adults and peers, are</a:t>
            </a:r>
            <a:r>
              <a:rPr lang="en-US" sz="2400" dirty="0" smtClean="0">
                <a:latin typeface="Times New Roman" panose="02020603050405020304" pitchFamily="18" charset="0"/>
                <a:cs typeface="Times New Roman" panose="02020603050405020304" pitchFamily="18" charset="0"/>
              </a:rPr>
              <a:t>:</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1) children </a:t>
            </a:r>
            <a:r>
              <a:rPr lang="en-US" sz="2400" dirty="0">
                <a:latin typeface="Times New Roman" panose="02020603050405020304" pitchFamily="18" charset="0"/>
                <a:cs typeface="Times New Roman" panose="02020603050405020304" pitchFamily="18" charset="0"/>
              </a:rPr>
              <a:t>who </a:t>
            </a:r>
            <a:r>
              <a:rPr lang="en-US" sz="2400" dirty="0" smtClean="0">
                <a:latin typeface="Times New Roman" panose="02020603050405020304" pitchFamily="18" charset="0"/>
                <a:cs typeface="Times New Roman" panose="02020603050405020304" pitchFamily="18" charset="0"/>
              </a:rPr>
              <a:t>are neglected, abandoned </a:t>
            </a:r>
            <a:r>
              <a:rPr lang="en-US" sz="2400" dirty="0">
                <a:latin typeface="Times New Roman" panose="02020603050405020304" pitchFamily="18" charset="0"/>
                <a:cs typeface="Times New Roman" panose="02020603050405020304" pitchFamily="18" charset="0"/>
              </a:rPr>
              <a:t>and </a:t>
            </a:r>
            <a:r>
              <a:rPr lang="en-US" sz="2400" dirty="0" smtClean="0">
                <a:latin typeface="Times New Roman" panose="02020603050405020304" pitchFamily="18" charset="0"/>
                <a:cs typeface="Times New Roman" panose="02020603050405020304" pitchFamily="18" charset="0"/>
              </a:rPr>
              <a:t>emotionally rejected, </a:t>
            </a:r>
            <a:r>
              <a:rPr lang="en-US" sz="2400" dirty="0">
                <a:latin typeface="Times New Roman" panose="02020603050405020304" pitchFamily="18" charset="0"/>
                <a:cs typeface="Times New Roman" panose="02020603050405020304" pitchFamily="18" charset="0"/>
              </a:rPr>
              <a:t>do not receive sufficient care and emotional warmth, as well as have a lag in psychophysical development, are easily indoctrinated, are not able to assess the degree of danger and resist violence</a:t>
            </a:r>
            <a:r>
              <a:rPr lang="en-US" sz="2400" dirty="0" smtClean="0">
                <a:latin typeface="Times New Roman" panose="02020603050405020304" pitchFamily="18" charset="0"/>
                <a:cs typeface="Times New Roman" panose="02020603050405020304" pitchFamily="18" charset="0"/>
              </a:rPr>
              <a:t>;</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2) street </a:t>
            </a:r>
            <a:r>
              <a:rPr lang="en-US" sz="2400" dirty="0">
                <a:latin typeface="Times New Roman" panose="02020603050405020304" pitchFamily="18" charset="0"/>
                <a:cs typeface="Times New Roman" panose="02020603050405020304" pitchFamily="18" charset="0"/>
              </a:rPr>
              <a:t>kids;</a:t>
            </a:r>
            <a:endParaRPr lang="ru-RU" dirty="0"/>
          </a:p>
        </p:txBody>
      </p:sp>
    </p:spTree>
    <p:extLst>
      <p:ext uri="{BB962C8B-B14F-4D97-AF65-F5344CB8AC3E}">
        <p14:creationId xmlns:p14="http://schemas.microsoft.com/office/powerpoint/2010/main" val="4189917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5688" y="825190"/>
            <a:ext cx="11563814" cy="4828478"/>
          </a:xfrm>
        </p:spPr>
        <p:txBody>
          <a:bodyPr/>
          <a:lstStyle/>
          <a:p>
            <a:pPr marL="0" indent="0" algn="ctr">
              <a:buNone/>
            </a:pPr>
            <a:r>
              <a:rPr lang="en-US" b="1" dirty="0">
                <a:solidFill>
                  <a:schemeClr val="accent1">
                    <a:lumMod val="50000"/>
                  </a:schemeClr>
                </a:solidFill>
                <a:effectLst>
                  <a:outerShdw blurRad="38100" dist="38100" dir="2700000" algn="tl">
                    <a:srgbClr val="000000">
                      <a:alpha val="43137"/>
                    </a:srgbClr>
                  </a:outerShdw>
                </a:effectLst>
              </a:rPr>
              <a:t>The causes of ill-treatment of children</a:t>
            </a:r>
            <a:r>
              <a:rPr lang="ru-RU" sz="2000"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t>
            </a:r>
            <a:r>
              <a:rPr lang="en-US"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psychiatric model</a:t>
            </a:r>
            <a:r>
              <a:rPr lang="en-US" sz="2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buNone/>
            </a:pP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psychiatric model focuses on the personality and family history of the parents. The basic idea is that abusive parents </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are mentally </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ill and require psychiatric </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treatment. However</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researchers </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haven’t </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been able to identify a set of personality traits associated with a tendency to abuse children</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buNone/>
            </a:pP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only </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fact </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they were able to establish is that many adults who have shown cruelty </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towards </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children </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were </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subjected to such treatment </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themselves. </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is not </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clear why the baton </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child abuse </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passes </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from one generation to the next. One of the most plausible explanations is that people who were abused in </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childhood, start imitating violent </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role </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models and simply </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reproduce </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their parents’ abusive behavior in relationship with their own </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hildren. </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Perhaps, in </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childhood</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they </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were taught that it is unacceptable to </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rely </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 their care or, on the contrary, not to take them into </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account</a:t>
            </a:r>
            <a:r>
              <a:rPr lang="ru-RU"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crying and asking for help is useless, inappropriate, or </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a sign of </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bad character. Having learned the lessons of cruelty at an early age, </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people </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often apply the </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same "education“ methods </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their children.</a:t>
            </a:r>
            <a:endParaRPr lang="ru-RU" dirty="0">
              <a:effectLst>
                <a:outerShdw blurRad="38100" dist="38100" dir="2700000" algn="tl">
                  <a:srgbClr val="000000">
                    <a:alpha val="43137"/>
                  </a:srgbClr>
                </a:outerShdw>
              </a:effectLst>
            </a:endParaRPr>
          </a:p>
        </p:txBody>
      </p:sp>
      <p:sp>
        <p:nvSpPr>
          <p:cNvPr id="4" name="Заголовок 1"/>
          <p:cNvSpPr>
            <a:spLocks noGrp="1"/>
          </p:cNvSpPr>
          <p:nvPr>
            <p:ph type="title"/>
          </p:nvPr>
        </p:nvSpPr>
        <p:spPr>
          <a:xfrm>
            <a:off x="609600" y="274638"/>
            <a:ext cx="10972800" cy="450191"/>
          </a:xfrm>
        </p:spPr>
        <p:txBody>
          <a:bodyPr/>
          <a:lstStyle/>
          <a:p>
            <a:pPr algn="l"/>
            <a:r>
              <a:rPr lang="ru-RU" sz="3600" b="1" dirty="0">
                <a:solidFill>
                  <a:srgbClr val="C00000"/>
                </a:solidFill>
                <a:effectLst>
                  <a:outerShdw blurRad="38100" dist="38100" dir="2700000" algn="tl">
                    <a:srgbClr val="000000">
                      <a:alpha val="43137"/>
                    </a:srgbClr>
                  </a:outerShdw>
                </a:effectLst>
              </a:rPr>
              <a:t>1. </a:t>
            </a:r>
            <a:r>
              <a:rPr lang="en-US" sz="3600" b="1" dirty="0">
                <a:solidFill>
                  <a:srgbClr val="C00000"/>
                </a:solidFill>
                <a:effectLst>
                  <a:outerShdw blurRad="38100" dist="38100" dir="2700000" algn="tl">
                    <a:srgbClr val="000000">
                      <a:alpha val="43137"/>
                    </a:srgbClr>
                  </a:outerShdw>
                </a:effectLst>
              </a:rPr>
              <a:t>Child physical abuse</a:t>
            </a:r>
            <a:endParaRPr lang="ru-RU"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5967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5688" y="825190"/>
            <a:ext cx="11563814" cy="4828478"/>
          </a:xfrm>
        </p:spPr>
        <p:txBody>
          <a:bodyPr/>
          <a:lstStyle/>
          <a:p>
            <a:pPr marL="0" indent="0" algn="ctr">
              <a:buNone/>
            </a:pPr>
            <a:r>
              <a:rPr lang="en-US" b="1" dirty="0">
                <a:solidFill>
                  <a:schemeClr val="accent1">
                    <a:lumMod val="50000"/>
                  </a:schemeClr>
                </a:solidFill>
                <a:effectLst>
                  <a:outerShdw blurRad="38100" dist="38100" dir="2700000" algn="tl">
                    <a:srgbClr val="000000">
                      <a:alpha val="43137"/>
                    </a:srgbClr>
                  </a:outerShdw>
                </a:effectLst>
              </a:rPr>
              <a:t>The causes of ill-treatment of </a:t>
            </a:r>
            <a:r>
              <a:rPr lang="en-US" b="1" dirty="0" smtClean="0">
                <a:solidFill>
                  <a:schemeClr val="accent1">
                    <a:lumMod val="50000"/>
                  </a:schemeClr>
                </a:solidFill>
                <a:effectLst>
                  <a:outerShdw blurRad="38100" dist="38100" dir="2700000" algn="tl">
                    <a:srgbClr val="000000">
                      <a:alpha val="43137"/>
                    </a:srgbClr>
                  </a:outerShdw>
                </a:effectLst>
              </a:rPr>
              <a:t>children</a:t>
            </a:r>
            <a:r>
              <a:rPr lang="en-US" b="1" dirty="0" smtClean="0">
                <a:solidFill>
                  <a:srgbClr val="00B050"/>
                </a:solidFill>
                <a:effectLst>
                  <a:outerShdw blurRad="38100" dist="38100" dir="2700000" algn="tl">
                    <a:srgbClr val="000000">
                      <a:alpha val="43137"/>
                    </a:srgbClr>
                  </a:outerShdw>
                </a:effectLst>
              </a:rPr>
              <a:t/>
            </a:r>
            <a:br>
              <a:rPr lang="en-US" b="1" dirty="0" smtClean="0">
                <a:solidFill>
                  <a:srgbClr val="00B050"/>
                </a:solidFill>
                <a:effectLst>
                  <a:outerShdw blurRad="38100" dist="38100" dir="2700000" algn="tl">
                    <a:srgbClr val="000000">
                      <a:alpha val="43137"/>
                    </a:srgbClr>
                  </a:outerShdw>
                </a:effectLst>
              </a:rPr>
            </a:br>
            <a:r>
              <a:rPr lang="en-US" sz="2400"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Sociological </a:t>
            </a:r>
            <a:r>
              <a:rPr lang="en-US" sz="240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model</a:t>
            </a:r>
            <a:r>
              <a:rPr lang="en-US" sz="2400"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br>
              <a:rPr lang="en-US" sz="2400"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emphasis here is on the propaganda broadcast in the media and the suggestion that violence is a perfectly acceptable way to resolve conflicts. </a:t>
            </a:r>
            <a:r>
              <a:rPr lang="en-US" sz="2400" dirty="0" smtClean="0">
                <a:latin typeface="Times New Roman" panose="02020603050405020304" pitchFamily="18" charset="0"/>
                <a:cs typeface="Times New Roman" panose="02020603050405020304" pitchFamily="18" charset="0"/>
              </a:rPr>
              <a:t>Besides, the </a:t>
            </a:r>
            <a:r>
              <a:rPr lang="en-US" sz="2400" dirty="0">
                <a:latin typeface="Times New Roman" panose="02020603050405020304" pitchFamily="18" charset="0"/>
                <a:cs typeface="Times New Roman" panose="02020603050405020304" pitchFamily="18" charset="0"/>
              </a:rPr>
              <a:t>likelihood of physical aggression in the </a:t>
            </a:r>
            <a:r>
              <a:rPr lang="en-US" sz="2400" dirty="0" smtClean="0">
                <a:latin typeface="Times New Roman" panose="02020603050405020304" pitchFamily="18" charset="0"/>
                <a:cs typeface="Times New Roman" panose="02020603050405020304" pitchFamily="18" charset="0"/>
              </a:rPr>
              <a:t>parent-child relationship increases </a:t>
            </a:r>
            <a:r>
              <a:rPr lang="en-US" sz="2400" dirty="0">
                <a:latin typeface="Times New Roman" panose="02020603050405020304" pitchFamily="18" charset="0"/>
                <a:cs typeface="Times New Roman" panose="02020603050405020304" pitchFamily="18" charset="0"/>
              </a:rPr>
              <a:t>due </a:t>
            </a:r>
            <a:r>
              <a:rPr lang="en-US" sz="2400" dirty="0" smtClean="0">
                <a:latin typeface="Times New Roman" panose="02020603050405020304" pitchFamily="18" charset="0"/>
                <a:cs typeface="Times New Roman" panose="02020603050405020304" pitchFamily="18" charset="0"/>
              </a:rPr>
              <a:t>to such </a:t>
            </a:r>
            <a:r>
              <a:rPr lang="en-US" sz="2400" dirty="0">
                <a:latin typeface="Times New Roman" panose="02020603050405020304" pitchFamily="18" charset="0"/>
                <a:cs typeface="Times New Roman" panose="02020603050405020304" pitchFamily="18" charset="0"/>
              </a:rPr>
              <a:t>factors </a:t>
            </a:r>
            <a:r>
              <a:rPr lang="en-US" sz="2400" dirty="0" smtClean="0">
                <a:latin typeface="Times New Roman" panose="02020603050405020304" pitchFamily="18" charset="0"/>
                <a:cs typeface="Times New Roman" panose="02020603050405020304" pitchFamily="18" charset="0"/>
              </a:rPr>
              <a:t>as </a:t>
            </a:r>
            <a:r>
              <a:rPr lang="en-US" sz="2400" dirty="0">
                <a:latin typeface="Times New Roman" panose="02020603050405020304" pitchFamily="18" charset="0"/>
                <a:cs typeface="Times New Roman" panose="02020603050405020304" pitchFamily="18" charset="0"/>
              </a:rPr>
              <a:t>the </a:t>
            </a:r>
            <a:r>
              <a:rPr lang="en-US" sz="2400" dirty="0" smtClean="0">
                <a:latin typeface="Times New Roman" panose="02020603050405020304" pitchFamily="18" charset="0"/>
                <a:cs typeface="Times New Roman" panose="02020603050405020304" pitchFamily="18" charset="0"/>
              </a:rPr>
              <a:t>physical </a:t>
            </a:r>
            <a:r>
              <a:rPr lang="en-US" sz="2400" dirty="0">
                <a:latin typeface="Times New Roman" panose="02020603050405020304" pitchFamily="18" charset="0"/>
                <a:cs typeface="Times New Roman" panose="02020603050405020304" pitchFamily="18" charset="0"/>
              </a:rPr>
              <a:t>aggression in quarrels between husband and wife and the widespread </a:t>
            </a:r>
            <a:r>
              <a:rPr lang="en-US" sz="2400" dirty="0" smtClean="0">
                <a:latin typeface="Times New Roman" panose="02020603050405020304" pitchFamily="18" charset="0"/>
                <a:cs typeface="Times New Roman" panose="02020603050405020304" pitchFamily="18" charset="0"/>
              </a:rPr>
              <a:t>opinion </a:t>
            </a:r>
            <a:r>
              <a:rPr lang="en-US" sz="2400" dirty="0">
                <a:latin typeface="Times New Roman" panose="02020603050405020304" pitchFamily="18" charset="0"/>
                <a:cs typeface="Times New Roman" panose="02020603050405020304" pitchFamily="18" charset="0"/>
              </a:rPr>
              <a:t>that physical punishment is an effective form of education. The </a:t>
            </a:r>
            <a:r>
              <a:rPr lang="en-US" sz="2400" dirty="0" smtClean="0">
                <a:latin typeface="Times New Roman" panose="02020603050405020304" pitchFamily="18" charset="0"/>
                <a:cs typeface="Times New Roman" panose="02020603050405020304" pitchFamily="18" charset="0"/>
              </a:rPr>
              <a:t>majority </a:t>
            </a:r>
            <a:r>
              <a:rPr lang="en-US" sz="2400" dirty="0">
                <a:latin typeface="Times New Roman" panose="02020603050405020304" pitchFamily="18" charset="0"/>
                <a:cs typeface="Times New Roman" panose="02020603050405020304" pitchFamily="18" charset="0"/>
              </a:rPr>
              <a:t>of </a:t>
            </a:r>
            <a:r>
              <a:rPr lang="en-US" sz="2400" dirty="0" smtClean="0">
                <a:latin typeface="Times New Roman" panose="02020603050405020304" pitchFamily="18" charset="0"/>
                <a:cs typeface="Times New Roman" panose="02020603050405020304" pitchFamily="18" charset="0"/>
              </a:rPr>
              <a:t>parents still </a:t>
            </a:r>
            <a:r>
              <a:rPr lang="en-US" sz="2400" dirty="0">
                <a:latin typeface="Times New Roman" panose="02020603050405020304" pitchFamily="18" charset="0"/>
                <a:cs typeface="Times New Roman" panose="02020603050405020304" pitchFamily="18" charset="0"/>
              </a:rPr>
              <a:t>physically punish their children, although </a:t>
            </a:r>
            <a:r>
              <a:rPr lang="en-US" sz="2400" dirty="0" smtClean="0">
                <a:latin typeface="Times New Roman" panose="02020603050405020304" pitchFamily="18" charset="0"/>
                <a:cs typeface="Times New Roman" panose="02020603050405020304" pitchFamily="18" charset="0"/>
              </a:rPr>
              <a:t>many of them try to do it moderately. The comparison</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with </a:t>
            </a:r>
            <a:r>
              <a:rPr lang="en-US" sz="2400" dirty="0">
                <a:latin typeface="Times New Roman" panose="02020603050405020304" pitchFamily="18" charset="0"/>
                <a:cs typeface="Times New Roman" panose="02020603050405020304" pitchFamily="18" charset="0"/>
              </a:rPr>
              <a:t>more peaceful societies, where disciplinary measures are mainly focused on love</a:t>
            </a:r>
            <a:r>
              <a:rPr lang="en-US" sz="2400" dirty="0" smtClean="0">
                <a:latin typeface="Times New Roman" panose="02020603050405020304" pitchFamily="18" charset="0"/>
                <a:cs typeface="Times New Roman" panose="02020603050405020304" pitchFamily="18" charset="0"/>
              </a:rPr>
              <a:t>, shows that violence here is much less common, including children abuse.</a:t>
            </a:r>
            <a:endParaRPr lang="ru-RU" sz="2400" b="1" dirty="0">
              <a:solidFill>
                <a:srgbClr val="00B050"/>
              </a:solidFill>
              <a:effectLst>
                <a:outerShdw blurRad="38100" dist="38100" dir="2700000" algn="tl">
                  <a:srgbClr val="000000">
                    <a:alpha val="43137"/>
                  </a:srgbClr>
                </a:outerShdw>
              </a:effectLst>
            </a:endParaRPr>
          </a:p>
        </p:txBody>
      </p:sp>
      <p:sp>
        <p:nvSpPr>
          <p:cNvPr id="4" name="Заголовок 1"/>
          <p:cNvSpPr>
            <a:spLocks noGrp="1"/>
          </p:cNvSpPr>
          <p:nvPr>
            <p:ph type="title"/>
          </p:nvPr>
        </p:nvSpPr>
        <p:spPr>
          <a:xfrm>
            <a:off x="609600" y="274638"/>
            <a:ext cx="10972800" cy="450191"/>
          </a:xfrm>
        </p:spPr>
        <p:txBody>
          <a:bodyPr/>
          <a:lstStyle/>
          <a:p>
            <a:pPr algn="l"/>
            <a:r>
              <a:rPr lang="ru-RU" sz="3600" b="1" dirty="0">
                <a:solidFill>
                  <a:srgbClr val="C00000"/>
                </a:solidFill>
                <a:effectLst>
                  <a:outerShdw blurRad="38100" dist="38100" dir="2700000" algn="tl">
                    <a:srgbClr val="000000">
                      <a:alpha val="43137"/>
                    </a:srgbClr>
                  </a:outerShdw>
                </a:effectLst>
              </a:rPr>
              <a:t>1. </a:t>
            </a:r>
            <a:r>
              <a:rPr lang="en-US" sz="3600" b="1" dirty="0">
                <a:solidFill>
                  <a:srgbClr val="C00000"/>
                </a:solidFill>
                <a:effectLst>
                  <a:outerShdw blurRad="38100" dist="38100" dir="2700000" algn="tl">
                    <a:srgbClr val="000000">
                      <a:alpha val="43137"/>
                    </a:srgbClr>
                  </a:outerShdw>
                </a:effectLst>
              </a:rPr>
              <a:t>Child physical abuse</a:t>
            </a:r>
            <a:endParaRPr lang="ru-RU"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2412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3184" y="979569"/>
            <a:ext cx="11563814" cy="4828478"/>
          </a:xfrm>
        </p:spPr>
        <p:txBody>
          <a:bodyPr/>
          <a:lstStyle/>
          <a:p>
            <a:pPr marL="0" indent="0" algn="ctr">
              <a:buNone/>
            </a:pPr>
            <a:r>
              <a:rPr lang="en-US" b="1" dirty="0">
                <a:solidFill>
                  <a:schemeClr val="accent1">
                    <a:lumMod val="50000"/>
                  </a:schemeClr>
                </a:solidFill>
                <a:effectLst>
                  <a:outerShdw blurRad="38100" dist="38100" dir="2700000" algn="tl">
                    <a:srgbClr val="000000">
                      <a:alpha val="43137"/>
                    </a:srgbClr>
                  </a:outerShdw>
                </a:effectLst>
              </a:rPr>
              <a:t>The causes of ill-treatment of children</a:t>
            </a:r>
            <a:endParaRPr lang="ru-RU" b="1" dirty="0" smtClean="0">
              <a:solidFill>
                <a:srgbClr val="00B050"/>
              </a:solidFill>
              <a:effectLst>
                <a:outerShdw blurRad="38100" dist="38100" dir="2700000" algn="tl">
                  <a:srgbClr val="000000">
                    <a:alpha val="43137"/>
                  </a:srgbClr>
                </a:outerShdw>
              </a:effectLst>
            </a:endParaRPr>
          </a:p>
          <a:p>
            <a:r>
              <a:rPr lang="en-US" sz="2400" b="1" i="1" dirty="0">
                <a:solidFill>
                  <a:srgbClr val="C00000"/>
                </a:solidFill>
                <a:latin typeface="Times New Roman" panose="02020603050405020304" pitchFamily="18" charset="0"/>
                <a:cs typeface="Times New Roman" panose="02020603050405020304" pitchFamily="18" charset="0"/>
              </a:rPr>
              <a:t>Poverty</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also plays </a:t>
            </a:r>
            <a:r>
              <a:rPr lang="en-US" sz="2400" dirty="0" smtClean="0">
                <a:latin typeface="Times New Roman" panose="02020603050405020304" pitchFamily="18" charset="0"/>
                <a:cs typeface="Times New Roman" panose="02020603050405020304" pitchFamily="18" charset="0"/>
              </a:rPr>
              <a:t>an important </a:t>
            </a:r>
            <a:r>
              <a:rPr lang="en-US" sz="2400" dirty="0">
                <a:latin typeface="Times New Roman" panose="02020603050405020304" pitchFamily="18" charset="0"/>
                <a:cs typeface="Times New Roman" panose="02020603050405020304" pitchFamily="18" charset="0"/>
              </a:rPr>
              <a:t>role in child abuse. Although child abuse </a:t>
            </a:r>
            <a:r>
              <a:rPr lang="en-US" sz="2400" dirty="0" smtClean="0">
                <a:latin typeface="Times New Roman" panose="02020603050405020304" pitchFamily="18" charset="0"/>
                <a:cs typeface="Times New Roman" panose="02020603050405020304" pitchFamily="18" charset="0"/>
              </a:rPr>
              <a:t>can be </a:t>
            </a:r>
            <a:r>
              <a:rPr lang="en-US" sz="2400" dirty="0">
                <a:latin typeface="Times New Roman" panose="02020603050405020304" pitchFamily="18" charset="0"/>
                <a:cs typeface="Times New Roman" panose="02020603050405020304" pitchFamily="18" charset="0"/>
              </a:rPr>
              <a:t>found in all </a:t>
            </a:r>
            <a:r>
              <a:rPr lang="en-US" sz="2400" dirty="0" smtClean="0">
                <a:latin typeface="Times New Roman" panose="02020603050405020304" pitchFamily="18" charset="0"/>
                <a:cs typeface="Times New Roman" panose="02020603050405020304" pitchFamily="18" charset="0"/>
              </a:rPr>
              <a:t>classes of society, </a:t>
            </a:r>
            <a:r>
              <a:rPr lang="en-US" sz="2400" dirty="0">
                <a:latin typeface="Times New Roman" panose="02020603050405020304" pitchFamily="18" charset="0"/>
                <a:cs typeface="Times New Roman" panose="02020603050405020304" pitchFamily="18" charset="0"/>
              </a:rPr>
              <a:t>it is almost 7 times more common in </a:t>
            </a:r>
            <a:r>
              <a:rPr lang="en-US" sz="2400" dirty="0" smtClean="0">
                <a:latin typeface="Times New Roman" panose="02020603050405020304" pitchFamily="18" charset="0"/>
                <a:cs typeface="Times New Roman" panose="02020603050405020304" pitchFamily="18" charset="0"/>
              </a:rPr>
              <a:t>poor </a:t>
            </a:r>
            <a:r>
              <a:rPr lang="en-US" sz="2400" dirty="0">
                <a:latin typeface="Times New Roman" panose="02020603050405020304" pitchFamily="18" charset="0"/>
                <a:cs typeface="Times New Roman" panose="02020603050405020304" pitchFamily="18" charset="0"/>
              </a:rPr>
              <a:t>families. </a:t>
            </a:r>
            <a:r>
              <a:rPr lang="en-US" sz="2400" dirty="0" smtClean="0">
                <a:latin typeface="Times New Roman" panose="02020603050405020304" pitchFamily="18" charset="0"/>
                <a:cs typeface="Times New Roman" panose="02020603050405020304" pitchFamily="18" charset="0"/>
              </a:rPr>
              <a:t>This </a:t>
            </a:r>
            <a:r>
              <a:rPr lang="en-US" sz="2400" dirty="0">
                <a:latin typeface="Times New Roman" panose="02020603050405020304" pitchFamily="18" charset="0"/>
                <a:cs typeface="Times New Roman" panose="02020603050405020304" pitchFamily="18" charset="0"/>
              </a:rPr>
              <a:t>statistics can be partly explained by the fact that cases of child abuse in middle-class families </a:t>
            </a:r>
            <a:r>
              <a:rPr lang="en-US" sz="2400" dirty="0" smtClean="0">
                <a:latin typeface="Times New Roman" panose="02020603050405020304" pitchFamily="18" charset="0"/>
                <a:cs typeface="Times New Roman" panose="02020603050405020304" pitchFamily="18" charset="0"/>
              </a:rPr>
              <a:t>are often successfully hidden. </a:t>
            </a:r>
            <a:r>
              <a:rPr lang="en-US" sz="2400" dirty="0">
                <a:latin typeface="Times New Roman" panose="02020603050405020304" pitchFamily="18" charset="0"/>
                <a:cs typeface="Times New Roman" panose="02020603050405020304" pitchFamily="18" charset="0"/>
              </a:rPr>
              <a:t>It is also true, however, that any tension in the </a:t>
            </a:r>
            <a:r>
              <a:rPr lang="en-US" sz="2400" dirty="0" smtClean="0">
                <a:latin typeface="Times New Roman" panose="02020603050405020304" pitchFamily="18" charset="0"/>
                <a:cs typeface="Times New Roman" panose="02020603050405020304" pitchFamily="18" charset="0"/>
              </a:rPr>
              <a:t>family (and </a:t>
            </a:r>
            <a:r>
              <a:rPr lang="en-US" sz="2400" dirty="0">
                <a:latin typeface="Times New Roman" panose="02020603050405020304" pitchFamily="18" charset="0"/>
                <a:cs typeface="Times New Roman" panose="02020603050405020304" pitchFamily="18" charset="0"/>
              </a:rPr>
              <a:t>poverty is undoubtedly the source of </a:t>
            </a:r>
            <a:r>
              <a:rPr lang="en-US" sz="2400" dirty="0" smtClean="0">
                <a:latin typeface="Times New Roman" panose="02020603050405020304" pitchFamily="18" charset="0"/>
                <a:cs typeface="Times New Roman" panose="02020603050405020304" pitchFamily="18" charset="0"/>
              </a:rPr>
              <a:t>such a tension) </a:t>
            </a:r>
            <a:r>
              <a:rPr lang="en-US" sz="2400" dirty="0">
                <a:latin typeface="Times New Roman" panose="02020603050405020304" pitchFamily="18" charset="0"/>
                <a:cs typeface="Times New Roman" panose="02020603050405020304" pitchFamily="18" charset="0"/>
              </a:rPr>
              <a:t>increases the risk of ill-treatment of the child.</a:t>
            </a:r>
            <a:endParaRPr lang="ru-RU" sz="2400" dirty="0">
              <a:latin typeface="Times New Roman" panose="02020603050405020304" pitchFamily="18" charset="0"/>
              <a:cs typeface="Times New Roman" panose="02020603050405020304" pitchFamily="18" charset="0"/>
            </a:endParaRPr>
          </a:p>
        </p:txBody>
      </p:sp>
      <p:sp>
        <p:nvSpPr>
          <p:cNvPr id="4" name="Заголовок 1"/>
          <p:cNvSpPr>
            <a:spLocks noGrp="1"/>
          </p:cNvSpPr>
          <p:nvPr>
            <p:ph type="title"/>
          </p:nvPr>
        </p:nvSpPr>
        <p:spPr>
          <a:xfrm>
            <a:off x="609600" y="274638"/>
            <a:ext cx="10972800" cy="450191"/>
          </a:xfrm>
        </p:spPr>
        <p:txBody>
          <a:bodyPr/>
          <a:lstStyle/>
          <a:p>
            <a:pPr algn="l"/>
            <a:r>
              <a:rPr lang="ru-RU" sz="3600" b="1" dirty="0">
                <a:solidFill>
                  <a:srgbClr val="C00000"/>
                </a:solidFill>
                <a:effectLst>
                  <a:outerShdw blurRad="38100" dist="38100" dir="2700000" algn="tl">
                    <a:srgbClr val="000000">
                      <a:alpha val="43137"/>
                    </a:srgbClr>
                  </a:outerShdw>
                </a:effectLst>
              </a:rPr>
              <a:t>1. </a:t>
            </a:r>
            <a:r>
              <a:rPr lang="en-US" sz="3600" b="1" dirty="0">
                <a:solidFill>
                  <a:srgbClr val="C00000"/>
                </a:solidFill>
                <a:effectLst>
                  <a:outerShdw blurRad="38100" dist="38100" dir="2700000" algn="tl">
                    <a:srgbClr val="000000">
                      <a:alpha val="43137"/>
                    </a:srgbClr>
                  </a:outerShdw>
                </a:effectLst>
              </a:rPr>
              <a:t>Child physical abuse</a:t>
            </a:r>
            <a:endParaRPr lang="ru-RU"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8288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5688" y="825190"/>
            <a:ext cx="11563814" cy="4828478"/>
          </a:xfrm>
        </p:spPr>
        <p:txBody>
          <a:bodyPr/>
          <a:lstStyle/>
          <a:p>
            <a:pPr marL="0" indent="0" algn="ctr">
              <a:buNone/>
            </a:pPr>
            <a:r>
              <a:rPr lang="en-US" b="1" dirty="0">
                <a:solidFill>
                  <a:schemeClr val="accent1">
                    <a:lumMod val="50000"/>
                  </a:schemeClr>
                </a:solidFill>
                <a:effectLst>
                  <a:outerShdw blurRad="38100" dist="38100" dir="2700000" algn="tl">
                    <a:srgbClr val="000000">
                      <a:alpha val="43137"/>
                    </a:srgbClr>
                  </a:outerShdw>
                </a:effectLst>
              </a:rPr>
              <a:t>The causes of ill-treatment of children</a:t>
            </a:r>
            <a:endParaRPr lang="ru-RU" b="1" dirty="0">
              <a:solidFill>
                <a:srgbClr val="00B050"/>
              </a:solidFill>
              <a:effectLst>
                <a:outerShdw blurRad="38100" dist="38100" dir="2700000" algn="tl">
                  <a:srgbClr val="000000">
                    <a:alpha val="43137"/>
                  </a:srgbClr>
                </a:outerShdw>
              </a:effectLst>
            </a:endParaRPr>
          </a:p>
          <a:p>
            <a:pPr marL="0" indent="0" algn="ctr">
              <a:buNone/>
            </a:pPr>
            <a:endParaRPr lang="ru-RU" b="1" dirty="0" smtClean="0">
              <a:solidFill>
                <a:srgbClr val="00B050"/>
              </a:solidFill>
              <a:effectLst>
                <a:outerShdw blurRad="38100" dist="38100" dir="2700000" algn="tl">
                  <a:srgbClr val="000000">
                    <a:alpha val="43137"/>
                  </a:srgbClr>
                </a:outerShdw>
              </a:effectLst>
            </a:endParaRPr>
          </a:p>
          <a:p>
            <a:r>
              <a:rPr lang="en-US" sz="2400" dirty="0">
                <a:latin typeface="Times New Roman" panose="02020603050405020304" pitchFamily="18" charset="0"/>
                <a:cs typeface="Times New Roman" panose="02020603050405020304" pitchFamily="18" charset="0"/>
              </a:rPr>
              <a:t>Another risk factor is </a:t>
            </a:r>
            <a:r>
              <a:rPr lang="en-US" sz="2400" b="1" dirty="0">
                <a:solidFill>
                  <a:srgbClr val="C00000"/>
                </a:solidFill>
                <a:latin typeface="Times New Roman" panose="02020603050405020304" pitchFamily="18" charset="0"/>
                <a:cs typeface="Times New Roman" panose="02020603050405020304" pitchFamily="18" charset="0"/>
              </a:rPr>
              <a:t>unemployment</a:t>
            </a:r>
            <a:r>
              <a:rPr lang="en-US" sz="2400" dirty="0">
                <a:latin typeface="Times New Roman" panose="02020603050405020304" pitchFamily="18" charset="0"/>
                <a:cs typeface="Times New Roman" panose="02020603050405020304" pitchFamily="18" charset="0"/>
              </a:rPr>
              <a:t>. During </a:t>
            </a:r>
            <a:r>
              <a:rPr lang="en-US" sz="2400" dirty="0" smtClean="0">
                <a:latin typeface="Times New Roman" panose="02020603050405020304" pitchFamily="18" charset="0"/>
                <a:cs typeface="Times New Roman" panose="02020603050405020304" pitchFamily="18" charset="0"/>
              </a:rPr>
              <a:t>the periods </a:t>
            </a:r>
            <a:r>
              <a:rPr lang="en-US" sz="2400" dirty="0">
                <a:latin typeface="Times New Roman" panose="02020603050405020304" pitchFamily="18" charset="0"/>
                <a:cs typeface="Times New Roman" panose="02020603050405020304" pitchFamily="18" charset="0"/>
              </a:rPr>
              <a:t>of high </a:t>
            </a:r>
            <a:r>
              <a:rPr lang="en-US" sz="2400" dirty="0" smtClean="0">
                <a:latin typeface="Times New Roman" panose="02020603050405020304" pitchFamily="18" charset="0"/>
                <a:cs typeface="Times New Roman" panose="02020603050405020304" pitchFamily="18" charset="0"/>
              </a:rPr>
              <a:t>unemployment level, </a:t>
            </a:r>
            <a:r>
              <a:rPr lang="en-US" sz="2400" dirty="0">
                <a:latin typeface="Times New Roman" panose="02020603050405020304" pitchFamily="18" charset="0"/>
                <a:cs typeface="Times New Roman" panose="02020603050405020304" pitchFamily="18" charset="0"/>
              </a:rPr>
              <a:t>the number of cases of men abusing their wives and children increases </a:t>
            </a:r>
            <a:r>
              <a:rPr lang="en-US" sz="2400" dirty="0" smtClean="0">
                <a:latin typeface="Times New Roman" panose="02020603050405020304" pitchFamily="18" charset="0"/>
                <a:cs typeface="Times New Roman" panose="02020603050405020304" pitchFamily="18" charset="0"/>
              </a:rPr>
              <a:t>significantly. </a:t>
            </a:r>
            <a:r>
              <a:rPr lang="en-US" sz="2400" dirty="0">
                <a:latin typeface="Times New Roman" panose="02020603050405020304" pitchFamily="18" charset="0"/>
                <a:cs typeface="Times New Roman" panose="02020603050405020304" pitchFamily="18" charset="0"/>
              </a:rPr>
              <a:t>Parents who suddenly lose their jobs begin to take out their anger and irritation on their children. Unemployment not only </a:t>
            </a:r>
            <a:r>
              <a:rPr lang="en-US" sz="2400" dirty="0" smtClean="0">
                <a:latin typeface="Times New Roman" panose="02020603050405020304" pitchFamily="18" charset="0"/>
                <a:cs typeface="Times New Roman" panose="02020603050405020304" pitchFamily="18" charset="0"/>
              </a:rPr>
              <a:t>brings financial </a:t>
            </a:r>
            <a:r>
              <a:rPr lang="en-US" sz="2400" dirty="0">
                <a:latin typeface="Times New Roman" panose="02020603050405020304" pitchFamily="18" charset="0"/>
                <a:cs typeface="Times New Roman" panose="02020603050405020304" pitchFamily="18" charset="0"/>
              </a:rPr>
              <a:t>problems, but also reduces the social status </a:t>
            </a:r>
            <a:r>
              <a:rPr lang="en-US" sz="2400" dirty="0" smtClean="0">
                <a:latin typeface="Times New Roman" panose="02020603050405020304" pitchFamily="18" charset="0"/>
                <a:cs typeface="Times New Roman" panose="02020603050405020304" pitchFamily="18" charset="0"/>
              </a:rPr>
              <a:t>and damages </a:t>
            </a:r>
            <a:r>
              <a:rPr lang="en-US" sz="2400" dirty="0">
                <a:latin typeface="Times New Roman" panose="02020603050405020304" pitchFamily="18" charset="0"/>
                <a:cs typeface="Times New Roman" panose="02020603050405020304" pitchFamily="18" charset="0"/>
              </a:rPr>
              <a:t>self-esteem of the person who lost his job. The unemployed father </a:t>
            </a:r>
            <a:r>
              <a:rPr lang="en-US" sz="2400" dirty="0" smtClean="0">
                <a:latin typeface="Times New Roman" panose="02020603050405020304" pitchFamily="18" charset="0"/>
                <a:cs typeface="Times New Roman" panose="02020603050405020304" pitchFamily="18" charset="0"/>
              </a:rPr>
              <a:t>can try </a:t>
            </a:r>
            <a:r>
              <a:rPr lang="en-US" sz="2400" dirty="0">
                <a:latin typeface="Times New Roman" panose="02020603050405020304" pitchFamily="18" charset="0"/>
                <a:cs typeface="Times New Roman" panose="02020603050405020304" pitchFamily="18" charset="0"/>
              </a:rPr>
              <a:t>to make up for these </a:t>
            </a:r>
            <a:r>
              <a:rPr lang="en-US" sz="2400" dirty="0" smtClean="0">
                <a:latin typeface="Times New Roman" panose="02020603050405020304" pitchFamily="18" charset="0"/>
                <a:cs typeface="Times New Roman" panose="02020603050405020304" pitchFamily="18" charset="0"/>
              </a:rPr>
              <a:t>losses by achieving unquestioning </a:t>
            </a:r>
            <a:r>
              <a:rPr lang="en-US" sz="2400" dirty="0">
                <a:latin typeface="Times New Roman" panose="02020603050405020304" pitchFamily="18" charset="0"/>
                <a:cs typeface="Times New Roman" panose="02020603050405020304" pitchFamily="18" charset="0"/>
              </a:rPr>
              <a:t>submission of family members </a:t>
            </a:r>
            <a:r>
              <a:rPr lang="en-US" sz="2400" dirty="0" smtClean="0">
                <a:latin typeface="Times New Roman" panose="02020603050405020304" pitchFamily="18" charset="0"/>
                <a:cs typeface="Times New Roman" panose="02020603050405020304" pitchFamily="18" charset="0"/>
              </a:rPr>
              <a:t>with the use of </a:t>
            </a:r>
            <a:r>
              <a:rPr lang="en-US" sz="2400" dirty="0">
                <a:latin typeface="Times New Roman" panose="02020603050405020304" pitchFamily="18" charset="0"/>
                <a:cs typeface="Times New Roman" panose="02020603050405020304" pitchFamily="18" charset="0"/>
              </a:rPr>
              <a:t>physical force.</a:t>
            </a:r>
            <a:endParaRPr lang="ru-RU" sz="2400" dirty="0">
              <a:latin typeface="Times New Roman" panose="02020603050405020304" pitchFamily="18" charset="0"/>
              <a:cs typeface="Times New Roman" panose="02020603050405020304" pitchFamily="18" charset="0"/>
            </a:endParaRPr>
          </a:p>
        </p:txBody>
      </p:sp>
      <p:sp>
        <p:nvSpPr>
          <p:cNvPr id="4" name="Заголовок 1"/>
          <p:cNvSpPr>
            <a:spLocks noGrp="1"/>
          </p:cNvSpPr>
          <p:nvPr>
            <p:ph type="title"/>
          </p:nvPr>
        </p:nvSpPr>
        <p:spPr>
          <a:xfrm>
            <a:off x="609600" y="274638"/>
            <a:ext cx="10972800" cy="450191"/>
          </a:xfrm>
        </p:spPr>
        <p:txBody>
          <a:bodyPr/>
          <a:lstStyle/>
          <a:p>
            <a:pPr algn="l"/>
            <a:r>
              <a:rPr lang="ru-RU" sz="3600" b="1" dirty="0">
                <a:solidFill>
                  <a:srgbClr val="C00000"/>
                </a:solidFill>
                <a:effectLst>
                  <a:outerShdw blurRad="38100" dist="38100" dir="2700000" algn="tl">
                    <a:srgbClr val="000000">
                      <a:alpha val="43137"/>
                    </a:srgbClr>
                  </a:outerShdw>
                </a:effectLst>
              </a:rPr>
              <a:t>1. </a:t>
            </a:r>
            <a:r>
              <a:rPr lang="en-US" sz="3600" b="1" dirty="0">
                <a:solidFill>
                  <a:srgbClr val="C00000"/>
                </a:solidFill>
                <a:effectLst>
                  <a:outerShdw blurRad="38100" dist="38100" dir="2700000" algn="tl">
                    <a:srgbClr val="000000">
                      <a:alpha val="43137"/>
                    </a:srgbClr>
                  </a:outerShdw>
                </a:effectLst>
              </a:rPr>
              <a:t>Child physical abuse</a:t>
            </a:r>
            <a:endParaRPr lang="ru-RU"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13339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5688" y="825190"/>
            <a:ext cx="11563814" cy="4828478"/>
          </a:xfrm>
        </p:spPr>
        <p:txBody>
          <a:bodyPr/>
          <a:lstStyle/>
          <a:p>
            <a:pPr marL="0" indent="0" algn="ctr">
              <a:buNone/>
            </a:pPr>
            <a:r>
              <a:rPr lang="en-US" b="1" dirty="0">
                <a:solidFill>
                  <a:schemeClr val="accent1">
                    <a:lumMod val="50000"/>
                  </a:schemeClr>
                </a:solidFill>
                <a:effectLst>
                  <a:outerShdw blurRad="38100" dist="38100" dir="2700000" algn="tl">
                    <a:srgbClr val="000000">
                      <a:alpha val="43137"/>
                    </a:srgbClr>
                  </a:outerShdw>
                </a:effectLst>
              </a:rPr>
              <a:t>The causes of ill-treatment of children</a:t>
            </a:r>
            <a:endParaRPr lang="ru-RU" b="1" dirty="0">
              <a:solidFill>
                <a:srgbClr val="00B050"/>
              </a:solidFill>
              <a:effectLst>
                <a:outerShdw blurRad="38100" dist="38100" dir="2700000" algn="tl">
                  <a:srgbClr val="000000">
                    <a:alpha val="43137"/>
                  </a:srgbClr>
                </a:outerShdw>
              </a:effectLst>
            </a:endParaRPr>
          </a:p>
          <a:p>
            <a:pPr marL="0" indent="0" algn="ctr">
              <a:buNone/>
            </a:pPr>
            <a:endParaRPr lang="ru-RU" b="1" dirty="0" smtClean="0">
              <a:solidFill>
                <a:srgbClr val="00B050"/>
              </a:solidFill>
              <a:effectLst>
                <a:outerShdw blurRad="38100" dist="38100" dir="2700000" algn="tl">
                  <a:srgbClr val="000000">
                    <a:alpha val="43137"/>
                  </a:srgbClr>
                </a:outerShdw>
              </a:effectLst>
            </a:endParaRPr>
          </a:p>
          <a:p>
            <a:r>
              <a:rPr lang="en-US" sz="2400" dirty="0">
                <a:latin typeface="Times New Roman" panose="02020603050405020304" pitchFamily="18" charset="0"/>
                <a:cs typeface="Times New Roman" panose="02020603050405020304" pitchFamily="18" charset="0"/>
              </a:rPr>
              <a:t>Another common feature of </a:t>
            </a:r>
            <a:r>
              <a:rPr lang="en-US" sz="2400" dirty="0" smtClean="0">
                <a:latin typeface="Times New Roman" panose="02020603050405020304" pitchFamily="18" charset="0"/>
                <a:cs typeface="Times New Roman" panose="02020603050405020304" pitchFamily="18" charset="0"/>
              </a:rPr>
              <a:t>abusive families </a:t>
            </a:r>
            <a:r>
              <a:rPr lang="en-US" sz="2400" dirty="0">
                <a:latin typeface="Times New Roman" panose="02020603050405020304" pitchFamily="18" charset="0"/>
                <a:cs typeface="Times New Roman" panose="02020603050405020304" pitchFamily="18" charset="0"/>
              </a:rPr>
              <a:t>is </a:t>
            </a:r>
            <a:r>
              <a:rPr lang="en-US" sz="2400" b="1" dirty="0">
                <a:solidFill>
                  <a:srgbClr val="C00000"/>
                </a:solidFill>
                <a:latin typeface="Times New Roman" panose="02020603050405020304" pitchFamily="18" charset="0"/>
                <a:cs typeface="Times New Roman" panose="02020603050405020304" pitchFamily="18" charset="0"/>
              </a:rPr>
              <a:t>social isolation</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parents often live in isolation from their relatives, friends and local organs of social welfare. It is difficult for them to maintain </a:t>
            </a:r>
            <a:r>
              <a:rPr lang="en-US" sz="2400" dirty="0" smtClean="0">
                <a:latin typeface="Times New Roman" panose="02020603050405020304" pitchFamily="18" charset="0"/>
                <a:cs typeface="Times New Roman" panose="02020603050405020304" pitchFamily="18" charset="0"/>
              </a:rPr>
              <a:t>friendly </a:t>
            </a:r>
            <a:r>
              <a:rPr lang="en-US" sz="2400" dirty="0">
                <a:latin typeface="Times New Roman" panose="02020603050405020304" pitchFamily="18" charset="0"/>
                <a:cs typeface="Times New Roman" panose="02020603050405020304" pitchFamily="18" charset="0"/>
              </a:rPr>
              <a:t>relationships with others, and they rarely become members of any public organizations or associations. Sometimes they simply have no one to ask for help in difficult situations, and they </a:t>
            </a:r>
            <a:r>
              <a:rPr lang="en-US" sz="2400" dirty="0" smtClean="0">
                <a:latin typeface="Times New Roman" panose="02020603050405020304" pitchFamily="18" charset="0"/>
                <a:cs typeface="Times New Roman" panose="02020603050405020304" pitchFamily="18" charset="0"/>
              </a:rPr>
              <a:t>take </a:t>
            </a:r>
            <a:r>
              <a:rPr lang="en-US" sz="2400" dirty="0">
                <a:latin typeface="Times New Roman" panose="02020603050405020304" pitchFamily="18" charset="0"/>
                <a:cs typeface="Times New Roman" panose="02020603050405020304" pitchFamily="18" charset="0"/>
              </a:rPr>
              <a:t>their irritation and anger </a:t>
            </a:r>
            <a:r>
              <a:rPr lang="en-US" sz="2400" dirty="0" smtClean="0">
                <a:latin typeface="Times New Roman" panose="02020603050405020304" pitchFamily="18" charset="0"/>
                <a:cs typeface="Times New Roman" panose="02020603050405020304" pitchFamily="18" charset="0"/>
              </a:rPr>
              <a:t>out on </a:t>
            </a:r>
            <a:r>
              <a:rPr lang="en-US" sz="2400" dirty="0">
                <a:latin typeface="Times New Roman" panose="02020603050405020304" pitchFamily="18" charset="0"/>
                <a:cs typeface="Times New Roman" panose="02020603050405020304" pitchFamily="18" charset="0"/>
              </a:rPr>
              <a:t>their own children.</a:t>
            </a:r>
            <a:endParaRPr lang="ru-RU" sz="2400" dirty="0">
              <a:latin typeface="Times New Roman" panose="02020603050405020304" pitchFamily="18" charset="0"/>
              <a:cs typeface="Times New Roman" panose="02020603050405020304" pitchFamily="18" charset="0"/>
            </a:endParaRPr>
          </a:p>
        </p:txBody>
      </p:sp>
      <p:sp>
        <p:nvSpPr>
          <p:cNvPr id="4" name="Заголовок 1"/>
          <p:cNvSpPr>
            <a:spLocks noGrp="1"/>
          </p:cNvSpPr>
          <p:nvPr>
            <p:ph type="title"/>
          </p:nvPr>
        </p:nvSpPr>
        <p:spPr>
          <a:xfrm>
            <a:off x="609600" y="274638"/>
            <a:ext cx="10972800" cy="450191"/>
          </a:xfrm>
        </p:spPr>
        <p:txBody>
          <a:bodyPr/>
          <a:lstStyle/>
          <a:p>
            <a:pPr algn="l"/>
            <a:r>
              <a:rPr lang="ru-RU" sz="3600" b="1" dirty="0">
                <a:solidFill>
                  <a:srgbClr val="C00000"/>
                </a:solidFill>
                <a:effectLst>
                  <a:outerShdw blurRad="38100" dist="38100" dir="2700000" algn="tl">
                    <a:srgbClr val="000000">
                      <a:alpha val="43137"/>
                    </a:srgbClr>
                  </a:outerShdw>
                </a:effectLst>
              </a:rPr>
              <a:t>1. </a:t>
            </a:r>
            <a:r>
              <a:rPr lang="en-US" sz="3600" b="1" dirty="0">
                <a:solidFill>
                  <a:srgbClr val="C00000"/>
                </a:solidFill>
                <a:effectLst>
                  <a:outerShdw blurRad="38100" dist="38100" dir="2700000" algn="tl">
                    <a:srgbClr val="000000">
                      <a:alpha val="43137"/>
                    </a:srgbClr>
                  </a:outerShdw>
                </a:effectLst>
              </a:rPr>
              <a:t>Child physical abuse</a:t>
            </a:r>
            <a:endParaRPr lang="ru-RU"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2625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5688" y="825190"/>
            <a:ext cx="11563814" cy="4828478"/>
          </a:xfrm>
        </p:spPr>
        <p:txBody>
          <a:bodyPr/>
          <a:lstStyle/>
          <a:p>
            <a:pPr marL="0" indent="0" algn="ctr">
              <a:buNone/>
            </a:pPr>
            <a:r>
              <a:rPr lang="en-US" b="1" dirty="0">
                <a:solidFill>
                  <a:schemeClr val="accent1">
                    <a:lumMod val="50000"/>
                  </a:schemeClr>
                </a:solidFill>
                <a:effectLst>
                  <a:outerShdw blurRad="38100" dist="38100" dir="2700000" algn="tl">
                    <a:srgbClr val="000000">
                      <a:alpha val="43137"/>
                    </a:srgbClr>
                  </a:outerShdw>
                </a:effectLst>
              </a:rPr>
              <a:t>The causes of ill-treatment of children</a:t>
            </a:r>
            <a:endParaRPr lang="ru-RU" b="1" dirty="0">
              <a:solidFill>
                <a:srgbClr val="00B050"/>
              </a:solidFill>
              <a:effectLst>
                <a:outerShdw blurRad="38100" dist="38100" dir="2700000" algn="tl">
                  <a:srgbClr val="000000">
                    <a:alpha val="43137"/>
                  </a:srgbClr>
                </a:outerShdw>
              </a:effectLst>
            </a:endParaRPr>
          </a:p>
          <a:p>
            <a:pPr marL="0" indent="0">
              <a:buNone/>
            </a:pPr>
            <a:r>
              <a:rPr lang="ru-RU" sz="20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i="1" dirty="0">
                <a:solidFill>
                  <a:srgbClr val="C00000"/>
                </a:solidFill>
                <a:latin typeface="Times New Roman" panose="02020603050405020304" pitchFamily="18" charset="0"/>
                <a:cs typeface="Times New Roman" panose="02020603050405020304" pitchFamily="18" charset="0"/>
              </a:rPr>
              <a:t>Situation model</a:t>
            </a:r>
            <a:r>
              <a:rPr lang="ru-RU" sz="2400" i="1" dirty="0">
                <a:solidFill>
                  <a:srgbClr val="C00000"/>
                </a:solidFill>
                <a:latin typeface="Times New Roman" panose="02020603050405020304" pitchFamily="18" charset="0"/>
                <a:cs typeface="Times New Roman" panose="02020603050405020304" pitchFamily="18" charset="0"/>
              </a:rPr>
              <a:t>.</a:t>
            </a:r>
            <a:r>
              <a:rPr lang="ru-RU" sz="2400" dirty="0">
                <a:solidFill>
                  <a:srgbClr val="C00000"/>
                </a:solidFill>
                <a:latin typeface="Times New Roman" panose="02020603050405020304" pitchFamily="18" charset="0"/>
                <a:cs typeface="Times New Roman" panose="02020603050405020304" pitchFamily="18" charset="0"/>
              </a:rPr>
              <a:t> </a:t>
            </a:r>
            <a:endParaRPr lang="ru-RU" sz="2000" dirty="0">
              <a:solidFill>
                <a:srgbClr val="C00000"/>
              </a:solidFill>
              <a:latin typeface="Times New Roman" panose="02020603050405020304" pitchFamily="18" charset="0"/>
              <a:cs typeface="Times New Roman" panose="02020603050405020304" pitchFamily="18" charset="0"/>
            </a:endParaRPr>
          </a:p>
          <a:p>
            <a:pPr marL="0" indent="0">
              <a:buNone/>
            </a:pPr>
            <a:r>
              <a:rPr lang="ru-RU"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According to this model, the </a:t>
            </a:r>
            <a:r>
              <a:rPr lang="en-US" sz="2000" dirty="0">
                <a:latin typeface="Times New Roman" panose="02020603050405020304" pitchFamily="18" charset="0"/>
                <a:cs typeface="Times New Roman" panose="02020603050405020304" pitchFamily="18" charset="0"/>
              </a:rPr>
              <a:t>causes of child abuse </a:t>
            </a:r>
            <a:r>
              <a:rPr lang="en-US" sz="2000" dirty="0" smtClean="0">
                <a:latin typeface="Times New Roman" panose="02020603050405020304" pitchFamily="18" charset="0"/>
                <a:cs typeface="Times New Roman" panose="02020603050405020304" pitchFamily="18" charset="0"/>
              </a:rPr>
              <a:t>lie in </a:t>
            </a:r>
            <a:r>
              <a:rPr lang="en-US" sz="2000" dirty="0">
                <a:latin typeface="Times New Roman" panose="02020603050405020304" pitchFamily="18" charset="0"/>
                <a:cs typeface="Times New Roman" panose="02020603050405020304" pitchFamily="18" charset="0"/>
              </a:rPr>
              <a:t>environmental factors. The </a:t>
            </a:r>
            <a:r>
              <a:rPr lang="en-US" sz="2000" dirty="0" smtClean="0">
                <a:latin typeface="Times New Roman" panose="02020603050405020304" pitchFamily="18" charset="0"/>
                <a:cs typeface="Times New Roman" panose="02020603050405020304" pitchFamily="18" charset="0"/>
              </a:rPr>
              <a:t>most important of them </a:t>
            </a:r>
            <a:r>
              <a:rPr lang="en-US" sz="2000" dirty="0">
                <a:latin typeface="Times New Roman" panose="02020603050405020304" pitchFamily="18" charset="0"/>
                <a:cs typeface="Times New Roman" panose="02020603050405020304" pitchFamily="18" charset="0"/>
              </a:rPr>
              <a:t>is </a:t>
            </a:r>
            <a:r>
              <a:rPr lang="en-US" sz="2000" dirty="0" smtClean="0">
                <a:latin typeface="Times New Roman" panose="02020603050405020304" pitchFamily="18" charset="0"/>
                <a:cs typeface="Times New Roman" panose="02020603050405020304" pitchFamily="18" charset="0"/>
              </a:rPr>
              <a:t>the form </a:t>
            </a:r>
            <a:r>
              <a:rPr lang="en-US" sz="2000" dirty="0">
                <a:latin typeface="Times New Roman" panose="02020603050405020304" pitchFamily="18" charset="0"/>
                <a:cs typeface="Times New Roman" panose="02020603050405020304" pitchFamily="18" charset="0"/>
              </a:rPr>
              <a:t>of interaction between family members, where children are considered </a:t>
            </a:r>
            <a:r>
              <a:rPr lang="en-US" sz="2000" dirty="0" smtClean="0">
                <a:latin typeface="Times New Roman" panose="02020603050405020304" pitchFamily="18" charset="0"/>
                <a:cs typeface="Times New Roman" panose="02020603050405020304" pitchFamily="18" charset="0"/>
              </a:rPr>
              <a:t>as </a:t>
            </a:r>
            <a:r>
              <a:rPr lang="en-US" sz="2000" dirty="0">
                <a:latin typeface="Times New Roman" panose="02020603050405020304" pitchFamily="18" charset="0"/>
                <a:cs typeface="Times New Roman" panose="02020603050405020304" pitchFamily="18" charset="0"/>
              </a:rPr>
              <a:t>active participants </a:t>
            </a:r>
            <a:r>
              <a:rPr lang="en-US" sz="2000" dirty="0" smtClean="0">
                <a:latin typeface="Times New Roman" panose="02020603050405020304" pitchFamily="18" charset="0"/>
                <a:cs typeface="Times New Roman" panose="02020603050405020304" pitchFamily="18" charset="0"/>
              </a:rPr>
              <a:t>of the </a:t>
            </a:r>
            <a:r>
              <a:rPr lang="en-US" sz="2000" dirty="0">
                <a:latin typeface="Times New Roman" panose="02020603050405020304" pitchFamily="18" charset="0"/>
                <a:cs typeface="Times New Roman" panose="02020603050405020304" pitchFamily="18" charset="0"/>
              </a:rPr>
              <a:t>process. </a:t>
            </a:r>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families with frequent child abuse parents tend to single out one child </a:t>
            </a:r>
            <a:r>
              <a:rPr lang="en-US" sz="2000" dirty="0" smtClean="0">
                <a:latin typeface="Times New Roman" panose="02020603050405020304" pitchFamily="18" charset="0"/>
                <a:cs typeface="Times New Roman" panose="02020603050405020304" pitchFamily="18" charset="0"/>
              </a:rPr>
              <a:t>as a scapegoat.</a:t>
            </a:r>
            <a:r>
              <a:rPr lang="ru-RU"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most frequent objects of parental cruelty </a:t>
            </a:r>
            <a:r>
              <a:rPr lang="en-US" sz="2000" dirty="0" smtClean="0">
                <a:latin typeface="Times New Roman" panose="02020603050405020304" pitchFamily="18" charset="0"/>
                <a:cs typeface="Times New Roman" panose="02020603050405020304" pitchFamily="18" charset="0"/>
              </a:rPr>
              <a:t>are young </a:t>
            </a:r>
            <a:r>
              <a:rPr lang="en-US" sz="2000" dirty="0">
                <a:latin typeface="Times New Roman" panose="02020603050405020304" pitchFamily="18" charset="0"/>
                <a:cs typeface="Times New Roman" panose="02020603050405020304" pitchFamily="18" charset="0"/>
              </a:rPr>
              <a:t>children, </a:t>
            </a:r>
            <a:r>
              <a:rPr lang="en-US" sz="2000" dirty="0" smtClean="0">
                <a:latin typeface="Times New Roman" panose="02020603050405020304" pitchFamily="18" charset="0"/>
                <a:cs typeface="Times New Roman" panose="02020603050405020304" pitchFamily="18" charset="0"/>
              </a:rPr>
              <a:t>those </a:t>
            </a:r>
            <a:r>
              <a:rPr lang="en-US" sz="2000" dirty="0">
                <a:latin typeface="Times New Roman" panose="02020603050405020304" pitchFamily="18" charset="0"/>
                <a:cs typeface="Times New Roman" panose="02020603050405020304" pitchFamily="18" charset="0"/>
              </a:rPr>
              <a:t>with physical and mental </a:t>
            </a:r>
            <a:r>
              <a:rPr lang="en-US" sz="2000" dirty="0" smtClean="0">
                <a:latin typeface="Times New Roman" panose="02020603050405020304" pitchFamily="18" charset="0"/>
                <a:cs typeface="Times New Roman" panose="02020603050405020304" pitchFamily="18" charset="0"/>
              </a:rPr>
              <a:t>health problems, </a:t>
            </a:r>
            <a:r>
              <a:rPr lang="en-US" sz="2000" dirty="0">
                <a:latin typeface="Times New Roman" panose="02020603050405020304" pitchFamily="18" charset="0"/>
                <a:cs typeface="Times New Roman" panose="02020603050405020304" pitchFamily="18" charset="0"/>
              </a:rPr>
              <a:t>extremely resentful children and constantly crying </a:t>
            </a:r>
            <a:r>
              <a:rPr lang="en-US" sz="2000" dirty="0" smtClean="0">
                <a:latin typeface="Times New Roman" panose="02020603050405020304" pitchFamily="18" charset="0"/>
                <a:cs typeface="Times New Roman" panose="02020603050405020304" pitchFamily="18" charset="0"/>
              </a:rPr>
              <a:t>babies </a:t>
            </a:r>
            <a:r>
              <a:rPr lang="en-US" sz="2000" dirty="0">
                <a:latin typeface="Times New Roman" panose="02020603050405020304" pitchFamily="18" charset="0"/>
                <a:cs typeface="Times New Roman" panose="02020603050405020304" pitchFamily="18" charset="0"/>
              </a:rPr>
              <a:t>who often </a:t>
            </a:r>
            <a:r>
              <a:rPr lang="en-US" sz="2000" dirty="0" smtClean="0">
                <a:latin typeface="Times New Roman" panose="02020603050405020304" pitchFamily="18" charset="0"/>
                <a:cs typeface="Times New Roman" panose="02020603050405020304" pitchFamily="18" charset="0"/>
              </a:rPr>
              <a:t>become a source of irritation for </a:t>
            </a:r>
            <a:r>
              <a:rPr lang="en-US" sz="2000" dirty="0">
                <a:latin typeface="Times New Roman" panose="02020603050405020304" pitchFamily="18" charset="0"/>
                <a:cs typeface="Times New Roman" panose="02020603050405020304" pitchFamily="18" charset="0"/>
              </a:rPr>
              <a:t>parents. In other cases, the </a:t>
            </a:r>
            <a:r>
              <a:rPr lang="en-US" sz="2000" dirty="0" smtClean="0">
                <a:latin typeface="Times New Roman" panose="02020603050405020304" pitchFamily="18" charset="0"/>
                <a:cs typeface="Times New Roman" panose="02020603050405020304" pitchFamily="18" charset="0"/>
              </a:rPr>
              <a:t>cause </a:t>
            </a:r>
            <a:r>
              <a:rPr lang="en-US" sz="2000" dirty="0">
                <a:latin typeface="Times New Roman" panose="02020603050405020304" pitchFamily="18" charset="0"/>
                <a:cs typeface="Times New Roman" panose="02020603050405020304" pitchFamily="18" charset="0"/>
              </a:rPr>
              <a:t>may </a:t>
            </a:r>
            <a:r>
              <a:rPr lang="en-US" sz="2000" dirty="0" smtClean="0">
                <a:latin typeface="Times New Roman" panose="02020603050405020304" pitchFamily="18" charset="0"/>
                <a:cs typeface="Times New Roman" panose="02020603050405020304" pitchFamily="18" charset="0"/>
              </a:rPr>
              <a:t>lie </a:t>
            </a:r>
            <a:r>
              <a:rPr lang="en-US" sz="2000" dirty="0">
                <a:latin typeface="Times New Roman" panose="02020603050405020304" pitchFamily="18" charset="0"/>
                <a:cs typeface="Times New Roman" panose="02020603050405020304" pitchFamily="18" charset="0"/>
              </a:rPr>
              <a:t>in the discrepancy between parental expectations </a:t>
            </a:r>
            <a:r>
              <a:rPr lang="en-US" sz="2000" dirty="0" smtClean="0">
                <a:latin typeface="Times New Roman" panose="02020603050405020304" pitchFamily="18" charset="0"/>
                <a:cs typeface="Times New Roman" panose="02020603050405020304" pitchFamily="18" charset="0"/>
              </a:rPr>
              <a:t>and </a:t>
            </a:r>
            <a:r>
              <a:rPr lang="en-US" sz="2000" dirty="0">
                <a:latin typeface="Times New Roman" panose="02020603050405020304" pitchFamily="18" charset="0"/>
                <a:cs typeface="Times New Roman" panose="02020603050405020304" pitchFamily="18" charset="0"/>
              </a:rPr>
              <a:t>child's </a:t>
            </a:r>
            <a:r>
              <a:rPr lang="en-US" sz="2000" dirty="0" smtClean="0">
                <a:latin typeface="Times New Roman" panose="02020603050405020304" pitchFamily="18" charset="0"/>
                <a:cs typeface="Times New Roman" panose="02020603050405020304" pitchFamily="18" charset="0"/>
              </a:rPr>
              <a:t>reaction. </a:t>
            </a:r>
            <a:r>
              <a:rPr lang="en-US" sz="2000" dirty="0">
                <a:latin typeface="Times New Roman" panose="02020603050405020304" pitchFamily="18" charset="0"/>
                <a:cs typeface="Times New Roman" panose="02020603050405020304" pitchFamily="18" charset="0"/>
              </a:rPr>
              <a:t>For example, a mother </a:t>
            </a:r>
            <a:r>
              <a:rPr lang="en-US" sz="2000" dirty="0" smtClean="0">
                <a:latin typeface="Times New Roman" panose="02020603050405020304" pitchFamily="18" charset="0"/>
                <a:cs typeface="Times New Roman" panose="02020603050405020304" pitchFamily="18" charset="0"/>
              </a:rPr>
              <a:t>who’s </a:t>
            </a:r>
            <a:r>
              <a:rPr lang="en-US" sz="2000" dirty="0">
                <a:latin typeface="Times New Roman" panose="02020603050405020304" pitchFamily="18" charset="0"/>
                <a:cs typeface="Times New Roman" panose="02020603050405020304" pitchFamily="18" charset="0"/>
              </a:rPr>
              <a:t>used to express her love physically finds out that her child </a:t>
            </a:r>
            <a:r>
              <a:rPr lang="en-US" sz="2000" dirty="0" smtClean="0">
                <a:latin typeface="Times New Roman" panose="02020603050405020304" pitchFamily="18" charset="0"/>
                <a:cs typeface="Times New Roman" panose="02020603050405020304" pitchFamily="18" charset="0"/>
              </a:rPr>
              <a:t>doesn’t </a:t>
            </a:r>
            <a:r>
              <a:rPr lang="en-US" sz="2000" dirty="0">
                <a:latin typeface="Times New Roman" panose="02020603050405020304" pitchFamily="18" charset="0"/>
                <a:cs typeface="Times New Roman" panose="02020603050405020304" pitchFamily="18" charset="0"/>
              </a:rPr>
              <a:t>like being touched. In some cases, parents have an unrealistic idea </a:t>
            </a:r>
            <a:r>
              <a:rPr lang="en-US" sz="2000" dirty="0" smtClean="0">
                <a:latin typeface="Times New Roman" panose="02020603050405020304" pitchFamily="18" charset="0"/>
                <a:cs typeface="Times New Roman" panose="02020603050405020304" pitchFamily="18" charset="0"/>
              </a:rPr>
              <a:t>about children behavior. </a:t>
            </a:r>
            <a:r>
              <a:rPr lang="en-US" sz="2000" dirty="0">
                <a:latin typeface="Times New Roman" panose="02020603050405020304" pitchFamily="18" charset="0"/>
                <a:cs typeface="Times New Roman" panose="02020603050405020304" pitchFamily="18" charset="0"/>
              </a:rPr>
              <a:t>For example, a father may get angry if a 3-year-old child does not clean their room. Such misconceptions </a:t>
            </a:r>
            <a:r>
              <a:rPr lang="en-US" sz="2000" dirty="0" smtClean="0">
                <a:latin typeface="Times New Roman" panose="02020603050405020304" pitchFamily="18" charset="0"/>
                <a:cs typeface="Times New Roman" panose="02020603050405020304" pitchFamily="18" charset="0"/>
              </a:rPr>
              <a:t>can </a:t>
            </a:r>
            <a:r>
              <a:rPr lang="en-US" sz="2000" dirty="0">
                <a:latin typeface="Times New Roman" panose="02020603050405020304" pitchFamily="18" charset="0"/>
                <a:cs typeface="Times New Roman" panose="02020603050405020304" pitchFamily="18" charset="0"/>
              </a:rPr>
              <a:t>also lead to </a:t>
            </a:r>
            <a:r>
              <a:rPr lang="en-US" sz="2000" dirty="0" smtClean="0">
                <a:latin typeface="Times New Roman" panose="02020603050405020304" pitchFamily="18" charset="0"/>
                <a:cs typeface="Times New Roman" panose="02020603050405020304" pitchFamily="18" charset="0"/>
              </a:rPr>
              <a:t>child </a:t>
            </a:r>
            <a:r>
              <a:rPr lang="en-US" sz="2000" dirty="0">
                <a:latin typeface="Times New Roman" panose="02020603050405020304" pitchFamily="18" charset="0"/>
                <a:cs typeface="Times New Roman" panose="02020603050405020304" pitchFamily="18" charset="0"/>
              </a:rPr>
              <a:t>abuse.</a:t>
            </a:r>
            <a:endParaRPr lang="ru-RU" sz="2000" dirty="0">
              <a:latin typeface="Times New Roman" panose="02020603050405020304" pitchFamily="18" charset="0"/>
              <a:cs typeface="Times New Roman" panose="02020603050405020304" pitchFamily="18" charset="0"/>
            </a:endParaRPr>
          </a:p>
        </p:txBody>
      </p:sp>
      <p:sp>
        <p:nvSpPr>
          <p:cNvPr id="4" name="Заголовок 1"/>
          <p:cNvSpPr>
            <a:spLocks noGrp="1"/>
          </p:cNvSpPr>
          <p:nvPr>
            <p:ph type="title"/>
          </p:nvPr>
        </p:nvSpPr>
        <p:spPr>
          <a:xfrm>
            <a:off x="609600" y="274638"/>
            <a:ext cx="10972800" cy="450191"/>
          </a:xfrm>
        </p:spPr>
        <p:txBody>
          <a:bodyPr/>
          <a:lstStyle/>
          <a:p>
            <a:pPr algn="l"/>
            <a:r>
              <a:rPr lang="ru-RU" sz="3600" b="1" dirty="0">
                <a:solidFill>
                  <a:srgbClr val="C00000"/>
                </a:solidFill>
                <a:effectLst>
                  <a:outerShdw blurRad="38100" dist="38100" dir="2700000" algn="tl">
                    <a:srgbClr val="000000">
                      <a:alpha val="43137"/>
                    </a:srgbClr>
                  </a:outerShdw>
                </a:effectLst>
              </a:rPr>
              <a:t>1. </a:t>
            </a:r>
            <a:r>
              <a:rPr lang="en-US" sz="3600" b="1" dirty="0">
                <a:solidFill>
                  <a:srgbClr val="C00000"/>
                </a:solidFill>
                <a:effectLst>
                  <a:outerShdw blurRad="38100" dist="38100" dir="2700000" algn="tl">
                    <a:srgbClr val="000000">
                      <a:alpha val="43137"/>
                    </a:srgbClr>
                  </a:outerShdw>
                </a:effectLst>
              </a:rPr>
              <a:t>Child physical abuse</a:t>
            </a:r>
            <a:endParaRPr lang="ru-RU"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2929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970155"/>
            <a:ext cx="10972800" cy="5156009"/>
          </a:xfrm>
        </p:spPr>
        <p:txBody>
          <a:bodyPr/>
          <a:lstStyle/>
          <a:p>
            <a:pPr marL="0" indent="0">
              <a:buNone/>
            </a:pP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Psychological abuse = emotional abuse.</a:t>
            </a:r>
            <a:b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Child psychological abuse</a:t>
            </a:r>
            <a:r>
              <a:rPr lang="en-US" dirty="0" smtClean="0">
                <a:latin typeface="Times New Roman" panose="02020603050405020304" pitchFamily="18" charset="0"/>
                <a:cs typeface="Times New Roman" panose="02020603050405020304" pitchFamily="18" charset="0"/>
              </a:rPr>
              <a:t> include </a:t>
            </a:r>
            <a:r>
              <a:rPr lang="en-US" dirty="0">
                <a:latin typeface="Times New Roman" panose="02020603050405020304" pitchFamily="18" charset="0"/>
                <a:cs typeface="Times New Roman" panose="02020603050405020304" pitchFamily="18" charset="0"/>
              </a:rPr>
              <a:t>a periodic or constant </a:t>
            </a:r>
            <a:r>
              <a:rPr lang="en-US" dirty="0" smtClean="0">
                <a:solidFill>
                  <a:srgbClr val="FF0000"/>
                </a:solidFill>
                <a:latin typeface="Times New Roman" panose="02020603050405020304" pitchFamily="18" charset="0"/>
                <a:cs typeface="Times New Roman" panose="02020603050405020304" pitchFamily="18" charset="0"/>
              </a:rPr>
              <a:t>insulting</a:t>
            </a:r>
            <a:r>
              <a:rPr lang="en-US" dirty="0" smtClean="0">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humili</a:t>
            </a:r>
            <a:r>
              <a:rPr lang="en-US" dirty="0" smtClean="0">
                <a:solidFill>
                  <a:srgbClr val="FF0000"/>
                </a:solidFill>
                <a:latin typeface="Times New Roman" panose="02020603050405020304" pitchFamily="18" charset="0"/>
                <a:cs typeface="Times New Roman" panose="02020603050405020304" pitchFamily="18" charset="0"/>
              </a:rPr>
              <a:t>ation</a:t>
            </a:r>
            <a:r>
              <a:rPr lang="en-US" dirty="0" smtClean="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threats, yelling</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4" name="Заголовок 1"/>
          <p:cNvSpPr>
            <a:spLocks noGrp="1"/>
          </p:cNvSpPr>
          <p:nvPr>
            <p:ph type="title"/>
          </p:nvPr>
        </p:nvSpPr>
        <p:spPr>
          <a:xfrm>
            <a:off x="609600" y="274638"/>
            <a:ext cx="11255298" cy="405586"/>
          </a:xfrm>
        </p:spPr>
        <p:txBody>
          <a:bodyPr/>
          <a:lstStyle/>
          <a:p>
            <a:pPr algn="l"/>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ru-RU"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Child </a:t>
            </a:r>
            <a:r>
              <a:rPr lang="en-US" sz="36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psychological </a:t>
            </a:r>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abuse</a:t>
            </a:r>
            <a:endParaRPr lang="ru-RU"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descr="https://xn--80aecff5bje0f.xn--p1ai/wp-content/uploads/7-11-1080x6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049" y="3187158"/>
            <a:ext cx="5687122" cy="3554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609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1237785"/>
            <a:ext cx="10972800" cy="5229922"/>
          </a:xfrm>
        </p:spPr>
        <p:txBody>
          <a:bodyPr/>
          <a:lstStyle/>
          <a:p>
            <a:r>
              <a:rPr lang="en-US" sz="2400" b="1" dirty="0">
                <a:latin typeface="Times New Roman" panose="02020603050405020304" pitchFamily="18" charset="0"/>
                <a:cs typeface="Times New Roman" panose="02020603050405020304" pitchFamily="18" charset="0"/>
              </a:rPr>
              <a:t>Neglect</a:t>
            </a:r>
            <a:r>
              <a:rPr lang="en-US" sz="2400" dirty="0">
                <a:latin typeface="Times New Roman" panose="02020603050405020304" pitchFamily="18" charset="0"/>
                <a:cs typeface="Times New Roman" panose="02020603050405020304" pitchFamily="18" charset="0"/>
              </a:rPr>
              <a:t> is a deliberate </a:t>
            </a:r>
            <a:r>
              <a:rPr lang="en-US" sz="2400" dirty="0" smtClean="0">
                <a:latin typeface="Times New Roman" panose="02020603050405020304" pitchFamily="18" charset="0"/>
                <a:cs typeface="Times New Roman" panose="02020603050405020304" pitchFamily="18" charset="0"/>
              </a:rPr>
              <a:t>ignore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of </a:t>
            </a:r>
            <a:r>
              <a:rPr lang="en-US" sz="2400" dirty="0" smtClean="0">
                <a:latin typeface="Times New Roman" panose="02020603050405020304" pitchFamily="18" charset="0"/>
                <a:cs typeface="Times New Roman" panose="02020603050405020304" pitchFamily="18" charset="0"/>
              </a:rPr>
              <a:t>child's </a:t>
            </a:r>
            <a:r>
              <a:rPr lang="en-US" sz="2400" dirty="0">
                <a:latin typeface="Times New Roman" panose="02020603050405020304" pitchFamily="18" charset="0"/>
                <a:cs typeface="Times New Roman" panose="02020603050405020304" pitchFamily="18" charset="0"/>
              </a:rPr>
              <a:t>biological needs </a:t>
            </a:r>
            <a:r>
              <a:rPr lang="en-US" sz="2400" dirty="0" smtClean="0">
                <a:latin typeface="Times New Roman" panose="02020603050405020304" pitchFamily="18" charset="0"/>
                <a:cs typeface="Times New Roman" panose="02020603050405020304" pitchFamily="18" charset="0"/>
              </a:rPr>
              <a:t>or creation </a:t>
            </a:r>
            <a:r>
              <a:rPr lang="en-US" sz="2400" dirty="0">
                <a:latin typeface="Times New Roman" panose="02020603050405020304" pitchFamily="18" charset="0"/>
                <a:cs typeface="Times New Roman" panose="02020603050405020304" pitchFamily="18" charset="0"/>
              </a:rPr>
              <a:t>of unfavorable conditions for their satisfaction, as well as unacceptable actions that damage child's development and life.</a:t>
            </a:r>
            <a:endParaRPr lang="ru-RU"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Ill-</a:t>
            </a:r>
            <a:r>
              <a:rPr lang="en-US" sz="2400" dirty="0" smtClean="0">
                <a:latin typeface="Times New Roman" panose="02020603050405020304" pitchFamily="18" charset="0"/>
                <a:cs typeface="Times New Roman" panose="02020603050405020304" pitchFamily="18" charset="0"/>
              </a:rPr>
              <a:t>treatment </a:t>
            </a:r>
            <a:r>
              <a:rPr lang="en-US" sz="2400" dirty="0">
                <a:latin typeface="Times New Roman" panose="02020603050405020304" pitchFamily="18" charset="0"/>
                <a:cs typeface="Times New Roman" panose="02020603050405020304" pitchFamily="18" charset="0"/>
              </a:rPr>
              <a:t>of children exists in the context of interpersonal relationships, and these relationships are psychologically </a:t>
            </a:r>
            <a:r>
              <a:rPr lang="en-US" sz="2400" dirty="0" smtClean="0">
                <a:latin typeface="Times New Roman" panose="02020603050405020304" pitchFamily="18" charset="0"/>
                <a:cs typeface="Times New Roman" panose="02020603050405020304" pitchFamily="18" charset="0"/>
              </a:rPr>
              <a:t>abusive: </a:t>
            </a:r>
            <a:r>
              <a:rPr lang="en-US" sz="2400" dirty="0">
                <a:latin typeface="Times New Roman" panose="02020603050405020304" pitchFamily="18" charset="0"/>
                <a:cs typeface="Times New Roman" panose="02020603050405020304" pitchFamily="18" charset="0"/>
              </a:rPr>
              <a:t>manipulative, rejecting or demeaning. </a:t>
            </a:r>
            <a:r>
              <a:rPr lang="en-US" sz="2400" dirty="0" smtClean="0">
                <a:latin typeface="Times New Roman" panose="02020603050405020304" pitchFamily="18" charset="0"/>
                <a:cs typeface="Times New Roman" panose="02020603050405020304" pitchFamily="18" charset="0"/>
              </a:rPr>
              <a:t>It can</a:t>
            </a:r>
            <a:r>
              <a:rPr lang="en-US" sz="2400" dirty="0" smtClean="0">
                <a:latin typeface="Times New Roman" panose="02020603050405020304" pitchFamily="18" charset="0"/>
                <a:cs typeface="Times New Roman" panose="02020603050405020304" pitchFamily="18" charset="0"/>
              </a:rPr>
              <a:t> result in severe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psychological </a:t>
            </a:r>
            <a:r>
              <a:rPr lang="en-US" sz="2400" dirty="0" smtClean="0">
                <a:latin typeface="Times New Roman" panose="02020603050405020304" pitchFamily="18" charset="0"/>
                <a:cs typeface="Times New Roman" panose="02020603050405020304" pitchFamily="18" charset="0"/>
              </a:rPr>
              <a:t>trauma.</a:t>
            </a:r>
            <a:endParaRPr lang="ru-RU" sz="2400" dirty="0"/>
          </a:p>
        </p:txBody>
      </p:sp>
      <p:sp>
        <p:nvSpPr>
          <p:cNvPr id="5" name="Заголовок 1"/>
          <p:cNvSpPr>
            <a:spLocks noGrp="1"/>
          </p:cNvSpPr>
          <p:nvPr>
            <p:ph type="title"/>
          </p:nvPr>
        </p:nvSpPr>
        <p:spPr>
          <a:xfrm>
            <a:off x="609600" y="274638"/>
            <a:ext cx="10972800" cy="561703"/>
          </a:xfrm>
        </p:spPr>
        <p:txBody>
          <a:bodyPr/>
          <a:lstStyle/>
          <a:p>
            <a:pPr algn="l"/>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ru-RU"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Child psychological abuse</a:t>
            </a:r>
            <a:endParaRPr lang="ru-RU"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2583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1237785"/>
            <a:ext cx="10972800" cy="5229922"/>
          </a:xfrm>
        </p:spPr>
        <p:txBody>
          <a:bodyPr/>
          <a:lstStyle/>
          <a:p>
            <a:r>
              <a:rPr lang="en-US" b="1" dirty="0">
                <a:latin typeface="Times New Roman" panose="02020603050405020304" pitchFamily="18" charset="0"/>
                <a:cs typeface="Times New Roman" panose="02020603050405020304" pitchFamily="18" charset="0"/>
              </a:rPr>
              <a:t>Forms of psychological abuse</a:t>
            </a:r>
            <a:endParaRPr lang="ru-RU" b="1" dirty="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a:p>
            <a:pPr marL="0" lvl="0" indent="0">
              <a:buNone/>
            </a:pPr>
            <a:r>
              <a:rPr lang="ru-RU" i="1" dirty="0" smtClean="0">
                <a:latin typeface="Times New Roman" panose="02020603050405020304" pitchFamily="18" charset="0"/>
                <a:cs typeface="Times New Roman" panose="02020603050405020304" pitchFamily="18" charset="0"/>
              </a:rPr>
              <a:t>1) </a:t>
            </a:r>
            <a:r>
              <a:rPr lang="en-US" b="1" i="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Rejection</a:t>
            </a:r>
            <a:r>
              <a:rPr lang="ru-RU" b="1" i="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When active rejection takes place, a parent refuses to </a:t>
            </a:r>
            <a:r>
              <a:rPr lang="en-US" dirty="0" smtClean="0">
                <a:latin typeface="Times New Roman" panose="02020603050405020304" pitchFamily="18" charset="0"/>
                <a:cs typeface="Times New Roman" panose="02020603050405020304" pitchFamily="18" charset="0"/>
              </a:rPr>
              <a:t>fulfill </a:t>
            </a:r>
            <a:r>
              <a:rPr lang="en-US" dirty="0">
                <a:latin typeface="Times New Roman" panose="02020603050405020304" pitchFamily="18" charset="0"/>
                <a:cs typeface="Times New Roman" panose="02020603050405020304" pitchFamily="18" charset="0"/>
              </a:rPr>
              <a:t>with </a:t>
            </a:r>
            <a:r>
              <a:rPr lang="en-US" dirty="0" smtClean="0">
                <a:latin typeface="Times New Roman" panose="02020603050405020304" pitchFamily="18" charset="0"/>
                <a:cs typeface="Times New Roman" panose="02020603050405020304" pitchFamily="18" charset="0"/>
              </a:rPr>
              <a:t>child's </a:t>
            </a:r>
            <a:r>
              <a:rPr lang="en-US" dirty="0">
                <a:latin typeface="Times New Roman" panose="02020603050405020304" pitchFamily="18" charset="0"/>
                <a:cs typeface="Times New Roman" panose="02020603050405020304" pitchFamily="18" charset="0"/>
              </a:rPr>
              <a:t>requests or needs, while </a:t>
            </a:r>
            <a:r>
              <a:rPr lang="en-US" dirty="0" smtClean="0">
                <a:latin typeface="Times New Roman" panose="02020603050405020304" pitchFamily="18" charset="0"/>
                <a:cs typeface="Times New Roman" panose="02020603050405020304" pitchFamily="18" charset="0"/>
              </a:rPr>
              <a:t>demonstrating strong dislike.</a:t>
            </a:r>
            <a:endParaRPr lang="ru-RU" dirty="0">
              <a:latin typeface="Times New Roman" panose="02020603050405020304" pitchFamily="18" charset="0"/>
              <a:cs typeface="Times New Roman" panose="02020603050405020304" pitchFamily="18" charset="0"/>
            </a:endParaRPr>
          </a:p>
          <a:p>
            <a:endParaRPr lang="ru-RU" dirty="0"/>
          </a:p>
        </p:txBody>
      </p:sp>
      <p:sp>
        <p:nvSpPr>
          <p:cNvPr id="5" name="Заголовок 1"/>
          <p:cNvSpPr>
            <a:spLocks noGrp="1"/>
          </p:cNvSpPr>
          <p:nvPr>
            <p:ph type="title"/>
          </p:nvPr>
        </p:nvSpPr>
        <p:spPr>
          <a:xfrm>
            <a:off x="609600" y="274638"/>
            <a:ext cx="10972800" cy="561703"/>
          </a:xfrm>
        </p:spPr>
        <p:txBody>
          <a:bodyPr/>
          <a:lstStyle/>
          <a:p>
            <a:pPr algn="l"/>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ru-RU"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Child psychological abuse</a:t>
            </a:r>
            <a:endParaRPr lang="ru-RU"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8665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1237785"/>
            <a:ext cx="10972800" cy="5229922"/>
          </a:xfrm>
        </p:spPr>
        <p:txBody>
          <a:bodyPr/>
          <a:lstStyle/>
          <a:p>
            <a:r>
              <a:rPr lang="en-US" b="1" dirty="0"/>
              <a:t>Forms of psychological abuse</a:t>
            </a:r>
            <a:endParaRPr lang="ru-RU" b="1" dirty="0"/>
          </a:p>
          <a:p>
            <a:pPr marL="0" indent="0">
              <a:buNone/>
            </a:pPr>
            <a:endParaRPr lang="ru-RU" dirty="0"/>
          </a:p>
          <a:p>
            <a:pPr marL="0" lvl="0" indent="0">
              <a:buNone/>
            </a:pPr>
            <a:r>
              <a:rPr lang="ru-RU" i="1" dirty="0">
                <a:latin typeface="Times New Roman" panose="02020603050405020304" pitchFamily="18" charset="0"/>
                <a:cs typeface="Times New Roman" panose="02020603050405020304" pitchFamily="18" charset="0"/>
              </a:rPr>
              <a:t>2</a:t>
            </a:r>
            <a:r>
              <a:rPr lang="ru-RU" i="1" dirty="0" smtClean="0">
                <a:latin typeface="Times New Roman" panose="02020603050405020304" pitchFamily="18" charset="0"/>
                <a:cs typeface="Times New Roman" panose="02020603050405020304" pitchFamily="18" charset="0"/>
              </a:rPr>
              <a:t>) </a:t>
            </a:r>
            <a:r>
              <a:rPr lang="en-US"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Denial of emotional response</a:t>
            </a:r>
            <a:r>
              <a:rPr lang="ru-RU"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passive form of </a:t>
            </a:r>
            <a:r>
              <a:rPr lang="en-US" dirty="0" smtClean="0">
                <a:latin typeface="Times New Roman" panose="02020603050405020304" pitchFamily="18" charset="0"/>
                <a:cs typeface="Times New Roman" panose="02020603050405020304" pitchFamily="18" charset="0"/>
              </a:rPr>
              <a:t>abuse </a:t>
            </a:r>
            <a:r>
              <a:rPr lang="en-US" dirty="0">
                <a:latin typeface="Times New Roman" panose="02020603050405020304" pitchFamily="18" charset="0"/>
                <a:cs typeface="Times New Roman" panose="02020603050405020304" pitchFamily="18" charset="0"/>
              </a:rPr>
              <a:t>when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child </a:t>
            </a:r>
            <a:r>
              <a:rPr lang="en-US" dirty="0" smtClean="0">
                <a:latin typeface="Times New Roman" panose="02020603050405020304" pitchFamily="18" charset="0"/>
                <a:cs typeface="Times New Roman" panose="02020603050405020304" pitchFamily="18" charset="0"/>
              </a:rPr>
              <a:t>is denied any </a:t>
            </a:r>
            <a:r>
              <a:rPr lang="en-US" dirty="0">
                <a:latin typeface="Times New Roman" panose="02020603050405020304" pitchFamily="18" charset="0"/>
                <a:cs typeface="Times New Roman" panose="02020603050405020304" pitchFamily="18" charset="0"/>
              </a:rPr>
              <a:t>warm feelings.</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 consists in excessive coldness, unwillingness or inability to respond to the child's communication attempts.</a:t>
            </a:r>
            <a:endParaRPr lang="ru-RU" dirty="0">
              <a:latin typeface="Times New Roman" panose="02020603050405020304" pitchFamily="18" charset="0"/>
              <a:cs typeface="Times New Roman" panose="02020603050405020304" pitchFamily="18" charset="0"/>
            </a:endParaRPr>
          </a:p>
          <a:p>
            <a:endParaRPr lang="ru-RU" dirty="0"/>
          </a:p>
        </p:txBody>
      </p:sp>
      <p:sp>
        <p:nvSpPr>
          <p:cNvPr id="5" name="Заголовок 1"/>
          <p:cNvSpPr>
            <a:spLocks noGrp="1"/>
          </p:cNvSpPr>
          <p:nvPr>
            <p:ph type="title"/>
          </p:nvPr>
        </p:nvSpPr>
        <p:spPr>
          <a:xfrm>
            <a:off x="609600" y="274638"/>
            <a:ext cx="10972800" cy="561703"/>
          </a:xfrm>
        </p:spPr>
        <p:txBody>
          <a:bodyPr/>
          <a:lstStyle/>
          <a:p>
            <a:pPr algn="l"/>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ru-RU"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Child psychological abuse</a:t>
            </a:r>
            <a:endParaRPr lang="ru-RU"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5515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0"/>
            <a:ext cx="11288751" cy="724829"/>
          </a:xfrm>
        </p:spPr>
        <p:txBody>
          <a:bodyPr/>
          <a:lstStyle/>
          <a:p>
            <a:pPr algn="l"/>
            <a:r>
              <a:rPr lang="ru-RU" sz="3600" b="1" dirty="0">
                <a:solidFill>
                  <a:srgbClr val="C00000"/>
                </a:solidFill>
                <a:effectLst>
                  <a:outerShdw blurRad="38100" dist="38100" dir="2700000" algn="tl">
                    <a:srgbClr val="000000">
                      <a:alpha val="43137"/>
                    </a:srgbClr>
                  </a:outerShdw>
                </a:effectLst>
              </a:rPr>
              <a:t>1. </a:t>
            </a:r>
            <a:r>
              <a:rPr lang="en-US" sz="3600" b="1" dirty="0">
                <a:solidFill>
                  <a:srgbClr val="C00000"/>
                </a:solidFill>
                <a:effectLst>
                  <a:outerShdw blurRad="38100" dist="38100" dir="2700000" algn="tl">
                    <a:srgbClr val="000000">
                      <a:alpha val="43137"/>
                    </a:srgbClr>
                  </a:outerShdw>
                </a:effectLst>
              </a:rPr>
              <a:t>Child physical abuse</a:t>
            </a:r>
            <a:endParaRPr lang="ru-RU" sz="3600" dirty="0"/>
          </a:p>
        </p:txBody>
      </p:sp>
      <p:sp>
        <p:nvSpPr>
          <p:cNvPr id="3" name="Объект 2"/>
          <p:cNvSpPr>
            <a:spLocks noGrp="1"/>
          </p:cNvSpPr>
          <p:nvPr>
            <p:ph idx="1"/>
          </p:nvPr>
        </p:nvSpPr>
        <p:spPr>
          <a:xfrm>
            <a:off x="609600" y="724829"/>
            <a:ext cx="10972800" cy="5401335"/>
          </a:xfrm>
        </p:spPr>
        <p:txBody>
          <a:bodyPr/>
          <a:lstStyle/>
          <a:p>
            <a:pPr marL="0" indent="0">
              <a:buNone/>
            </a:pPr>
            <a:r>
              <a:rPr lang="en-US" sz="2400" dirty="0">
                <a:latin typeface="Times New Roman" panose="02020603050405020304" pitchFamily="18" charset="0"/>
                <a:cs typeface="Times New Roman" panose="02020603050405020304" pitchFamily="18" charset="0"/>
              </a:rPr>
              <a:t>The most common victims of violence from both adults and peers are</a:t>
            </a:r>
            <a:r>
              <a:rPr lang="en-US" sz="2400" dirty="0" smtClean="0">
                <a:latin typeface="Times New Roman" panose="02020603050405020304" pitchFamily="18" charset="0"/>
                <a:cs typeface="Times New Roman" panose="02020603050405020304" pitchFamily="18" charset="0"/>
              </a:rPr>
              <a:t>:</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children who are brought up in </a:t>
            </a:r>
            <a:r>
              <a:rPr lang="en-US" sz="2400" dirty="0" smtClean="0">
                <a:latin typeface="Times New Roman" panose="02020603050405020304" pitchFamily="18" charset="0"/>
                <a:cs typeface="Times New Roman" panose="02020603050405020304" pitchFamily="18" charset="0"/>
              </a:rPr>
              <a:t>the abusive </a:t>
            </a:r>
            <a:r>
              <a:rPr lang="en-US" sz="2400" dirty="0" err="1" smtClean="0">
                <a:latin typeface="Times New Roman" panose="02020603050405020304" pitchFamily="18" charset="0"/>
                <a:cs typeface="Times New Roman" panose="02020603050405020304" pitchFamily="18" charset="0"/>
              </a:rPr>
              <a:t>athmosphere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who </a:t>
            </a:r>
            <a:r>
              <a:rPr lang="en-US" sz="2400" dirty="0" smtClean="0">
                <a:latin typeface="Times New Roman" panose="02020603050405020304" pitchFamily="18" charset="0"/>
                <a:cs typeface="Times New Roman" panose="02020603050405020304" pitchFamily="18" charset="0"/>
              </a:rPr>
              <a:t>see </a:t>
            </a:r>
            <a:r>
              <a:rPr lang="en-US" sz="2400" dirty="0">
                <a:latin typeface="Times New Roman" panose="02020603050405020304" pitchFamily="18" charset="0"/>
                <a:cs typeface="Times New Roman" panose="02020603050405020304" pitchFamily="18" charset="0"/>
              </a:rPr>
              <a:t>the world </a:t>
            </a:r>
            <a:r>
              <a:rPr lang="en-US" sz="2400" dirty="0" smtClean="0">
                <a:latin typeface="Times New Roman" panose="02020603050405020304" pitchFamily="18" charset="0"/>
                <a:cs typeface="Times New Roman" panose="02020603050405020304" pitchFamily="18" charset="0"/>
              </a:rPr>
              <a:t>as hostile</a:t>
            </a:r>
            <a:r>
              <a:rPr lang="en-US" sz="2400" smtClean="0">
                <a:latin typeface="Times New Roman" panose="02020603050405020304" pitchFamily="18" charset="0"/>
                <a:cs typeface="Times New Roman" panose="02020603050405020304" pitchFamily="18" charset="0"/>
              </a:rPr>
              <a:t>, and are </a:t>
            </a:r>
            <a:r>
              <a:rPr lang="en-US" sz="2400" dirty="0" smtClean="0">
                <a:latin typeface="Times New Roman" panose="02020603050405020304" pitchFamily="18" charset="0"/>
                <a:cs typeface="Times New Roman" panose="02020603050405020304" pitchFamily="18" charset="0"/>
              </a:rPr>
              <a:t>ready </a:t>
            </a:r>
            <a:r>
              <a:rPr lang="en-US" sz="2400" dirty="0">
                <a:latin typeface="Times New Roman" panose="02020603050405020304" pitchFamily="18" charset="0"/>
                <a:cs typeface="Times New Roman" panose="02020603050405020304" pitchFamily="18" charset="0"/>
              </a:rPr>
              <a:t>to </a:t>
            </a:r>
            <a:r>
              <a:rPr lang="en-US" sz="2400" dirty="0" smtClean="0">
                <a:latin typeface="Times New Roman" panose="02020603050405020304" pitchFamily="18" charset="0"/>
                <a:cs typeface="Times New Roman" panose="02020603050405020304" pitchFamily="18" charset="0"/>
              </a:rPr>
              <a:t>become </a:t>
            </a:r>
            <a:r>
              <a:rPr lang="en-US" sz="2400" dirty="0">
                <a:latin typeface="Times New Roman" panose="02020603050405020304" pitchFamily="18" charset="0"/>
                <a:cs typeface="Times New Roman" panose="02020603050405020304" pitchFamily="18" charset="0"/>
              </a:rPr>
              <a:t>victims of violence from the strong and show it to the weak themselves</a:t>
            </a:r>
            <a:r>
              <a:rPr lang="en-US" sz="2400" dirty="0" smtClean="0">
                <a:latin typeface="Times New Roman" panose="02020603050405020304" pitchFamily="18" charset="0"/>
                <a:cs typeface="Times New Roman" panose="02020603050405020304" pitchFamily="18" charset="0"/>
              </a:rPr>
              <a:t>;</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children who are brought up in an environment of </a:t>
            </a:r>
            <a:r>
              <a:rPr lang="en-US" sz="2400">
                <a:latin typeface="Times New Roman" panose="02020603050405020304" pitchFamily="18" charset="0"/>
                <a:cs typeface="Times New Roman" panose="02020603050405020304" pitchFamily="18" charset="0"/>
              </a:rPr>
              <a:t>unquestioning </a:t>
            </a:r>
            <a:r>
              <a:rPr lang="en-US" sz="2400" smtClean="0">
                <a:latin typeface="Times New Roman" panose="02020603050405020304" pitchFamily="18" charset="0"/>
                <a:cs typeface="Times New Roman" panose="02020603050405020304" pitchFamily="18" charset="0"/>
              </a:rPr>
              <a:t>submission</a:t>
            </a: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and </a:t>
            </a:r>
            <a:r>
              <a:rPr lang="en-US" sz="2400" dirty="0">
                <a:latin typeface="Times New Roman" panose="02020603050405020304" pitchFamily="18" charset="0"/>
                <a:cs typeface="Times New Roman" panose="02020603050405020304" pitchFamily="18" charset="0"/>
              </a:rPr>
              <a:t>do not know how to say "</a:t>
            </a:r>
            <a:r>
              <a:rPr lang="en-US" sz="2400">
                <a:latin typeface="Times New Roman" panose="02020603050405020304" pitchFamily="18" charset="0"/>
                <a:cs typeface="Times New Roman" panose="02020603050405020304" pitchFamily="18" charset="0"/>
              </a:rPr>
              <a:t>no</a:t>
            </a:r>
            <a:r>
              <a:rPr lang="en-US" sz="240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with unclear internal boundaries of personality that make them unable to resist violence, fearful and anxious</a:t>
            </a:r>
            <a:r>
              <a:rPr lang="en-US" sz="2400" dirty="0" smtClean="0">
                <a:latin typeface="Times New Roman" panose="02020603050405020304" pitchFamily="18" charset="0"/>
                <a:cs typeface="Times New Roman" panose="02020603050405020304" pitchFamily="18" charset="0"/>
              </a:rPr>
              <a:t>;</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children with neuropsychiatric disorders (</a:t>
            </a:r>
            <a:r>
              <a:rPr lang="en-US" sz="2400" dirty="0" err="1">
                <a:latin typeface="Times New Roman" panose="02020603050405020304" pitchFamily="18" charset="0"/>
                <a:cs typeface="Times New Roman" panose="02020603050405020304" pitchFamily="18" charset="0"/>
              </a:rPr>
              <a:t>oligophrenia</a:t>
            </a:r>
            <a:r>
              <a:rPr lang="en-US" sz="2400" dirty="0">
                <a:latin typeface="Times New Roman" panose="02020603050405020304" pitchFamily="18" charset="0"/>
                <a:cs typeface="Times New Roman" panose="02020603050405020304" pitchFamily="18" charset="0"/>
              </a:rPr>
              <a:t>, personality disorders-psychopathy, the consequences of organic brain damage, etc.) and physical disabilities</a:t>
            </a:r>
            <a:r>
              <a:rPr lang="en-US" sz="2400" dirty="0" smtClean="0">
                <a:latin typeface="Times New Roman" panose="02020603050405020304" pitchFamily="18" charset="0"/>
                <a:cs typeface="Times New Roman" panose="02020603050405020304" pitchFamily="18" charset="0"/>
              </a:rPr>
              <a:t>;</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 small children due to their helplessness.</a:t>
            </a:r>
            <a:endParaRPr lang="ru-RU" dirty="0"/>
          </a:p>
        </p:txBody>
      </p:sp>
    </p:spTree>
    <p:extLst>
      <p:ext uri="{BB962C8B-B14F-4D97-AF65-F5344CB8AC3E}">
        <p14:creationId xmlns:p14="http://schemas.microsoft.com/office/powerpoint/2010/main" val="576743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1237785"/>
            <a:ext cx="10972800" cy="5229922"/>
          </a:xfrm>
        </p:spPr>
        <p:txBody>
          <a:bodyPr/>
          <a:lstStyle/>
          <a:p>
            <a:r>
              <a:rPr lang="en-US" b="1" dirty="0"/>
              <a:t>Forms of psychological abuse</a:t>
            </a:r>
            <a:endParaRPr lang="ru-RU" b="1" dirty="0"/>
          </a:p>
          <a:p>
            <a:pPr marL="0" indent="0">
              <a:buNone/>
            </a:pPr>
            <a:endParaRPr lang="ru-RU" dirty="0"/>
          </a:p>
          <a:p>
            <a:pPr marL="0" lvl="0" indent="0">
              <a:buNone/>
            </a:pPr>
            <a:r>
              <a:rPr lang="ru-RU" i="1" dirty="0" smtClean="0">
                <a:latin typeface="Times New Roman" panose="02020603050405020304" pitchFamily="18" charset="0"/>
                <a:cs typeface="Times New Roman" panose="02020603050405020304" pitchFamily="18" charset="0"/>
              </a:rPr>
              <a:t>3) </a:t>
            </a:r>
            <a:r>
              <a:rPr lang="en-US" b="1" i="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Humiliation</a:t>
            </a:r>
            <a:r>
              <a:rPr lang="en-US" b="1" i="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of </a:t>
            </a:r>
            <a:r>
              <a:rPr lang="en-US" dirty="0">
                <a:latin typeface="Times New Roman" panose="02020603050405020304" pitchFamily="18" charset="0"/>
                <a:cs typeface="Times New Roman" panose="02020603050405020304" pitchFamily="18" charset="0"/>
              </a:rPr>
              <a:t>a child in the presence of others or a constant </a:t>
            </a:r>
            <a:r>
              <a:rPr lang="en-US" dirty="0" smtClean="0">
                <a:latin typeface="Times New Roman" panose="02020603050405020304" pitchFamily="18" charset="0"/>
                <a:cs typeface="Times New Roman" panose="02020603050405020304" pitchFamily="18" charset="0"/>
              </a:rPr>
              <a:t>mocking</a:t>
            </a:r>
            <a:r>
              <a:rPr lang="en-US" dirty="0" smtClean="0">
                <a:latin typeface="Times New Roman" panose="02020603050405020304" pitchFamily="18" charset="0"/>
                <a:cs typeface="Times New Roman" panose="02020603050405020304" pitchFamily="18" charset="0"/>
              </a:rPr>
              <a:t>, use </a:t>
            </a:r>
            <a:r>
              <a:rPr lang="en-US" dirty="0">
                <a:latin typeface="Times New Roman" panose="02020603050405020304" pitchFamily="18" charset="0"/>
                <a:cs typeface="Times New Roman" panose="02020603050405020304" pitchFamily="18" charset="0"/>
              </a:rPr>
              <a:t>of the offensive nicknames and </a:t>
            </a:r>
            <a:r>
              <a:rPr lang="en-US" dirty="0" smtClean="0">
                <a:latin typeface="Times New Roman" panose="02020603050405020304" pitchFamily="18" charset="0"/>
                <a:cs typeface="Times New Roman" panose="02020603050405020304" pitchFamily="18" charset="0"/>
              </a:rPr>
              <a:t>obscene language towards </a:t>
            </a:r>
            <a:r>
              <a:rPr lang="en-US" dirty="0">
                <a:latin typeface="Times New Roman" panose="02020603050405020304" pitchFamily="18" charset="0"/>
                <a:cs typeface="Times New Roman" panose="02020603050405020304" pitchFamily="18" charset="0"/>
              </a:rPr>
              <a:t>them</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a:t>
            </a:r>
            <a:r>
              <a:rPr lang="en-US" dirty="0" smtClean="0">
                <a:latin typeface="Times New Roman" panose="02020603050405020304" pitchFamily="18" charset="0"/>
                <a:cs typeface="Times New Roman" panose="02020603050405020304" pitchFamily="18" charset="0"/>
              </a:rPr>
              <a:t>requent </a:t>
            </a:r>
            <a:r>
              <a:rPr lang="en-US" dirty="0">
                <a:latin typeface="Times New Roman" panose="02020603050405020304" pitchFamily="18" charset="0"/>
                <a:cs typeface="Times New Roman" panose="02020603050405020304" pitchFamily="18" charset="0"/>
              </a:rPr>
              <a:t>insults to a child's dignity or mental abilities </a:t>
            </a:r>
            <a:r>
              <a:rPr lang="en-US" dirty="0" smtClean="0">
                <a:latin typeface="Times New Roman" panose="02020603050405020304" pitchFamily="18" charset="0"/>
                <a:cs typeface="Times New Roman" panose="02020603050405020304" pitchFamily="18" charset="0"/>
              </a:rPr>
              <a:t>cause </a:t>
            </a:r>
            <a:r>
              <a:rPr lang="en-US" dirty="0">
                <a:latin typeface="Times New Roman" panose="02020603050405020304" pitchFamily="18" charset="0"/>
                <a:cs typeface="Times New Roman" panose="02020603050405020304" pitchFamily="18" charset="0"/>
              </a:rPr>
              <a:t>lack of self-esteem and self-respect.</a:t>
            </a:r>
            <a:endParaRPr lang="ru-RU" dirty="0">
              <a:latin typeface="Times New Roman" panose="02020603050405020304" pitchFamily="18" charset="0"/>
              <a:cs typeface="Times New Roman" panose="02020603050405020304" pitchFamily="18" charset="0"/>
            </a:endParaRPr>
          </a:p>
        </p:txBody>
      </p:sp>
      <p:sp>
        <p:nvSpPr>
          <p:cNvPr id="5" name="Заголовок 1"/>
          <p:cNvSpPr>
            <a:spLocks noGrp="1"/>
          </p:cNvSpPr>
          <p:nvPr>
            <p:ph type="title"/>
          </p:nvPr>
        </p:nvSpPr>
        <p:spPr>
          <a:xfrm>
            <a:off x="609600" y="274638"/>
            <a:ext cx="10972800" cy="561703"/>
          </a:xfrm>
        </p:spPr>
        <p:txBody>
          <a:bodyPr/>
          <a:lstStyle/>
          <a:p>
            <a:pPr algn="l"/>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ru-RU"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Child psychological abuse</a:t>
            </a:r>
            <a:endParaRPr lang="ru-RU"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8647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385" y="1237785"/>
            <a:ext cx="11653025" cy="5229922"/>
          </a:xfrm>
        </p:spPr>
        <p:txBody>
          <a:bodyPr/>
          <a:lstStyle/>
          <a:p>
            <a:r>
              <a:rPr lang="en-US" b="1" dirty="0"/>
              <a:t>Forms of psychological abuse</a:t>
            </a:r>
            <a:endParaRPr lang="ru-RU" b="1" dirty="0"/>
          </a:p>
          <a:p>
            <a:pPr marL="0" lvl="0" indent="0">
              <a:buNone/>
            </a:pPr>
            <a:r>
              <a:rPr lang="ru-RU" sz="2800" dirty="0" smtClean="0">
                <a:latin typeface="Times New Roman" panose="02020603050405020304" pitchFamily="18" charset="0"/>
                <a:cs typeface="Times New Roman" panose="02020603050405020304" pitchFamily="18" charset="0"/>
              </a:rPr>
              <a:t>4) </a:t>
            </a:r>
            <a:r>
              <a:rPr lang="en-US" sz="2800" b="1" i="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Intimidation</a:t>
            </a:r>
            <a:r>
              <a:rPr lang="ru-RU" sz="2800" i="1"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Parents </a:t>
            </a:r>
            <a:r>
              <a:rPr lang="en-US" sz="2800" dirty="0" err="1" smtClean="0">
                <a:latin typeface="Times New Roman" panose="02020603050405020304" pitchFamily="18" charset="0"/>
                <a:cs typeface="Times New Roman" panose="02020603050405020304" pitchFamily="18" charset="0"/>
              </a:rPr>
              <a:t>itentionally</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keep the child in the state of fear and constant tension, intimidate them, force to witness  abuse of a loved one, or threaten to use violence against the child.</a:t>
            </a:r>
            <a:endParaRPr lang="ru-RU" sz="2800" dirty="0">
              <a:latin typeface="Times New Roman" panose="02020603050405020304" pitchFamily="18" charset="0"/>
              <a:cs typeface="Times New Roman" panose="02020603050405020304" pitchFamily="18" charset="0"/>
            </a:endParaRPr>
          </a:p>
          <a:p>
            <a:pPr marL="0" lvl="0" indent="0">
              <a:buNone/>
            </a:pPr>
            <a:r>
              <a:rPr lang="en-US" sz="2800" dirty="0">
                <a:latin typeface="Times New Roman" panose="02020603050405020304" pitchFamily="18" charset="0"/>
                <a:cs typeface="Times New Roman" panose="02020603050405020304" pitchFamily="18" charset="0"/>
              </a:rPr>
              <a:t>A child who hears </a:t>
            </a:r>
            <a:r>
              <a:rPr lang="en-US" sz="2800" dirty="0" smtClean="0">
                <a:latin typeface="Times New Roman" panose="02020603050405020304" pitchFamily="18" charset="0"/>
                <a:cs typeface="Times New Roman" panose="02020603050405020304" pitchFamily="18" charset="0"/>
              </a:rPr>
              <a:t>such threats </a:t>
            </a:r>
            <a:r>
              <a:rPr lang="en-US" sz="2800" dirty="0">
                <a:latin typeface="Times New Roman" panose="02020603050405020304" pitchFamily="18" charset="0"/>
                <a:cs typeface="Times New Roman" panose="02020603050405020304" pitchFamily="18" charset="0"/>
              </a:rPr>
              <a:t>as: "If you misbehave, I will tear your head off!", live in constant fear.</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One of the intimidation forms is to leave a </a:t>
            </a:r>
            <a:r>
              <a:rPr lang="en-US" sz="2800" dirty="0" smtClean="0">
                <a:latin typeface="Times New Roman" panose="02020603050405020304" pitchFamily="18" charset="0"/>
                <a:cs typeface="Times New Roman" panose="02020603050405020304" pitchFamily="18" charset="0"/>
              </a:rPr>
              <a:t>misbehaving </a:t>
            </a:r>
            <a:r>
              <a:rPr lang="en-US" sz="2800" dirty="0">
                <a:latin typeface="Times New Roman" panose="02020603050405020304" pitchFamily="18" charset="0"/>
                <a:cs typeface="Times New Roman" panose="02020603050405020304" pitchFamily="18" charset="0"/>
              </a:rPr>
              <a:t>child on the street, where he or she is exposed to </a:t>
            </a:r>
            <a:r>
              <a:rPr lang="en-US" sz="2800" dirty="0" smtClean="0">
                <a:latin typeface="Times New Roman" panose="02020603050405020304" pitchFamily="18" charset="0"/>
                <a:cs typeface="Times New Roman" panose="02020603050405020304" pitchFamily="18" charset="0"/>
              </a:rPr>
              <a:t>danger.</a:t>
            </a:r>
            <a:endParaRPr lang="ru-RU" sz="2800" dirty="0">
              <a:latin typeface="Times New Roman" panose="02020603050405020304" pitchFamily="18" charset="0"/>
              <a:cs typeface="Times New Roman" panose="02020603050405020304" pitchFamily="18" charset="0"/>
            </a:endParaRPr>
          </a:p>
        </p:txBody>
      </p:sp>
      <p:sp>
        <p:nvSpPr>
          <p:cNvPr id="5" name="Заголовок 1"/>
          <p:cNvSpPr>
            <a:spLocks noGrp="1"/>
          </p:cNvSpPr>
          <p:nvPr>
            <p:ph type="title"/>
          </p:nvPr>
        </p:nvSpPr>
        <p:spPr>
          <a:xfrm>
            <a:off x="609600" y="274638"/>
            <a:ext cx="10972800" cy="561703"/>
          </a:xfrm>
        </p:spPr>
        <p:txBody>
          <a:bodyPr/>
          <a:lstStyle/>
          <a:p>
            <a:pPr algn="l"/>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ru-RU"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Child psychological abuse</a:t>
            </a:r>
            <a:endParaRPr lang="ru-RU"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4252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1237785"/>
            <a:ext cx="10972800" cy="5229922"/>
          </a:xfrm>
        </p:spPr>
        <p:txBody>
          <a:bodyPr/>
          <a:lstStyle/>
          <a:p>
            <a:r>
              <a:rPr lang="en-US" b="1" dirty="0"/>
              <a:t>Forms of psychological abuse</a:t>
            </a:r>
            <a:endParaRPr lang="ru-RU" b="1" dirty="0"/>
          </a:p>
          <a:p>
            <a:pPr marL="0" indent="0">
              <a:buNone/>
            </a:pPr>
            <a:endParaRPr lang="ru-RU" dirty="0"/>
          </a:p>
          <a:p>
            <a:pPr marL="0" lvl="0" indent="0">
              <a:buNone/>
            </a:pPr>
            <a:r>
              <a:rPr lang="ru-RU" sz="2800" i="1" dirty="0">
                <a:latin typeface="Times New Roman" panose="02020603050405020304" pitchFamily="18" charset="0"/>
                <a:cs typeface="Times New Roman" panose="02020603050405020304" pitchFamily="18" charset="0"/>
              </a:rPr>
              <a:t>5</a:t>
            </a:r>
            <a:r>
              <a:rPr lang="ru-RU" sz="2800" i="1" dirty="0" smtClean="0">
                <a:latin typeface="Times New Roman" panose="02020603050405020304" pitchFamily="18" charset="0"/>
                <a:cs typeface="Times New Roman" panose="02020603050405020304" pitchFamily="18" charset="0"/>
              </a:rPr>
              <a:t>) </a:t>
            </a:r>
            <a:r>
              <a:rPr lang="en-US" sz="2800" b="1" i="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Isolation</a:t>
            </a:r>
            <a:r>
              <a:rPr lang="ru-RU" sz="2800" b="1" i="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Isolation </a:t>
            </a:r>
            <a:r>
              <a:rPr lang="en-US" sz="2800" dirty="0">
                <a:latin typeface="Times New Roman" panose="02020603050405020304" pitchFamily="18" charset="0"/>
                <a:cs typeface="Times New Roman" panose="02020603050405020304" pitchFamily="18" charset="0"/>
              </a:rPr>
              <a:t>from normal communication, prohibition of playing with friends or taking part in family activities, all of it can be a form of psychological abuse. Such isolation methods as locking a child in a dark room, wardrobe, closet, or shed can also be considered as intimidation.</a:t>
            </a:r>
            <a:endParaRPr lang="ru-RU" sz="2800" dirty="0">
              <a:latin typeface="Times New Roman" panose="02020603050405020304" pitchFamily="18" charset="0"/>
              <a:cs typeface="Times New Roman" panose="02020603050405020304" pitchFamily="18" charset="0"/>
            </a:endParaRPr>
          </a:p>
        </p:txBody>
      </p:sp>
      <p:sp>
        <p:nvSpPr>
          <p:cNvPr id="5" name="Заголовок 1"/>
          <p:cNvSpPr>
            <a:spLocks noGrp="1"/>
          </p:cNvSpPr>
          <p:nvPr>
            <p:ph type="title"/>
          </p:nvPr>
        </p:nvSpPr>
        <p:spPr>
          <a:xfrm>
            <a:off x="609600" y="274638"/>
            <a:ext cx="10972800" cy="561703"/>
          </a:xfrm>
        </p:spPr>
        <p:txBody>
          <a:bodyPr/>
          <a:lstStyle/>
          <a:p>
            <a:pPr algn="l"/>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ru-RU"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Child psychological abuse</a:t>
            </a:r>
            <a:endParaRPr lang="ru-RU"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4633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1237785"/>
            <a:ext cx="10972800" cy="5229922"/>
          </a:xfrm>
        </p:spPr>
        <p:txBody>
          <a:bodyPr/>
          <a:lstStyle/>
          <a:p>
            <a:r>
              <a:rPr lang="en-US" b="1" dirty="0"/>
              <a:t>Forms of psychological abuse</a:t>
            </a:r>
            <a:endParaRPr lang="ru-RU" b="1" dirty="0"/>
          </a:p>
          <a:p>
            <a:pPr marL="0" indent="0">
              <a:buNone/>
            </a:pPr>
            <a:endParaRPr lang="ru-RU" dirty="0" smtClean="0"/>
          </a:p>
          <a:p>
            <a:pPr marL="0" lvl="0" indent="0">
              <a:buNone/>
            </a:pPr>
            <a:r>
              <a:rPr lang="ru-RU" sz="2800" i="1" dirty="0" smtClean="0">
                <a:latin typeface="Times New Roman" panose="02020603050405020304" pitchFamily="18" charset="0"/>
                <a:cs typeface="Times New Roman" panose="02020603050405020304" pitchFamily="18" charset="0"/>
              </a:rPr>
              <a:t>6) </a:t>
            </a:r>
            <a:r>
              <a:rPr lang="en-US" sz="2800" b="1" i="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Exploitation</a:t>
            </a:r>
            <a:r>
              <a:rPr lang="ru-RU" sz="2800" b="1" i="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E</a:t>
            </a:r>
            <a:r>
              <a:rPr lang="en-US" sz="2800" dirty="0" smtClean="0">
                <a:latin typeface="Times New Roman" panose="02020603050405020304" pitchFamily="18" charset="0"/>
                <a:cs typeface="Times New Roman" panose="02020603050405020304" pitchFamily="18" charset="0"/>
              </a:rPr>
              <a:t>xcessive</a:t>
            </a:r>
            <a:r>
              <a:rPr lang="en-US" sz="2800" dirty="0">
                <a:latin typeface="Times New Roman" panose="02020603050405020304" pitchFamily="18" charset="0"/>
                <a:cs typeface="Times New Roman" panose="02020603050405020304" pitchFamily="18" charset="0"/>
              </a:rPr>
              <a:t>, not age-appropriate </a:t>
            </a:r>
            <a:r>
              <a:rPr lang="en-US" sz="2800" dirty="0" smtClean="0">
                <a:latin typeface="Times New Roman" panose="02020603050405020304" pitchFamily="18" charset="0"/>
                <a:cs typeface="Times New Roman" panose="02020603050405020304" pitchFamily="18" charset="0"/>
              </a:rPr>
              <a:t>demands from a</a:t>
            </a:r>
            <a:r>
              <a:rPr lang="en-US" sz="2800" dirty="0" smtClean="0">
                <a:latin typeface="Times New Roman" panose="02020603050405020304" pitchFamily="18" charset="0"/>
                <a:cs typeface="Times New Roman" panose="02020603050405020304" pitchFamily="18" charset="0"/>
              </a:rPr>
              <a:t> child or the exploitation of </a:t>
            </a:r>
            <a:r>
              <a:rPr lang="en-US" sz="2800" dirty="0">
                <a:latin typeface="Times New Roman" panose="02020603050405020304" pitchFamily="18" charset="0"/>
                <a:cs typeface="Times New Roman" panose="02020603050405020304" pitchFamily="18" charset="0"/>
              </a:rPr>
              <a:t>the child's innocence or weakness (the most obvious example of exploitation is sexual abuse).</a:t>
            </a:r>
            <a:endParaRPr lang="ru-RU" sz="2800" dirty="0">
              <a:latin typeface="Times New Roman" panose="02020603050405020304" pitchFamily="18" charset="0"/>
              <a:cs typeface="Times New Roman" panose="02020603050405020304" pitchFamily="18" charset="0"/>
            </a:endParaRPr>
          </a:p>
        </p:txBody>
      </p:sp>
      <p:sp>
        <p:nvSpPr>
          <p:cNvPr id="5" name="Заголовок 1"/>
          <p:cNvSpPr>
            <a:spLocks noGrp="1"/>
          </p:cNvSpPr>
          <p:nvPr>
            <p:ph type="title"/>
          </p:nvPr>
        </p:nvSpPr>
        <p:spPr>
          <a:xfrm>
            <a:off x="609600" y="274638"/>
            <a:ext cx="10972800" cy="561703"/>
          </a:xfrm>
        </p:spPr>
        <p:txBody>
          <a:bodyPr/>
          <a:lstStyle/>
          <a:p>
            <a:pPr algn="l"/>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ru-RU"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Child psychological abuse</a:t>
            </a:r>
            <a:endParaRPr lang="ru-RU"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9903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1237785"/>
            <a:ext cx="10972800" cy="5229922"/>
          </a:xfrm>
        </p:spPr>
        <p:txBody>
          <a:bodyPr/>
          <a:lstStyle/>
          <a:p>
            <a:r>
              <a:rPr lang="en-US" b="1" dirty="0"/>
              <a:t>Forms of psychological abuse</a:t>
            </a:r>
            <a:endParaRPr lang="ru-RU" b="1" dirty="0"/>
          </a:p>
          <a:p>
            <a:pPr marL="0" indent="0">
              <a:buNone/>
            </a:pPr>
            <a:endParaRPr lang="ru-RU" dirty="0"/>
          </a:p>
          <a:p>
            <a:pPr marL="0" lvl="0" indent="0">
              <a:buNone/>
            </a:pPr>
            <a:r>
              <a:rPr lang="ru-RU" sz="2800" i="1" dirty="0">
                <a:latin typeface="Times New Roman" panose="02020603050405020304" pitchFamily="18" charset="0"/>
                <a:cs typeface="Times New Roman" panose="02020603050405020304" pitchFamily="18" charset="0"/>
              </a:rPr>
              <a:t>7</a:t>
            </a:r>
            <a:r>
              <a:rPr lang="ru-RU" sz="2800" i="1" dirty="0" smtClean="0">
                <a:latin typeface="Times New Roman" panose="02020603050405020304" pitchFamily="18" charset="0"/>
                <a:cs typeface="Times New Roman" panose="02020603050405020304" pitchFamily="18" charset="0"/>
              </a:rPr>
              <a:t>) </a:t>
            </a:r>
            <a:r>
              <a:rPr lang="en-US" b="1" i="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Bargaining</a:t>
            </a:r>
            <a:r>
              <a:rPr lang="ru-RU" i="1"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Manipulating </a:t>
            </a:r>
            <a:r>
              <a:rPr lang="en-US" dirty="0">
                <a:latin typeface="Times New Roman" panose="02020603050405020304" pitchFamily="18" charset="0"/>
                <a:cs typeface="Times New Roman" panose="02020603050405020304" pitchFamily="18" charset="0"/>
              </a:rPr>
              <a:t>a child with the use of negative </a:t>
            </a:r>
            <a:r>
              <a:rPr lang="en-US" dirty="0" smtClean="0">
                <a:latin typeface="Times New Roman" panose="02020603050405020304" pitchFamily="18" charset="0"/>
                <a:cs typeface="Times New Roman" panose="02020603050405020304" pitchFamily="18" charset="0"/>
              </a:rPr>
              <a:t>reinforcement </a:t>
            </a:r>
            <a:r>
              <a:rPr lang="en-US" dirty="0">
                <a:latin typeface="Times New Roman" panose="02020603050405020304" pitchFamily="18" charset="0"/>
                <a:cs typeface="Times New Roman" panose="02020603050405020304" pitchFamily="18" charset="0"/>
              </a:rPr>
              <a:t>(for example, a ban on watching TV or </a:t>
            </a:r>
            <a:r>
              <a:rPr lang="en-US" dirty="0" smtClean="0">
                <a:latin typeface="Times New Roman" panose="02020603050405020304" pitchFamily="18" charset="0"/>
                <a:cs typeface="Times New Roman" panose="02020603050405020304" pitchFamily="18" charset="0"/>
              </a:rPr>
              <a:t>playing with friends if </a:t>
            </a:r>
            <a:r>
              <a:rPr lang="en-US" dirty="0">
                <a:latin typeface="Times New Roman" panose="02020603050405020304" pitchFamily="18" charset="0"/>
                <a:cs typeface="Times New Roman" panose="02020603050405020304" pitchFamily="18" charset="0"/>
              </a:rPr>
              <a:t>the child </a:t>
            </a:r>
            <a:r>
              <a:rPr lang="en-US" dirty="0" smtClean="0">
                <a:latin typeface="Times New Roman" panose="02020603050405020304" pitchFamily="18" charset="0"/>
                <a:cs typeface="Times New Roman" panose="02020603050405020304" pitchFamily="18" charset="0"/>
              </a:rPr>
              <a:t>didn’t do homework).</a:t>
            </a:r>
            <a:endParaRPr lang="ru-RU" dirty="0">
              <a:latin typeface="Times New Roman" panose="02020603050405020304" pitchFamily="18" charset="0"/>
              <a:cs typeface="Times New Roman" panose="02020603050405020304" pitchFamily="18" charset="0"/>
            </a:endParaRPr>
          </a:p>
        </p:txBody>
      </p:sp>
      <p:sp>
        <p:nvSpPr>
          <p:cNvPr id="5" name="Заголовок 1"/>
          <p:cNvSpPr>
            <a:spLocks noGrp="1"/>
          </p:cNvSpPr>
          <p:nvPr>
            <p:ph type="title"/>
          </p:nvPr>
        </p:nvSpPr>
        <p:spPr>
          <a:xfrm>
            <a:off x="609600" y="274638"/>
            <a:ext cx="10972800" cy="561703"/>
          </a:xfrm>
        </p:spPr>
        <p:txBody>
          <a:bodyPr/>
          <a:lstStyle/>
          <a:p>
            <a:pPr algn="l"/>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ru-RU"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Child psychological abuse</a:t>
            </a:r>
            <a:endParaRPr lang="ru-RU"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61416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1237785"/>
            <a:ext cx="10972800" cy="5229922"/>
          </a:xfrm>
        </p:spPr>
        <p:txBody>
          <a:bodyPr/>
          <a:lstStyle/>
          <a:p>
            <a:r>
              <a:rPr lang="en-US" b="1" dirty="0" smtClean="0">
                <a:solidFill>
                  <a:srgbClr val="002060"/>
                </a:solidFill>
              </a:rPr>
              <a:t>Signs </a:t>
            </a:r>
            <a:r>
              <a:rPr lang="en-US" b="1" dirty="0">
                <a:solidFill>
                  <a:srgbClr val="002060"/>
                </a:solidFill>
              </a:rPr>
              <a:t>of psychological abuse</a:t>
            </a:r>
            <a:endParaRPr lang="ru-RU" b="1" dirty="0">
              <a:solidFill>
                <a:srgbClr val="002060"/>
              </a:solidFill>
            </a:endParaRPr>
          </a:p>
          <a:p>
            <a:pPr marL="0" indent="0">
              <a:buNone/>
            </a:pPr>
            <a:endParaRPr lang="ru-RU" sz="2400" b="1" i="1" dirty="0" smtClean="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Physical (externally observable) </a:t>
            </a:r>
            <a:r>
              <a:rPr lang="en-US" sz="2400" b="1" dirty="0" smtClean="0">
                <a:latin typeface="Times New Roman" panose="02020603050405020304" pitchFamily="18" charset="0"/>
                <a:cs typeface="Times New Roman" panose="02020603050405020304" pitchFamily="18" charset="0"/>
              </a:rPr>
              <a:t>signs </a:t>
            </a:r>
            <a:r>
              <a:rPr lang="en-US" sz="2400" b="1" dirty="0">
                <a:latin typeface="Times New Roman" panose="02020603050405020304" pitchFamily="18" charset="0"/>
                <a:cs typeface="Times New Roman" panose="02020603050405020304" pitchFamily="18" charset="0"/>
              </a:rPr>
              <a:t>include</a:t>
            </a:r>
            <a:r>
              <a:rPr lang="ru-RU" sz="2400" b="1"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thumb sucking</a:t>
            </a:r>
            <a:r>
              <a:rPr lang="ru-RU" sz="2400"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monotonous swaying (autoerotic actions</a:t>
            </a:r>
            <a:r>
              <a:rPr lang="ru-RU" sz="24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Nocturnal and</a:t>
            </a:r>
            <a:r>
              <a:rPr lang="ru-RU"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or daytime enuresis</a:t>
            </a:r>
            <a:r>
              <a:rPr lang="ru-RU" sz="2400"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psychosomatic complaints: headache, abdomen or heart ache, </a:t>
            </a:r>
            <a:r>
              <a:rPr lang="en-US" sz="2400" dirty="0" smtClean="0">
                <a:latin typeface="Times New Roman" panose="02020603050405020304" pitchFamily="18" charset="0"/>
                <a:cs typeface="Times New Roman" panose="02020603050405020304" pitchFamily="18" charset="0"/>
              </a:rPr>
              <a:t>saying that </a:t>
            </a:r>
            <a:r>
              <a:rPr lang="en-US" sz="2400" dirty="0">
                <a:latin typeface="Times New Roman" panose="02020603050405020304" pitchFamily="18" charset="0"/>
                <a:cs typeface="Times New Roman" panose="02020603050405020304" pitchFamily="18" charset="0"/>
              </a:rPr>
              <a:t>they are ill</a:t>
            </a:r>
            <a:r>
              <a:rPr lang="ru-RU" sz="2400"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slowing down of the physical, mental or general development of a child</a:t>
            </a:r>
            <a:r>
              <a:rPr lang="ru-RU" sz="2400" dirty="0">
                <a:latin typeface="Times New Roman" panose="02020603050405020304" pitchFamily="18" charset="0"/>
                <a:cs typeface="Times New Roman" panose="02020603050405020304" pitchFamily="18" charset="0"/>
              </a:rPr>
              <a:t>.</a:t>
            </a:r>
          </a:p>
        </p:txBody>
      </p:sp>
      <p:sp>
        <p:nvSpPr>
          <p:cNvPr id="5" name="Заголовок 1"/>
          <p:cNvSpPr>
            <a:spLocks noGrp="1"/>
          </p:cNvSpPr>
          <p:nvPr>
            <p:ph type="title"/>
          </p:nvPr>
        </p:nvSpPr>
        <p:spPr>
          <a:xfrm>
            <a:off x="609600" y="274638"/>
            <a:ext cx="10972800" cy="561703"/>
          </a:xfrm>
        </p:spPr>
        <p:txBody>
          <a:bodyPr/>
          <a:lstStyle/>
          <a:p>
            <a:pPr algn="l"/>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ru-RU"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Child psychological abuse</a:t>
            </a:r>
            <a:endParaRPr lang="ru-RU"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5201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1376" y="836341"/>
            <a:ext cx="11385394" cy="5129561"/>
          </a:xfrm>
        </p:spPr>
        <p:txBody>
          <a:bodyPr/>
          <a:lstStyle/>
          <a:p>
            <a:r>
              <a:rPr lang="en-US" b="1" dirty="0" smtClean="0">
                <a:solidFill>
                  <a:srgbClr val="002060"/>
                </a:solidFill>
              </a:rPr>
              <a:t>Signs </a:t>
            </a:r>
            <a:r>
              <a:rPr lang="en-US" b="1" dirty="0">
                <a:solidFill>
                  <a:srgbClr val="002060"/>
                </a:solidFill>
              </a:rPr>
              <a:t>of psychological abuse</a:t>
            </a:r>
            <a:endParaRPr lang="ru-RU" b="1" dirty="0">
              <a:solidFill>
                <a:srgbClr val="002060"/>
              </a:solidFill>
            </a:endParaRPr>
          </a:p>
          <a:p>
            <a:pPr marL="0" indent="0">
              <a:buNone/>
            </a:pPr>
            <a:r>
              <a:rPr lang="en-US" sz="2400" b="1" dirty="0">
                <a:latin typeface="Times New Roman" panose="02020603050405020304" pitchFamily="18" charset="0"/>
                <a:cs typeface="Times New Roman" panose="02020603050405020304" pitchFamily="18" charset="0"/>
              </a:rPr>
              <a:t>Behavioral </a:t>
            </a:r>
            <a:r>
              <a:rPr lang="en-US" sz="2400" b="1" dirty="0" smtClean="0">
                <a:latin typeface="Times New Roman" panose="02020603050405020304" pitchFamily="18" charset="0"/>
                <a:cs typeface="Times New Roman" panose="02020603050405020304" pitchFamily="18" charset="0"/>
              </a:rPr>
              <a:t>signs </a:t>
            </a:r>
            <a:r>
              <a:rPr lang="en-US" sz="2400" b="1" dirty="0">
                <a:latin typeface="Times New Roman" panose="02020603050405020304" pitchFamily="18" charset="0"/>
                <a:cs typeface="Times New Roman" panose="02020603050405020304" pitchFamily="18" charset="0"/>
              </a:rPr>
              <a:t>include </a:t>
            </a:r>
            <a:r>
              <a:rPr lang="ru-RU" sz="2400" b="1"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emotional insensitivity, indifference or excessive vulnerability</a:t>
            </a:r>
            <a:r>
              <a:rPr lang="ru-RU" sz="2400"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lack of self-esteem and self-respect</a:t>
            </a:r>
            <a:r>
              <a:rPr lang="ru-RU" sz="2400"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frustration</a:t>
            </a:r>
            <a:r>
              <a:rPr lang="ru-RU" sz="2400"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sadness or severe depression</a:t>
            </a:r>
            <a:r>
              <a:rPr lang="ru-RU" sz="2400"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self-absorption, thoughtfulness, or aggressiveness</a:t>
            </a:r>
            <a:r>
              <a:rPr lang="ru-RU" sz="2400"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"Stickiness" to any adult in search of attention and warmth</a:t>
            </a:r>
            <a:r>
              <a:rPr lang="ru-RU" sz="24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social helplessness</a:t>
            </a:r>
            <a:r>
              <a:rPr lang="ru-RU" sz="2400"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night fear attacks, poor sleep</a:t>
            </a:r>
            <a:r>
              <a:rPr lang="ru-RU" sz="2400"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lack of interest in games</a:t>
            </a:r>
            <a:r>
              <a:rPr lang="ru-RU" sz="2400" dirty="0">
                <a:latin typeface="Times New Roman" panose="02020603050405020304" pitchFamily="18" charset="0"/>
                <a:cs typeface="Times New Roman" panose="02020603050405020304" pitchFamily="18" charset="0"/>
              </a:rPr>
              <a:t>.</a:t>
            </a:r>
          </a:p>
          <a:p>
            <a:pPr marL="0" indent="0">
              <a:buNone/>
            </a:pPr>
            <a:endParaRPr lang="ru-RU" dirty="0"/>
          </a:p>
        </p:txBody>
      </p:sp>
      <p:sp>
        <p:nvSpPr>
          <p:cNvPr id="5" name="Заголовок 1"/>
          <p:cNvSpPr>
            <a:spLocks noGrp="1"/>
          </p:cNvSpPr>
          <p:nvPr>
            <p:ph type="title"/>
          </p:nvPr>
        </p:nvSpPr>
        <p:spPr>
          <a:xfrm>
            <a:off x="609600" y="274638"/>
            <a:ext cx="10972800" cy="561703"/>
          </a:xfrm>
        </p:spPr>
        <p:txBody>
          <a:bodyPr/>
          <a:lstStyle/>
          <a:p>
            <a:pPr algn="l"/>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ru-RU"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Child psychological abuse</a:t>
            </a:r>
            <a:endParaRPr lang="ru-RU"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6201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5327" y="836341"/>
            <a:ext cx="11797989" cy="4995747"/>
          </a:xfrm>
        </p:spPr>
        <p:txBody>
          <a:bodyPr/>
          <a:lstStyle/>
          <a:p>
            <a:r>
              <a:rPr lang="en-US" b="1" dirty="0" smtClean="0">
                <a:solidFill>
                  <a:srgbClr val="002060"/>
                </a:solidFill>
              </a:rPr>
              <a:t>Signs </a:t>
            </a:r>
            <a:r>
              <a:rPr lang="en-US" b="1" dirty="0">
                <a:solidFill>
                  <a:srgbClr val="002060"/>
                </a:solidFill>
              </a:rPr>
              <a:t>of psychological abuse</a:t>
            </a:r>
            <a:endParaRPr lang="ru-RU" b="1" dirty="0">
              <a:solidFill>
                <a:srgbClr val="002060"/>
              </a:solidFill>
            </a:endParaRPr>
          </a:p>
          <a:p>
            <a:pPr marL="0" indent="0">
              <a:buNone/>
            </a:pPr>
            <a:r>
              <a:rPr lang="en-US" sz="2800" i="1" dirty="0">
                <a:latin typeface="Times New Roman" panose="02020603050405020304" pitchFamily="18" charset="0"/>
                <a:cs typeface="Times New Roman" panose="02020603050405020304" pitchFamily="18" charset="0"/>
              </a:rPr>
              <a:t>Social indicators </a:t>
            </a:r>
            <a:r>
              <a:rPr lang="en-US" sz="2800" dirty="0">
                <a:latin typeface="Times New Roman" panose="02020603050405020304" pitchFamily="18" charset="0"/>
                <a:cs typeface="Times New Roman" panose="02020603050405020304" pitchFamily="18" charset="0"/>
              </a:rPr>
              <a:t>(that is, the characteristics of the family environment that speak for </a:t>
            </a:r>
            <a:r>
              <a:rPr lang="en-US" sz="2800" dirty="0" smtClean="0">
                <a:latin typeface="Times New Roman" panose="02020603050405020304" pitchFamily="18" charset="0"/>
                <a:cs typeface="Times New Roman" panose="02020603050405020304" pitchFamily="18" charset="0"/>
              </a:rPr>
              <a:t>child psychological abuse) </a:t>
            </a:r>
            <a:r>
              <a:rPr lang="en-US" sz="2800" dirty="0">
                <a:latin typeface="Times New Roman" panose="02020603050405020304" pitchFamily="18" charset="0"/>
                <a:cs typeface="Times New Roman" panose="02020603050405020304" pitchFamily="18" charset="0"/>
              </a:rPr>
              <a:t>include</a:t>
            </a:r>
            <a:r>
              <a:rPr lang="ru-RU" sz="2800"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excessive </a:t>
            </a:r>
            <a:r>
              <a:rPr lang="en-US" sz="2800" dirty="0">
                <a:latin typeface="Times New Roman" panose="02020603050405020304" pitchFamily="18" charset="0"/>
                <a:cs typeface="Times New Roman" panose="02020603050405020304" pitchFamily="18" charset="0"/>
              </a:rPr>
              <a:t>demands </a:t>
            </a:r>
            <a:r>
              <a:rPr lang="en-US" sz="2800" dirty="0" smtClean="0">
                <a:latin typeface="Times New Roman" panose="02020603050405020304" pitchFamily="18" charset="0"/>
                <a:cs typeface="Times New Roman" panose="02020603050405020304" pitchFamily="18" charset="0"/>
              </a:rPr>
              <a:t>from</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 child which they are not able to cope with</a:t>
            </a:r>
            <a:r>
              <a:rPr lang="ru-RU" sz="2800"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unpredictable parental behavior towards a child</a:t>
            </a:r>
            <a:r>
              <a:rPr lang="ru-RU" sz="28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severe </a:t>
            </a:r>
            <a:r>
              <a:rPr lang="en-US" sz="2800" dirty="0" smtClean="0">
                <a:latin typeface="Times New Roman" panose="02020603050405020304" pitchFamily="18" charset="0"/>
                <a:cs typeface="Times New Roman" panose="02020603050405020304" pitchFamily="18" charset="0"/>
              </a:rPr>
              <a:t>punishment</a:t>
            </a:r>
            <a:r>
              <a:rPr lang="ru-RU" sz="2800" dirty="0" smtClean="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extremely critical </a:t>
            </a:r>
            <a:r>
              <a:rPr lang="en-US" sz="2800" dirty="0" smtClean="0">
                <a:latin typeface="Times New Roman" panose="02020603050405020304" pitchFamily="18" charset="0"/>
                <a:cs typeface="Times New Roman" panose="02020603050405020304" pitchFamily="18" charset="0"/>
              </a:rPr>
              <a:t>attitude, </a:t>
            </a:r>
            <a:r>
              <a:rPr lang="en-US" sz="2800" dirty="0">
                <a:latin typeface="Times New Roman" panose="02020603050405020304" pitchFamily="18" charset="0"/>
                <a:cs typeface="Times New Roman" panose="02020603050405020304" pitchFamily="18" charset="0"/>
              </a:rPr>
              <a:t>constant accusations</a:t>
            </a:r>
            <a:r>
              <a:rPr lang="ru-RU" sz="2800"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Taking the anger </a:t>
            </a:r>
            <a:r>
              <a:rPr lang="en-US" sz="2800" dirty="0" smtClean="0">
                <a:latin typeface="Times New Roman" panose="02020603050405020304" pitchFamily="18" charset="0"/>
                <a:cs typeface="Times New Roman" panose="02020603050405020304" pitchFamily="18" charset="0"/>
              </a:rPr>
              <a:t>out on </a:t>
            </a:r>
            <a:r>
              <a:rPr lang="en-US" sz="2800" dirty="0">
                <a:latin typeface="Times New Roman" panose="02020603050405020304" pitchFamily="18" charset="0"/>
                <a:cs typeface="Times New Roman" panose="02020603050405020304" pitchFamily="18" charset="0"/>
              </a:rPr>
              <a:t>a </a:t>
            </a:r>
            <a:r>
              <a:rPr lang="en-US" sz="2800" dirty="0" smtClean="0">
                <a:latin typeface="Times New Roman" panose="02020603050405020304" pitchFamily="18" charset="0"/>
                <a:cs typeface="Times New Roman" panose="02020603050405020304" pitchFamily="18" charset="0"/>
              </a:rPr>
              <a:t>child or intimidating a child.</a:t>
            </a:r>
            <a:endParaRPr lang="ru-RU" sz="2400" b="1" i="1" dirty="0">
              <a:latin typeface="Times New Roman" panose="02020603050405020304" pitchFamily="18" charset="0"/>
              <a:cs typeface="Times New Roman" panose="02020603050405020304" pitchFamily="18" charset="0"/>
            </a:endParaRPr>
          </a:p>
          <a:p>
            <a:pPr marL="0" indent="0">
              <a:buNone/>
            </a:pPr>
            <a:endParaRPr lang="ru-RU" sz="2400" b="1" i="1" dirty="0" smtClean="0">
              <a:latin typeface="Times New Roman" panose="02020603050405020304" pitchFamily="18" charset="0"/>
              <a:cs typeface="Times New Roman" panose="02020603050405020304" pitchFamily="18" charset="0"/>
            </a:endParaRPr>
          </a:p>
        </p:txBody>
      </p:sp>
      <p:sp>
        <p:nvSpPr>
          <p:cNvPr id="5" name="Заголовок 1"/>
          <p:cNvSpPr>
            <a:spLocks noGrp="1"/>
          </p:cNvSpPr>
          <p:nvPr>
            <p:ph type="title"/>
          </p:nvPr>
        </p:nvSpPr>
        <p:spPr>
          <a:xfrm>
            <a:off x="609600" y="274638"/>
            <a:ext cx="10972800" cy="561703"/>
          </a:xfrm>
        </p:spPr>
        <p:txBody>
          <a:bodyPr/>
          <a:lstStyle/>
          <a:p>
            <a:pPr algn="l"/>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ru-RU"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Child psychological abuse</a:t>
            </a:r>
            <a:endParaRPr lang="ru-RU"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4888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6478" y="858645"/>
            <a:ext cx="11719932" cy="5267520"/>
          </a:xfrm>
        </p:spPr>
        <p:txBody>
          <a:bodyPr/>
          <a:lstStyle/>
          <a:p>
            <a:r>
              <a:rPr lang="en-US" sz="2200" dirty="0">
                <a:latin typeface="Times New Roman" panose="02020603050405020304" pitchFamily="18" charset="0"/>
                <a:cs typeface="Times New Roman" panose="02020603050405020304" pitchFamily="18" charset="0"/>
              </a:rPr>
              <a:t>Praise, gratitude, joy and pride are natural parental responses to a child's success. However, it happens that </a:t>
            </a:r>
            <a:r>
              <a:rPr lang="en-US" sz="2200" dirty="0">
                <a:solidFill>
                  <a:srgbClr val="FF0000"/>
                </a:solidFill>
                <a:latin typeface="Times New Roman" panose="02020603050405020304" pitchFamily="18" charset="0"/>
                <a:cs typeface="Times New Roman" panose="02020603050405020304" pitchFamily="18" charset="0"/>
              </a:rPr>
              <a:t>parents are indifferent or irritated</a:t>
            </a:r>
            <a:r>
              <a:rPr lang="en-US" sz="2200" dirty="0">
                <a:latin typeface="Times New Roman" panose="02020603050405020304" pitchFamily="18" charset="0"/>
                <a:cs typeface="Times New Roman" panose="02020603050405020304" pitchFamily="18" charset="0"/>
              </a:rPr>
              <a:t>. At first, </a:t>
            </a:r>
            <a:r>
              <a:rPr lang="en-US" sz="2200" dirty="0" smtClean="0">
                <a:latin typeface="Times New Roman" panose="02020603050405020304" pitchFamily="18" charset="0"/>
                <a:cs typeface="Times New Roman" panose="02020603050405020304" pitchFamily="18" charset="0"/>
              </a:rPr>
              <a:t>it </a:t>
            </a:r>
            <a:r>
              <a:rPr lang="en-US" sz="2200" dirty="0">
                <a:latin typeface="Times New Roman" panose="02020603050405020304" pitchFamily="18" charset="0"/>
                <a:cs typeface="Times New Roman" panose="02020603050405020304" pitchFamily="18" charset="0"/>
              </a:rPr>
              <a:t>gives the child mixed feelings. </a:t>
            </a:r>
            <a:r>
              <a:rPr lang="en-US" sz="2200" dirty="0">
                <a:latin typeface="Times New Roman" panose="02020603050405020304" pitchFamily="18" charset="0"/>
                <a:cs typeface="Times New Roman" panose="02020603050405020304" pitchFamily="18" charset="0"/>
              </a:rPr>
              <a:t>T</a:t>
            </a:r>
            <a:r>
              <a:rPr lang="en-US" sz="2200" dirty="0" smtClean="0">
                <a:latin typeface="Times New Roman" panose="02020603050405020304" pitchFamily="18" charset="0"/>
                <a:cs typeface="Times New Roman" panose="02020603050405020304" pitchFamily="18" charset="0"/>
              </a:rPr>
              <a:t>he child </a:t>
            </a:r>
            <a:r>
              <a:rPr lang="en-US" sz="2200" dirty="0">
                <a:latin typeface="Times New Roman" panose="02020603050405020304" pitchFamily="18" charset="0"/>
                <a:cs typeface="Times New Roman" panose="02020603050405020304" pitchFamily="18" charset="0"/>
              </a:rPr>
              <a:t>who repeatedly has to deal with such </a:t>
            </a:r>
            <a:r>
              <a:rPr lang="en-US" sz="2200" dirty="0" smtClean="0">
                <a:latin typeface="Times New Roman" panose="02020603050405020304" pitchFamily="18" charset="0"/>
                <a:cs typeface="Times New Roman" panose="02020603050405020304" pitchFamily="18" charset="0"/>
              </a:rPr>
              <a:t>a</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response to their positive behavior and feelings, </a:t>
            </a:r>
            <a:r>
              <a:rPr lang="en-US" sz="2200" dirty="0" smtClean="0">
                <a:latin typeface="Times New Roman" panose="02020603050405020304" pitchFamily="18" charset="0"/>
                <a:cs typeface="Times New Roman" panose="02020603050405020304" pitchFamily="18" charset="0"/>
              </a:rPr>
              <a:t>will </a:t>
            </a:r>
            <a:r>
              <a:rPr lang="en-US" sz="2200" dirty="0" smtClean="0">
                <a:solidFill>
                  <a:srgbClr val="FF0000"/>
                </a:solidFill>
                <a:latin typeface="Times New Roman" panose="02020603050405020304" pitchFamily="18" charset="0"/>
                <a:cs typeface="Times New Roman" panose="02020603050405020304" pitchFamily="18" charset="0"/>
              </a:rPr>
              <a:t>lose </a:t>
            </a:r>
            <a:r>
              <a:rPr lang="en-US" sz="2200" dirty="0">
                <a:solidFill>
                  <a:srgbClr val="FF0000"/>
                </a:solidFill>
                <a:latin typeface="Times New Roman" panose="02020603050405020304" pitchFamily="18" charset="0"/>
                <a:cs typeface="Times New Roman" panose="02020603050405020304" pitchFamily="18" charset="0"/>
              </a:rPr>
              <a:t>motivation for achievement</a:t>
            </a: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The conclusion drawn is that it’s </a:t>
            </a:r>
            <a:r>
              <a:rPr lang="en-US" sz="2200" dirty="0">
                <a:latin typeface="Times New Roman" panose="02020603050405020304" pitchFamily="18" charset="0"/>
                <a:cs typeface="Times New Roman" panose="02020603050405020304" pitchFamily="18" charset="0"/>
              </a:rPr>
              <a:t>unacceptable and sometimes even dangerous to show joy and pleasure </a:t>
            </a:r>
            <a:r>
              <a:rPr lang="en-US" sz="2200" dirty="0" smtClean="0">
                <a:latin typeface="Times New Roman" panose="02020603050405020304" pitchFamily="18" charset="0"/>
                <a:cs typeface="Times New Roman" panose="02020603050405020304" pitchFamily="18" charset="0"/>
              </a:rPr>
              <a:t>in one's </a:t>
            </a:r>
            <a:r>
              <a:rPr lang="en-US" sz="2200" dirty="0">
                <a:latin typeface="Times New Roman" panose="02020603050405020304" pitchFamily="18" charset="0"/>
                <a:cs typeface="Times New Roman" panose="02020603050405020304" pitchFamily="18" charset="0"/>
              </a:rPr>
              <a:t>accomplishments. </a:t>
            </a:r>
            <a:endParaRPr lang="ru-RU" sz="2200" dirty="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Because of the </a:t>
            </a:r>
            <a:r>
              <a:rPr lang="en-US" sz="2200" dirty="0" smtClean="0">
                <a:solidFill>
                  <a:srgbClr val="FF0000"/>
                </a:solidFill>
                <a:latin typeface="Times New Roman" panose="02020603050405020304" pitchFamily="18" charset="0"/>
                <a:cs typeface="Times New Roman" panose="02020603050405020304" pitchFamily="18" charset="0"/>
              </a:rPr>
              <a:t>unstable</a:t>
            </a:r>
            <a:r>
              <a:rPr lang="en-US" sz="2200" dirty="0">
                <a:solidFill>
                  <a:srgbClr val="FF0000"/>
                </a:solidFill>
                <a:latin typeface="Times New Roman" panose="02020603050405020304" pitchFamily="18" charset="0"/>
                <a:cs typeface="Times New Roman" panose="02020603050405020304" pitchFamily="18" charset="0"/>
              </a:rPr>
              <a:t>, inconsistent attitude </a:t>
            </a:r>
            <a:r>
              <a:rPr lang="en-US" sz="2200" dirty="0">
                <a:latin typeface="Times New Roman" panose="02020603050405020304" pitchFamily="18" charset="0"/>
                <a:cs typeface="Times New Roman" panose="02020603050405020304" pitchFamily="18" charset="0"/>
              </a:rPr>
              <a:t>from parents, a child experiences emotional deprivation </a:t>
            </a:r>
            <a:r>
              <a:rPr lang="en-US" sz="2200" dirty="0" smtClean="0">
                <a:latin typeface="Times New Roman" panose="02020603050405020304" pitchFamily="18" charset="0"/>
                <a:cs typeface="Times New Roman" panose="02020603050405020304" pitchFamily="18" charset="0"/>
              </a:rPr>
              <a:t>and </a:t>
            </a:r>
            <a:r>
              <a:rPr lang="en-US" sz="2200" dirty="0">
                <a:latin typeface="Times New Roman" panose="02020603050405020304" pitchFamily="18" charset="0"/>
                <a:cs typeface="Times New Roman" panose="02020603050405020304" pitchFamily="18" charset="0"/>
              </a:rPr>
              <a:t>often becomes a victim of emotional and psychological abuse. Constant </a:t>
            </a:r>
            <a:r>
              <a:rPr lang="en-US" sz="2200" dirty="0" smtClean="0">
                <a:latin typeface="Times New Roman" panose="02020603050405020304" pitchFamily="18" charset="0"/>
                <a:cs typeface="Times New Roman" panose="02020603050405020304" pitchFamily="18" charset="0"/>
              </a:rPr>
              <a:t>experience </a:t>
            </a:r>
            <a:r>
              <a:rPr lang="en-US" sz="2200" dirty="0">
                <a:latin typeface="Times New Roman" panose="02020603050405020304" pitchFamily="18" charset="0"/>
                <a:cs typeface="Times New Roman" panose="02020603050405020304" pitchFamily="18" charset="0"/>
              </a:rPr>
              <a:t>of negative emotions due to the </a:t>
            </a:r>
            <a:r>
              <a:rPr lang="en-US" sz="2200" dirty="0" smtClean="0">
                <a:latin typeface="Times New Roman" panose="02020603050405020304" pitchFamily="18" charset="0"/>
                <a:cs typeface="Times New Roman" panose="02020603050405020304" pitchFamily="18" charset="0"/>
              </a:rPr>
              <a:t>conflicts and </a:t>
            </a:r>
            <a:r>
              <a:rPr lang="en-US" sz="2200" dirty="0">
                <a:latin typeface="Times New Roman" panose="02020603050405020304" pitchFamily="18" charset="0"/>
                <a:cs typeface="Times New Roman" panose="02020603050405020304" pitchFamily="18" charset="0"/>
              </a:rPr>
              <a:t>violence </a:t>
            </a:r>
            <a:r>
              <a:rPr lang="en-US" sz="2200" dirty="0" smtClean="0">
                <a:latin typeface="Times New Roman" panose="02020603050405020304" pitchFamily="18" charset="0"/>
                <a:cs typeface="Times New Roman" panose="02020603050405020304" pitchFamily="18" charset="0"/>
              </a:rPr>
              <a:t>in the family, </a:t>
            </a:r>
            <a:r>
              <a:rPr lang="en-US" sz="2200" dirty="0">
                <a:latin typeface="Times New Roman" panose="02020603050405020304" pitchFamily="18" charset="0"/>
                <a:cs typeface="Times New Roman" panose="02020603050405020304" pitchFamily="18" charset="0"/>
              </a:rPr>
              <a:t>as well as the inability to share their </a:t>
            </a:r>
            <a:r>
              <a:rPr lang="en-US" sz="2200" dirty="0" smtClean="0">
                <a:latin typeface="Times New Roman" panose="02020603050405020304" pitchFamily="18" charset="0"/>
                <a:cs typeface="Times New Roman" panose="02020603050405020304" pitchFamily="18" charset="0"/>
              </a:rPr>
              <a:t>feelings </a:t>
            </a:r>
            <a:r>
              <a:rPr lang="en-US" sz="2200" dirty="0">
                <a:latin typeface="Times New Roman" panose="02020603050405020304" pitchFamily="18" charset="0"/>
                <a:cs typeface="Times New Roman" panose="02020603050405020304" pitchFamily="18" charset="0"/>
              </a:rPr>
              <a:t>with anyone or somehow reduce </a:t>
            </a:r>
            <a:r>
              <a:rPr lang="en-US" sz="2200" dirty="0" smtClean="0">
                <a:latin typeface="Times New Roman" panose="02020603050405020304" pitchFamily="18" charset="0"/>
                <a:cs typeface="Times New Roman" panose="02020603050405020304" pitchFamily="18" charset="0"/>
              </a:rPr>
              <a:t>stress level </a:t>
            </a:r>
            <a:r>
              <a:rPr lang="en-US" sz="2200" dirty="0">
                <a:latin typeface="Times New Roman" panose="02020603050405020304" pitchFamily="18" charset="0"/>
                <a:cs typeface="Times New Roman" panose="02020603050405020304" pitchFamily="18" charset="0"/>
              </a:rPr>
              <a:t>leads to the </a:t>
            </a:r>
            <a:r>
              <a:rPr lang="en-US" sz="2200" dirty="0" smtClean="0">
                <a:latin typeface="Times New Roman" panose="02020603050405020304" pitchFamily="18" charset="0"/>
                <a:cs typeface="Times New Roman" panose="02020603050405020304" pitchFamily="18" charset="0"/>
              </a:rPr>
              <a:t>emotional </a:t>
            </a:r>
            <a:r>
              <a:rPr lang="en-US" sz="2200" dirty="0" smtClean="0">
                <a:solidFill>
                  <a:srgbClr val="FF0000"/>
                </a:solidFill>
                <a:latin typeface="Times New Roman" panose="02020603050405020304" pitchFamily="18" charset="0"/>
                <a:cs typeface="Times New Roman" panose="02020603050405020304" pitchFamily="18" charset="0"/>
              </a:rPr>
              <a:t>blunting</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The so-called </a:t>
            </a:r>
            <a:r>
              <a:rPr lang="en-US" sz="2200" dirty="0" smtClean="0">
                <a:latin typeface="Times New Roman" panose="02020603050405020304" pitchFamily="18" charset="0"/>
                <a:cs typeface="Times New Roman" panose="02020603050405020304" pitchFamily="18" charset="0"/>
              </a:rPr>
              <a:t>reduced </a:t>
            </a:r>
            <a:r>
              <a:rPr lang="en-US" sz="2200" dirty="0">
                <a:latin typeface="Times New Roman" panose="02020603050405020304" pitchFamily="18" charset="0"/>
                <a:cs typeface="Times New Roman" panose="02020603050405020304" pitchFamily="18" charset="0"/>
              </a:rPr>
              <a:t>affect </a:t>
            </a:r>
            <a:r>
              <a:rPr lang="en-US" sz="2200" dirty="0" smtClean="0">
                <a:latin typeface="Times New Roman" panose="02020603050405020304" pitchFamily="18" charset="0"/>
                <a:cs typeface="Times New Roman" panose="02020603050405020304" pitchFamily="18" charset="0"/>
              </a:rPr>
              <a:t>display is a </a:t>
            </a:r>
            <a:r>
              <a:rPr lang="en-US" sz="2200" dirty="0">
                <a:latin typeface="Times New Roman" panose="02020603050405020304" pitchFamily="18" charset="0"/>
                <a:cs typeface="Times New Roman" panose="02020603050405020304" pitchFamily="18" charset="0"/>
              </a:rPr>
              <a:t>defense mechanism that </a:t>
            </a:r>
            <a:r>
              <a:rPr lang="en-US" sz="2200" dirty="0" smtClean="0">
                <a:latin typeface="Times New Roman" panose="02020603050405020304" pitchFamily="18" charset="0"/>
                <a:cs typeface="Times New Roman" panose="02020603050405020304" pitchFamily="18" charset="0"/>
              </a:rPr>
              <a:t>becomes necessary for survival </a:t>
            </a:r>
            <a:r>
              <a:rPr lang="en-US" sz="2200" dirty="0">
                <a:latin typeface="Times New Roman" panose="02020603050405020304" pitchFamily="18" charset="0"/>
                <a:cs typeface="Times New Roman" panose="02020603050405020304" pitchFamily="18" charset="0"/>
              </a:rPr>
              <a:t>in such a situation.</a:t>
            </a:r>
            <a:endParaRPr lang="ru-RU" sz="2400" dirty="0"/>
          </a:p>
          <a:p>
            <a:endParaRPr lang="ru-RU" dirty="0"/>
          </a:p>
        </p:txBody>
      </p:sp>
      <p:sp>
        <p:nvSpPr>
          <p:cNvPr id="4" name="Заголовок 1"/>
          <p:cNvSpPr>
            <a:spLocks noGrp="1"/>
          </p:cNvSpPr>
          <p:nvPr>
            <p:ph type="title"/>
          </p:nvPr>
        </p:nvSpPr>
        <p:spPr>
          <a:xfrm>
            <a:off x="609600" y="200723"/>
            <a:ext cx="10972800" cy="512956"/>
          </a:xfrm>
        </p:spPr>
        <p:txBody>
          <a:bodyPr/>
          <a:lstStyle/>
          <a:p>
            <a:pPr algn="l"/>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ru-RU"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Child psychological abuse</a:t>
            </a:r>
            <a:endParaRPr lang="ru-RU"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33474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en-US" sz="2400" dirty="0">
                <a:latin typeface="Times New Roman" panose="02020603050405020304" pitchFamily="18" charset="0"/>
                <a:cs typeface="Times New Roman" panose="02020603050405020304" pitchFamily="18" charset="0"/>
              </a:rPr>
              <a:t>Studies show that children who have experienced violence have great difficulties with experiencing and expressing emotions, their empathy is less developed and they are not able to understand the feelings of other people. Growing up, these children often do not know how to express their </a:t>
            </a:r>
            <a:r>
              <a:rPr lang="en-US" sz="2400" dirty="0" smtClean="0">
                <a:latin typeface="Times New Roman" panose="02020603050405020304" pitchFamily="18" charset="0"/>
                <a:cs typeface="Times New Roman" panose="02020603050405020304" pitchFamily="18" charset="0"/>
              </a:rPr>
              <a:t>feelings, are </a:t>
            </a:r>
            <a:r>
              <a:rPr lang="en-US" sz="2400" dirty="0">
                <a:latin typeface="Times New Roman" panose="02020603050405020304" pitchFamily="18" charset="0"/>
                <a:cs typeface="Times New Roman" panose="02020603050405020304" pitchFamily="18" charset="0"/>
              </a:rPr>
              <a:t>afraid of </a:t>
            </a:r>
            <a:r>
              <a:rPr lang="en-US" sz="2400" dirty="0" smtClean="0">
                <a:latin typeface="Times New Roman" panose="02020603050405020304" pitchFamily="18" charset="0"/>
                <a:cs typeface="Times New Roman" panose="02020603050405020304" pitchFamily="18" charset="0"/>
              </a:rPr>
              <a:t>them</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tend to </a:t>
            </a:r>
            <a:r>
              <a:rPr lang="en-US" sz="2400" dirty="0" smtClean="0">
                <a:latin typeface="Times New Roman" panose="02020603050405020304" pitchFamily="18" charset="0"/>
                <a:cs typeface="Times New Roman" panose="02020603050405020304" pitchFamily="18" charset="0"/>
              </a:rPr>
              <a:t>avoid the </a:t>
            </a:r>
            <a:r>
              <a:rPr lang="en-US" sz="2400" dirty="0">
                <a:latin typeface="Times New Roman" panose="02020603050405020304" pitchFamily="18" charset="0"/>
                <a:cs typeface="Times New Roman" panose="02020603050405020304" pitchFamily="18" charset="0"/>
              </a:rPr>
              <a:t>situations where the feelings are affected.</a:t>
            </a:r>
            <a:endParaRPr lang="ru-RU" sz="2400" dirty="0"/>
          </a:p>
          <a:p>
            <a:endParaRPr lang="ru-RU" dirty="0"/>
          </a:p>
        </p:txBody>
      </p:sp>
      <p:sp>
        <p:nvSpPr>
          <p:cNvPr id="4" name="Заголовок 1"/>
          <p:cNvSpPr>
            <a:spLocks noGrp="1"/>
          </p:cNvSpPr>
          <p:nvPr>
            <p:ph type="title"/>
          </p:nvPr>
        </p:nvSpPr>
        <p:spPr/>
        <p:txBody>
          <a:bodyPr/>
          <a:lstStyle/>
          <a:p>
            <a:pPr algn="l"/>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ru-RU"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Child psychological abuse</a:t>
            </a:r>
            <a:endParaRPr lang="ru-RU"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4549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1255298" cy="1143000"/>
          </a:xfrm>
        </p:spPr>
        <p:txBody>
          <a:bodyPr/>
          <a:lstStyle/>
          <a:p>
            <a:pPr algn="l"/>
            <a:r>
              <a:rPr lang="ru-RU" sz="3600" b="1" dirty="0">
                <a:solidFill>
                  <a:srgbClr val="C00000"/>
                </a:solidFill>
                <a:effectLst>
                  <a:outerShdw blurRad="38100" dist="38100" dir="2700000" algn="tl">
                    <a:srgbClr val="000000">
                      <a:alpha val="43137"/>
                    </a:srgbClr>
                  </a:outerShdw>
                </a:effectLst>
              </a:rPr>
              <a:t>1. </a:t>
            </a:r>
            <a:r>
              <a:rPr lang="en-US" sz="3600" b="1" dirty="0">
                <a:solidFill>
                  <a:srgbClr val="C00000"/>
                </a:solidFill>
                <a:effectLst>
                  <a:outerShdw blurRad="38100" dist="38100" dir="2700000" algn="tl">
                    <a:srgbClr val="000000">
                      <a:alpha val="43137"/>
                    </a:srgbClr>
                  </a:outerShdw>
                </a:effectLst>
              </a:rPr>
              <a:t>Child physical abuse</a:t>
            </a:r>
            <a:endParaRPr lang="ru-RU" sz="3600" b="1" dirty="0">
              <a:solidFill>
                <a:srgbClr val="C000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256478" y="1282391"/>
            <a:ext cx="11797989" cy="4843774"/>
          </a:xfrm>
        </p:spPr>
        <p:txBody>
          <a:bodyPr/>
          <a:lstStyle/>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According to various international studies, 3 children die every day due to child abuse or lack of proper care. In more than half of all cases of bodily harm to children, they were physically abused by their parents, and fathers and mothers are involved in this approximately equally</a:t>
            </a:r>
            <a:r>
              <a:rPr lang="en-US" sz="24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Among </a:t>
            </a:r>
            <a:r>
              <a:rPr lang="en-US" sz="2400" dirty="0">
                <a:latin typeface="Times New Roman" panose="02020603050405020304" pitchFamily="18" charset="0"/>
                <a:cs typeface="Times New Roman" panose="02020603050405020304" pitchFamily="18" charset="0"/>
              </a:rPr>
              <a:t>other persons convicted of child abuse, the number of men exceeds the number of women by 4 times</a:t>
            </a:r>
            <a:r>
              <a:rPr lang="en-US" sz="24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Boys </a:t>
            </a:r>
            <a:r>
              <a:rPr lang="en-US" sz="2400" dirty="0">
                <a:latin typeface="Times New Roman" panose="02020603050405020304" pitchFamily="18" charset="0"/>
                <a:cs typeface="Times New Roman" panose="02020603050405020304" pitchFamily="18" charset="0"/>
              </a:rPr>
              <a:t>are more likely to be physically abused</a:t>
            </a:r>
            <a:r>
              <a:rPr lang="en-US" sz="24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Young </a:t>
            </a:r>
            <a:r>
              <a:rPr lang="en-US" sz="2400" dirty="0">
                <a:latin typeface="Times New Roman" panose="02020603050405020304" pitchFamily="18" charset="0"/>
                <a:cs typeface="Times New Roman" panose="02020603050405020304" pitchFamily="18" charset="0"/>
              </a:rPr>
              <a:t>children suffer more severe physical injuries </a:t>
            </a:r>
            <a:r>
              <a:rPr lang="en-US" sz="2400" dirty="0" smtClean="0">
                <a:latin typeface="Times New Roman" panose="02020603050405020304" pitchFamily="18" charset="0"/>
                <a:cs typeface="Times New Roman" panose="02020603050405020304" pitchFamily="18" charset="0"/>
              </a:rPr>
              <a:t>than the </a:t>
            </a:r>
            <a:r>
              <a:rPr lang="en-US" sz="2400" dirty="0">
                <a:latin typeface="Times New Roman" panose="02020603050405020304" pitchFamily="18" charset="0"/>
                <a:cs typeface="Times New Roman" panose="02020603050405020304" pitchFamily="18" charset="0"/>
              </a:rPr>
              <a:t>older </a:t>
            </a:r>
            <a:r>
              <a:rPr lang="en-US" sz="2400" dirty="0" smtClean="0">
                <a:latin typeface="Times New Roman" panose="02020603050405020304" pitchFamily="18" charset="0"/>
                <a:cs typeface="Times New Roman" panose="02020603050405020304" pitchFamily="18" charset="0"/>
              </a:rPr>
              <a:t>ones. </a:t>
            </a:r>
            <a:r>
              <a:rPr lang="en-US" sz="2400" dirty="0">
                <a:latin typeface="Times New Roman" panose="02020603050405020304" pitchFamily="18" charset="0"/>
                <a:cs typeface="Times New Roman" panose="02020603050405020304" pitchFamily="18" charset="0"/>
              </a:rPr>
              <a:t>About half of all cases involving serious bodily injury or death occur </a:t>
            </a:r>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children under the age of 3 years</a:t>
            </a:r>
            <a:endParaRPr lang="ru-RU" sz="2400" dirty="0">
              <a:solidFill>
                <a:srgbClr val="FF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5762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buNone/>
            </a:pPr>
            <a:r>
              <a:rPr lang="ru-RU"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Raising a child under conditions of emotional and psychological abuse can lead </a:t>
            </a:r>
            <a:r>
              <a:rPr lang="en-US" sz="2800" dirty="0">
                <a:solidFill>
                  <a:srgbClr val="FF0000"/>
                </a:solidFill>
                <a:latin typeface="Times New Roman" panose="02020603050405020304" pitchFamily="18" charset="0"/>
                <a:cs typeface="Times New Roman" panose="02020603050405020304" pitchFamily="18" charset="0"/>
              </a:rPr>
              <a:t>to personality </a:t>
            </a:r>
            <a:r>
              <a:rPr lang="en-US" sz="2800" dirty="0" smtClean="0">
                <a:solidFill>
                  <a:srgbClr val="FF0000"/>
                </a:solidFill>
                <a:latin typeface="Times New Roman" panose="02020603050405020304" pitchFamily="18" charset="0"/>
                <a:cs typeface="Times New Roman" panose="02020603050405020304" pitchFamily="18" charset="0"/>
              </a:rPr>
              <a:t>disorders</a:t>
            </a:r>
            <a:r>
              <a:rPr lang="ru-RU" sz="2800" dirty="0" smtClean="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low self-esteem</a:t>
            </a:r>
            <a:r>
              <a:rPr lang="ru-RU" sz="2800"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stable sense of </a:t>
            </a:r>
            <a:r>
              <a:rPr lang="en-US" sz="2800" dirty="0" smtClean="0">
                <a:latin typeface="Times New Roman" panose="02020603050405020304" pitchFamily="18" charset="0"/>
                <a:cs typeface="Times New Roman" panose="02020603050405020304" pitchFamily="18" charset="0"/>
              </a:rPr>
              <a:t>self-</a:t>
            </a:r>
            <a:r>
              <a:rPr lang="en-US" sz="2800" dirty="0" smtClean="0">
                <a:latin typeface="Times New Roman" panose="02020603050405020304" pitchFamily="18" charset="0"/>
                <a:cs typeface="Times New Roman" panose="02020603050405020304" pitchFamily="18" charset="0"/>
              </a:rPr>
              <a:t>worth</a:t>
            </a:r>
            <a:r>
              <a:rPr lang="en-US" sz="2800" dirty="0" smtClean="0">
                <a:latin typeface="Times New Roman" panose="02020603050405020304" pitchFamily="18" charset="0"/>
                <a:cs typeface="Times New Roman" panose="02020603050405020304" pitchFamily="18" charset="0"/>
              </a:rPr>
              <a:t>lessness</a:t>
            </a:r>
            <a:r>
              <a:rPr lang="ru-RU" sz="28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deep feelings of guilt and shame for one’s existence</a:t>
            </a:r>
            <a:r>
              <a:rPr lang="ru-RU" sz="2800" dirty="0">
                <a:latin typeface="Times New Roman" panose="02020603050405020304" pitchFamily="18" charset="0"/>
                <a:cs typeface="Times New Roman" panose="02020603050405020304" pitchFamily="18" charset="0"/>
              </a:rPr>
              <a:t>.</a:t>
            </a:r>
          </a:p>
          <a:p>
            <a:endParaRPr lang="ru-RU" sz="2800" dirty="0"/>
          </a:p>
          <a:p>
            <a:endParaRPr lang="ru-RU" dirty="0"/>
          </a:p>
        </p:txBody>
      </p:sp>
      <p:sp>
        <p:nvSpPr>
          <p:cNvPr id="4" name="Заголовок 1"/>
          <p:cNvSpPr>
            <a:spLocks noGrp="1"/>
          </p:cNvSpPr>
          <p:nvPr>
            <p:ph type="title"/>
          </p:nvPr>
        </p:nvSpPr>
        <p:spPr/>
        <p:txBody>
          <a:bodyPr/>
          <a:lstStyle/>
          <a:p>
            <a:pPr algn="l"/>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ru-RU"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Child physical abuse</a:t>
            </a:r>
            <a:endParaRPr lang="ru-RU"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07309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0293" y="1600201"/>
            <a:ext cx="11192107" cy="4525963"/>
          </a:xfrm>
        </p:spPr>
        <p:txBody>
          <a:bodyPr/>
          <a:lstStyle/>
          <a:p>
            <a:r>
              <a:rPr lang="en-US" sz="2800" dirty="0">
                <a:latin typeface="Times New Roman" panose="02020603050405020304" pitchFamily="18" charset="0"/>
                <a:cs typeface="Times New Roman" panose="02020603050405020304" pitchFamily="18" charset="0"/>
              </a:rPr>
              <a:t>If a child constantly expects humiliation, insults and </a:t>
            </a:r>
            <a:r>
              <a:rPr lang="en-US" sz="2800" dirty="0" smtClean="0">
                <a:latin typeface="Times New Roman" panose="02020603050405020304" pitchFamily="18" charset="0"/>
                <a:cs typeface="Times New Roman" panose="02020603050405020304" pitchFamily="18" charset="0"/>
              </a:rPr>
              <a:t>punishment or </a:t>
            </a:r>
            <a:r>
              <a:rPr lang="en-US" sz="2800" dirty="0">
                <a:latin typeface="Times New Roman" panose="02020603050405020304" pitchFamily="18" charset="0"/>
                <a:cs typeface="Times New Roman" panose="02020603050405020304" pitchFamily="18" charset="0"/>
              </a:rPr>
              <a:t>perceives parents as the main source of danger, they may develop pessimism, a feeling of hopelessness. </a:t>
            </a:r>
            <a:r>
              <a:rPr lang="en-US" sz="2800" dirty="0" smtClean="0">
                <a:latin typeface="Times New Roman" panose="02020603050405020304" pitchFamily="18" charset="0"/>
                <a:cs typeface="Times New Roman" panose="02020603050405020304" pitchFamily="18" charset="0"/>
              </a:rPr>
              <a:t>They often don’t </a:t>
            </a:r>
            <a:r>
              <a:rPr lang="en-US" sz="2800" dirty="0">
                <a:latin typeface="Times New Roman" panose="02020603050405020304" pitchFamily="18" charset="0"/>
                <a:cs typeface="Times New Roman" panose="02020603050405020304" pitchFamily="18" charset="0"/>
              </a:rPr>
              <a:t>believe in themselves, become indecisive, and therefore will tirelessly try to gain authority at any cost.</a:t>
            </a:r>
            <a:endParaRPr lang="ru-RU"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The f</a:t>
            </a:r>
            <a:r>
              <a:rPr lang="en-US" sz="2800" dirty="0" smtClean="0">
                <a:latin typeface="Times New Roman" panose="02020603050405020304" pitchFamily="18" charset="0"/>
                <a:cs typeface="Times New Roman" panose="02020603050405020304" pitchFamily="18" charset="0"/>
              </a:rPr>
              <a:t>eeling of </a:t>
            </a:r>
            <a:r>
              <a:rPr lang="en-US" sz="2800" dirty="0">
                <a:latin typeface="Times New Roman" panose="02020603050405020304" pitchFamily="18" charset="0"/>
                <a:cs typeface="Times New Roman" panose="02020603050405020304" pitchFamily="18" charset="0"/>
              </a:rPr>
              <a:t>worthlessness can </a:t>
            </a:r>
            <a:r>
              <a:rPr lang="en-US" sz="2800" dirty="0" smtClean="0">
                <a:latin typeface="Times New Roman" panose="02020603050405020304" pitchFamily="18" charset="0"/>
                <a:cs typeface="Times New Roman" panose="02020603050405020304" pitchFamily="18" charset="0"/>
              </a:rPr>
              <a:t>make som</a:t>
            </a:r>
            <a:r>
              <a:rPr lang="en-US" sz="2800" dirty="0" smtClean="0">
                <a:latin typeface="Times New Roman" panose="02020603050405020304" pitchFamily="18" charset="0"/>
                <a:cs typeface="Times New Roman" panose="02020603050405020304" pitchFamily="18" charset="0"/>
              </a:rPr>
              <a:t>e of the children </a:t>
            </a:r>
            <a:r>
              <a:rPr lang="en-US" sz="2800" dirty="0" smtClean="0">
                <a:latin typeface="Times New Roman" panose="02020603050405020304" pitchFamily="18" charset="0"/>
                <a:cs typeface="Times New Roman" panose="02020603050405020304" pitchFamily="18" charset="0"/>
              </a:rPr>
              <a:t>leave  their home </a:t>
            </a:r>
            <a:r>
              <a:rPr lang="en-US" sz="2800" dirty="0">
                <a:latin typeface="Times New Roman" panose="02020603050405020304" pitchFamily="18" charset="0"/>
                <a:cs typeface="Times New Roman" panose="02020603050405020304" pitchFamily="18" charset="0"/>
              </a:rPr>
              <a:t>and become street children</a:t>
            </a:r>
            <a:r>
              <a:rPr lang="en-US" sz="2800"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sp>
        <p:nvSpPr>
          <p:cNvPr id="4" name="Заголовок 1"/>
          <p:cNvSpPr>
            <a:spLocks noGrp="1"/>
          </p:cNvSpPr>
          <p:nvPr>
            <p:ph type="title"/>
          </p:nvPr>
        </p:nvSpPr>
        <p:spPr/>
        <p:txBody>
          <a:bodyPr/>
          <a:lstStyle/>
          <a:p>
            <a:pPr algn="l"/>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ru-RU"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Child physical abuse</a:t>
            </a:r>
            <a:endParaRPr lang="ru-RU"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9055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lgn="ctr">
              <a:buNone/>
            </a:pPr>
            <a:r>
              <a:rPr lang="en-US" sz="2800" b="1" dirty="0">
                <a:latin typeface="Times New Roman" panose="02020603050405020304" pitchFamily="18" charset="0"/>
                <a:cs typeface="Times New Roman" panose="02020603050405020304" pitchFamily="18" charset="0"/>
              </a:rPr>
              <a:t>Punishments and their consequences</a:t>
            </a:r>
            <a:endParaRPr lang="ru-RU"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 lot of parents have to punish their children, even those who think they shouldn't do this. However, </a:t>
            </a:r>
            <a:r>
              <a:rPr lang="en-US" sz="2800" dirty="0" smtClean="0">
                <a:latin typeface="Times New Roman" panose="02020603050405020304" pitchFamily="18" charset="0"/>
                <a:cs typeface="Times New Roman" panose="02020603050405020304" pitchFamily="18" charset="0"/>
              </a:rPr>
              <a:t>the effect of punishment </a:t>
            </a:r>
            <a:r>
              <a:rPr lang="en-US" sz="2800" dirty="0">
                <a:latin typeface="Times New Roman" panose="02020603050405020304" pitchFamily="18" charset="0"/>
                <a:cs typeface="Times New Roman" panose="02020603050405020304" pitchFamily="18" charset="0"/>
              </a:rPr>
              <a:t>is </a:t>
            </a:r>
            <a:r>
              <a:rPr lang="en-US" sz="2800" dirty="0" smtClean="0">
                <a:latin typeface="Times New Roman" panose="02020603050405020304" pitchFamily="18" charset="0"/>
                <a:cs typeface="Times New Roman" panose="02020603050405020304" pitchFamily="18" charset="0"/>
              </a:rPr>
              <a:t>highly doubted</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Parents think that if they resort to punishment, they can force their children to obey and change, but in reality </a:t>
            </a:r>
            <a:r>
              <a:rPr lang="en-US" sz="2800" dirty="0" smtClean="0">
                <a:latin typeface="Times New Roman" panose="02020603050405020304" pitchFamily="18" charset="0"/>
                <a:cs typeface="Times New Roman" panose="02020603050405020304" pitchFamily="18" charset="0"/>
              </a:rPr>
              <a:t>it </a:t>
            </a:r>
            <a:r>
              <a:rPr lang="en-US" sz="2800" dirty="0">
                <a:latin typeface="Times New Roman" panose="02020603050405020304" pitchFamily="18" charset="0"/>
                <a:cs typeface="Times New Roman" panose="02020603050405020304" pitchFamily="18" charset="0"/>
              </a:rPr>
              <a:t>can only show their impatience and anger.</a:t>
            </a:r>
            <a:endParaRPr lang="ru-RU" sz="2800" dirty="0">
              <a:latin typeface="Times New Roman" panose="02020603050405020304" pitchFamily="18" charset="0"/>
              <a:cs typeface="Times New Roman" panose="02020603050405020304" pitchFamily="18" charset="0"/>
            </a:endParaRPr>
          </a:p>
        </p:txBody>
      </p:sp>
      <p:sp>
        <p:nvSpPr>
          <p:cNvPr id="4" name="Заголовок 1"/>
          <p:cNvSpPr>
            <a:spLocks noGrp="1"/>
          </p:cNvSpPr>
          <p:nvPr>
            <p:ph type="title"/>
          </p:nvPr>
        </p:nvSpPr>
        <p:spPr>
          <a:xfrm>
            <a:off x="609600" y="274638"/>
            <a:ext cx="10972800" cy="918542"/>
          </a:xfrm>
        </p:spPr>
        <p:txBody>
          <a:bodyPr/>
          <a:lstStyle/>
          <a:p>
            <a:pPr algn="l"/>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ru-RU"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Child psychological abuse</a:t>
            </a:r>
            <a:endParaRPr lang="ru-RU"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52630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1443" y="1159727"/>
            <a:ext cx="11363093" cy="4966437"/>
          </a:xfrm>
        </p:spPr>
        <p:txBody>
          <a:bodyPr/>
          <a:lstStyle/>
          <a:p>
            <a:pPr marL="0" indent="0" algn="ctr">
              <a:buNone/>
            </a:pPr>
            <a:r>
              <a:rPr lang="en-US" b="1" dirty="0">
                <a:latin typeface="Times New Roman" panose="02020603050405020304" pitchFamily="18" charset="0"/>
                <a:cs typeface="Times New Roman" panose="02020603050405020304" pitchFamily="18" charset="0"/>
              </a:rPr>
              <a:t>Punishments and their consequences</a:t>
            </a:r>
            <a:endParaRPr lang="ru-RU" b="1" dirty="0">
              <a:latin typeface="Times New Roman" panose="02020603050405020304" pitchFamily="18" charset="0"/>
              <a:cs typeface="Times New Roman" panose="02020603050405020304" pitchFamily="18" charset="0"/>
            </a:endParaRPr>
          </a:p>
          <a:p>
            <a:pPr marL="0" indent="0">
              <a:buNone/>
            </a:pPr>
            <a:r>
              <a:rPr lang="en-US" sz="2800" dirty="0" smtClean="0">
                <a:latin typeface="Times New Roman" panose="02020603050405020304" pitchFamily="18" charset="0"/>
                <a:cs typeface="Times New Roman" panose="02020603050405020304" pitchFamily="18" charset="0"/>
              </a:rPr>
              <a:t>According to Erich Fromm, </a:t>
            </a:r>
            <a:r>
              <a:rPr lang="en-US" sz="2800" dirty="0">
                <a:latin typeface="Times New Roman" panose="02020603050405020304" pitchFamily="18" charset="0"/>
                <a:cs typeface="Times New Roman" panose="02020603050405020304" pitchFamily="18" charset="0"/>
              </a:rPr>
              <a:t>there </a:t>
            </a:r>
            <a:r>
              <a:rPr lang="en-US" sz="2800" dirty="0" smtClean="0">
                <a:latin typeface="Times New Roman" panose="02020603050405020304" pitchFamily="18" charset="0"/>
                <a:cs typeface="Times New Roman" panose="02020603050405020304" pitchFamily="18" charset="0"/>
              </a:rPr>
              <a:t>is </a:t>
            </a:r>
            <a:r>
              <a:rPr lang="en-US" sz="2800" dirty="0">
                <a:latin typeface="Times New Roman" panose="02020603050405020304" pitchFamily="18" charset="0"/>
                <a:cs typeface="Times New Roman" panose="02020603050405020304" pitchFamily="18" charset="0"/>
              </a:rPr>
              <a:t>a number of dangers that arise when parents use punishments.</a:t>
            </a:r>
            <a:br>
              <a:rPr lang="en-US"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1) </a:t>
            </a:r>
            <a:r>
              <a:rPr lang="en-US" sz="2800" dirty="0">
                <a:latin typeface="Times New Roman" panose="02020603050405020304" pitchFamily="18" charset="0"/>
                <a:cs typeface="Times New Roman" panose="02020603050405020304" pitchFamily="18" charset="0"/>
              </a:rPr>
              <a:t>Punishment very often does not correct the child's behavior, but only transforms </a:t>
            </a:r>
            <a:r>
              <a:rPr lang="en-US" sz="2800" dirty="0" smtClean="0">
                <a:latin typeface="Times New Roman" panose="02020603050405020304" pitchFamily="18" charset="0"/>
                <a:cs typeface="Times New Roman" panose="02020603050405020304" pitchFamily="18" charset="0"/>
              </a:rPr>
              <a:t>it, one act of misconduct </a:t>
            </a:r>
            <a:r>
              <a:rPr lang="en-US" sz="2800" dirty="0">
                <a:latin typeface="Times New Roman" panose="02020603050405020304" pitchFamily="18" charset="0"/>
                <a:cs typeface="Times New Roman" panose="02020603050405020304" pitchFamily="18" charset="0"/>
              </a:rPr>
              <a:t>is replaced by another. </a:t>
            </a:r>
            <a:r>
              <a:rPr lang="en-US" sz="2800" dirty="0" smtClean="0">
                <a:latin typeface="Times New Roman" panose="02020603050405020304" pitchFamily="18" charset="0"/>
                <a:cs typeface="Times New Roman" panose="02020603050405020304" pitchFamily="18" charset="0"/>
              </a:rPr>
              <a:t>But the behavior itself is still </a:t>
            </a:r>
            <a:r>
              <a:rPr lang="en-US" sz="2800" dirty="0">
                <a:latin typeface="Times New Roman" panose="02020603050405020304" pitchFamily="18" charset="0"/>
                <a:cs typeface="Times New Roman" panose="02020603050405020304" pitchFamily="18" charset="0"/>
              </a:rPr>
              <a:t>wrong and </a:t>
            </a:r>
            <a:r>
              <a:rPr lang="en-US" sz="2800" dirty="0" smtClean="0">
                <a:latin typeface="Times New Roman" panose="02020603050405020304" pitchFamily="18" charset="0"/>
                <a:cs typeface="Times New Roman" panose="02020603050405020304" pitchFamily="18" charset="0"/>
              </a:rPr>
              <a:t>can lead to</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even more disastrous consequences.</a:t>
            </a:r>
            <a:br>
              <a:rPr lang="en-US"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2) </a:t>
            </a:r>
            <a:r>
              <a:rPr lang="en-US" sz="2800" dirty="0">
                <a:latin typeface="Times New Roman" panose="02020603050405020304" pitchFamily="18" charset="0"/>
                <a:cs typeface="Times New Roman" panose="02020603050405020304" pitchFamily="18" charset="0"/>
              </a:rPr>
              <a:t>Punishment </a:t>
            </a:r>
            <a:r>
              <a:rPr lang="en-US" sz="2800" dirty="0" smtClean="0">
                <a:latin typeface="Times New Roman" panose="02020603050405020304" pitchFamily="18" charset="0"/>
                <a:cs typeface="Times New Roman" panose="02020603050405020304" pitchFamily="18" charset="0"/>
              </a:rPr>
              <a:t>make </a:t>
            </a:r>
            <a:r>
              <a:rPr lang="en-US" sz="2800" dirty="0">
                <a:latin typeface="Times New Roman" panose="02020603050405020304" pitchFamily="18" charset="0"/>
                <a:cs typeface="Times New Roman" panose="02020603050405020304" pitchFamily="18" charset="0"/>
              </a:rPr>
              <a:t>the child </a:t>
            </a:r>
            <a:r>
              <a:rPr lang="en-US" sz="2800" dirty="0" smtClean="0">
                <a:latin typeface="Times New Roman" panose="02020603050405020304" pitchFamily="18" charset="0"/>
                <a:cs typeface="Times New Roman" panose="02020603050405020304" pitchFamily="18" charset="0"/>
              </a:rPr>
              <a:t>afraid</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of losing parental love. They feel rejected by parents and often become jealous of their </a:t>
            </a:r>
            <a:r>
              <a:rPr lang="en-US" sz="2800" dirty="0" smtClean="0">
                <a:latin typeface="Times New Roman" panose="02020603050405020304" pitchFamily="18" charset="0"/>
                <a:cs typeface="Times New Roman" panose="02020603050405020304" pitchFamily="18" charset="0"/>
              </a:rPr>
              <a:t>siblings. </a:t>
            </a:r>
            <a:r>
              <a:rPr lang="en-US" sz="2800" dirty="0">
                <a:latin typeface="Times New Roman" panose="02020603050405020304" pitchFamily="18" charset="0"/>
                <a:cs typeface="Times New Roman" panose="02020603050405020304" pitchFamily="18" charset="0"/>
              </a:rPr>
              <a:t>The punished child may develop hostility towards the parents.</a:t>
            </a:r>
            <a:endParaRPr lang="ru-RU" sz="2800" dirty="0">
              <a:latin typeface="Times New Roman" panose="02020603050405020304" pitchFamily="18" charset="0"/>
              <a:cs typeface="Times New Roman" panose="02020603050405020304" pitchFamily="18" charset="0"/>
            </a:endParaRPr>
          </a:p>
        </p:txBody>
      </p:sp>
      <p:sp>
        <p:nvSpPr>
          <p:cNvPr id="4" name="Заголовок 1"/>
          <p:cNvSpPr>
            <a:spLocks noGrp="1"/>
          </p:cNvSpPr>
          <p:nvPr>
            <p:ph type="title"/>
          </p:nvPr>
        </p:nvSpPr>
        <p:spPr>
          <a:xfrm>
            <a:off x="609600" y="274638"/>
            <a:ext cx="10972800" cy="795879"/>
          </a:xfrm>
        </p:spPr>
        <p:txBody>
          <a:bodyPr/>
          <a:lstStyle/>
          <a:p>
            <a:pPr algn="l"/>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ru-RU"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Child psychological abuse</a:t>
            </a:r>
            <a:endParaRPr lang="ru-RU"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2204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9571" y="1159727"/>
            <a:ext cx="12002429" cy="4966437"/>
          </a:xfrm>
        </p:spPr>
        <p:txBody>
          <a:bodyPr/>
          <a:lstStyle/>
          <a:p>
            <a:pPr marL="0" indent="0" algn="ctr">
              <a:buNone/>
            </a:pPr>
            <a:r>
              <a:rPr lang="en-US" sz="2800" b="1" dirty="0">
                <a:latin typeface="Times New Roman" panose="02020603050405020304" pitchFamily="18" charset="0"/>
                <a:cs typeface="Times New Roman" panose="02020603050405020304" pitchFamily="18" charset="0"/>
              </a:rPr>
              <a:t>Punishments and their consequences</a:t>
            </a:r>
            <a:endParaRPr lang="ru-RU" sz="2800" b="1" dirty="0">
              <a:latin typeface="Times New Roman" panose="02020603050405020304" pitchFamily="18" charset="0"/>
              <a:cs typeface="Times New Roman" panose="02020603050405020304" pitchFamily="18" charset="0"/>
            </a:endParaRPr>
          </a:p>
          <a:p>
            <a:pPr lvl="0"/>
            <a:r>
              <a:rPr lang="en-US" sz="2400" dirty="0">
                <a:latin typeface="Times New Roman" panose="02020603050405020304" pitchFamily="18" charset="0"/>
                <a:cs typeface="Times New Roman" panose="02020603050405020304" pitchFamily="18" charset="0"/>
              </a:rPr>
              <a:t>Frequent punishment in one way or another </a:t>
            </a:r>
            <a:r>
              <a:rPr lang="en-US" sz="2400" dirty="0" smtClean="0">
                <a:latin typeface="Times New Roman" panose="02020603050405020304" pitchFamily="18" charset="0"/>
                <a:cs typeface="Times New Roman" panose="02020603050405020304" pitchFamily="18" charset="0"/>
              </a:rPr>
              <a:t>make </a:t>
            </a:r>
            <a:r>
              <a:rPr lang="en-US" sz="2400" dirty="0">
                <a:latin typeface="Times New Roman" panose="02020603050405020304" pitchFamily="18" charset="0"/>
                <a:cs typeface="Times New Roman" panose="02020603050405020304" pitchFamily="18" charset="0"/>
              </a:rPr>
              <a:t>the child to remain </a:t>
            </a:r>
            <a:r>
              <a:rPr lang="en-US" sz="2400" dirty="0" smtClean="0">
                <a:latin typeface="Times New Roman" panose="02020603050405020304" pitchFamily="18" charset="0"/>
                <a:cs typeface="Times New Roman" panose="02020603050405020304" pitchFamily="18" charset="0"/>
              </a:rPr>
              <a:t>immature. </a:t>
            </a:r>
            <a:r>
              <a:rPr lang="en-US" sz="2400" dirty="0">
                <a:latin typeface="Times New Roman" panose="02020603050405020304" pitchFamily="18" charset="0"/>
                <a:cs typeface="Times New Roman" panose="02020603050405020304" pitchFamily="18" charset="0"/>
              </a:rPr>
              <a:t>Usually they are punished because of some childish tricks. But the desire to achieve the forbidden does not disappear, and a child decides that, perhaps, it is not worth giving up on it, if they can pay off with just a punishment. That is, he suffers punishment in order to pay off, clear his conscience and keep this </a:t>
            </a:r>
            <a:r>
              <a:rPr lang="en-US" sz="2400" dirty="0" smtClean="0">
                <a:latin typeface="Times New Roman" panose="02020603050405020304" pitchFamily="18" charset="0"/>
                <a:cs typeface="Times New Roman" panose="02020603050405020304" pitchFamily="18" charset="0"/>
              </a:rPr>
              <a:t>up, and </a:t>
            </a:r>
            <a:r>
              <a:rPr lang="en-US" sz="2400" dirty="0">
                <a:latin typeface="Times New Roman" panose="02020603050405020304" pitchFamily="18" charset="0"/>
                <a:cs typeface="Times New Roman" panose="02020603050405020304" pitchFamily="18" charset="0"/>
              </a:rPr>
              <a:t>so </a:t>
            </a:r>
            <a:r>
              <a:rPr lang="en-US" sz="2400" dirty="0" smtClean="0">
                <a:latin typeface="Times New Roman" panose="02020603050405020304" pitchFamily="18" charset="0"/>
                <a:cs typeface="Times New Roman" panose="02020603050405020304" pitchFamily="18" charset="0"/>
              </a:rPr>
              <a:t>on.</a:t>
            </a:r>
            <a:endParaRPr lang="ru-RU" sz="2400" dirty="0">
              <a:latin typeface="Times New Roman" panose="02020603050405020304" pitchFamily="18" charset="0"/>
              <a:cs typeface="Times New Roman" panose="02020603050405020304" pitchFamily="18" charset="0"/>
            </a:endParaRPr>
          </a:p>
          <a:p>
            <a:pPr lvl="0"/>
            <a:r>
              <a:rPr lang="en-US" sz="2400" dirty="0" smtClean="0">
                <a:latin typeface="Times New Roman" panose="02020603050405020304" pitchFamily="18" charset="0"/>
                <a:cs typeface="Times New Roman" panose="02020603050405020304" pitchFamily="18" charset="0"/>
              </a:rPr>
              <a:t>Punishment </a:t>
            </a:r>
            <a:r>
              <a:rPr lang="en-US" sz="2400" dirty="0">
                <a:latin typeface="Times New Roman" panose="02020603050405020304" pitchFamily="18" charset="0"/>
                <a:cs typeface="Times New Roman" panose="02020603050405020304" pitchFamily="18" charset="0"/>
              </a:rPr>
              <a:t>can help the child to get attention of their parents. Although children primarily need parental love, they often look for attention as a </a:t>
            </a:r>
            <a:r>
              <a:rPr lang="en-US" sz="2400" dirty="0" smtClean="0">
                <a:latin typeface="Times New Roman" panose="02020603050405020304" pitchFamily="18" charset="0"/>
                <a:cs typeface="Times New Roman" panose="02020603050405020304" pitchFamily="18" charset="0"/>
              </a:rPr>
              <a:t>poor </a:t>
            </a:r>
            <a:r>
              <a:rPr lang="en-US" sz="2400" dirty="0">
                <a:latin typeface="Times New Roman" panose="02020603050405020304" pitchFamily="18" charset="0"/>
                <a:cs typeface="Times New Roman" panose="02020603050405020304" pitchFamily="18" charset="0"/>
              </a:rPr>
              <a:t>imitation of love. After all, sometimes it is much easier to attract parents' attention by </a:t>
            </a:r>
            <a:r>
              <a:rPr lang="en-US" sz="2400" dirty="0" smtClean="0">
                <a:latin typeface="Times New Roman" panose="02020603050405020304" pitchFamily="18" charset="0"/>
                <a:cs typeface="Times New Roman" panose="02020603050405020304" pitchFamily="18" charset="0"/>
              </a:rPr>
              <a:t>misbehaving than by remaining </a:t>
            </a:r>
            <a:r>
              <a:rPr lang="en-US" sz="2400" dirty="0">
                <a:latin typeface="Times New Roman" panose="02020603050405020304" pitchFamily="18" charset="0"/>
                <a:cs typeface="Times New Roman" panose="02020603050405020304" pitchFamily="18" charset="0"/>
              </a:rPr>
              <a:t>kind and obedient all the time.</a:t>
            </a:r>
            <a:endParaRPr lang="ru-RU" sz="2800" b="1" dirty="0">
              <a:latin typeface="Times New Roman" panose="02020603050405020304" pitchFamily="18" charset="0"/>
              <a:cs typeface="Times New Roman" panose="02020603050405020304" pitchFamily="18" charset="0"/>
            </a:endParaRPr>
          </a:p>
          <a:p>
            <a:pPr marL="0" indent="0" algn="ctr">
              <a:buNone/>
            </a:pPr>
            <a:endParaRPr lang="ru-RU" sz="2400" b="1" dirty="0">
              <a:latin typeface="Times New Roman" panose="02020603050405020304" pitchFamily="18" charset="0"/>
              <a:cs typeface="Times New Roman" panose="02020603050405020304" pitchFamily="18" charset="0"/>
            </a:endParaRPr>
          </a:p>
        </p:txBody>
      </p:sp>
      <p:sp>
        <p:nvSpPr>
          <p:cNvPr id="4" name="Заголовок 1"/>
          <p:cNvSpPr>
            <a:spLocks noGrp="1"/>
          </p:cNvSpPr>
          <p:nvPr>
            <p:ph type="title"/>
          </p:nvPr>
        </p:nvSpPr>
        <p:spPr>
          <a:xfrm>
            <a:off x="609600" y="274638"/>
            <a:ext cx="10972800" cy="795879"/>
          </a:xfrm>
        </p:spPr>
        <p:txBody>
          <a:bodyPr/>
          <a:lstStyle/>
          <a:p>
            <a:pPr algn="l"/>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ru-RU"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Child psychological abuse</a:t>
            </a:r>
            <a:endParaRPr lang="ru-RU"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88485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en-US" sz="2400" dirty="0">
                <a:latin typeface="Times New Roman" panose="02020603050405020304" pitchFamily="18" charset="0"/>
                <a:cs typeface="Times New Roman" panose="02020603050405020304" pitchFamily="18" charset="0"/>
              </a:rPr>
              <a:t>As the result of constant punishments, there is nothing left of the love for relatives but </a:t>
            </a:r>
            <a:r>
              <a:rPr lang="en-US" sz="2400" dirty="0" smtClean="0">
                <a:latin typeface="Times New Roman" panose="02020603050405020304" pitchFamily="18" charset="0"/>
                <a:cs typeface="Times New Roman" panose="02020603050405020304" pitchFamily="18" charset="0"/>
              </a:rPr>
              <a:t>the </a:t>
            </a:r>
            <a:r>
              <a:rPr lang="en-US" sz="2400" dirty="0" smtClean="0">
                <a:latin typeface="Times New Roman" panose="02020603050405020304" pitchFamily="18" charset="0"/>
                <a:cs typeface="Times New Roman" panose="02020603050405020304" pitchFamily="18" charset="0"/>
              </a:rPr>
              <a:t>appearance or the habit of it - or </a:t>
            </a:r>
            <a:r>
              <a:rPr lang="en-US" sz="2400" dirty="0">
                <a:latin typeface="Times New Roman" panose="02020603050405020304" pitchFamily="18" charset="0"/>
                <a:cs typeface="Times New Roman" panose="02020603050405020304" pitchFamily="18" charset="0"/>
              </a:rPr>
              <a:t>nothing at </a:t>
            </a:r>
            <a:r>
              <a:rPr lang="en-US" sz="2400" dirty="0" smtClean="0">
                <a:latin typeface="Times New Roman" panose="02020603050405020304" pitchFamily="18" charset="0"/>
                <a:cs typeface="Times New Roman" panose="02020603050405020304" pitchFamily="18" charset="0"/>
              </a:rPr>
              <a:t>all. </a:t>
            </a:r>
            <a:r>
              <a:rPr lang="en-US" sz="2400" dirty="0" smtClean="0">
                <a:latin typeface="Times New Roman" panose="02020603050405020304" pitchFamily="18" charset="0"/>
                <a:cs typeface="Times New Roman" panose="02020603050405020304" pitchFamily="18" charset="0"/>
              </a:rPr>
              <a:t>C</a:t>
            </a:r>
            <a:r>
              <a:rPr lang="en-US" sz="2400" dirty="0" smtClean="0">
                <a:latin typeface="Times New Roman" panose="02020603050405020304" pitchFamily="18" charset="0"/>
                <a:cs typeface="Times New Roman" panose="02020603050405020304" pitchFamily="18" charset="0"/>
              </a:rPr>
              <a:t>hildren’s actions become directed </a:t>
            </a:r>
            <a:r>
              <a:rPr lang="en-US" sz="2400" dirty="0">
                <a:latin typeface="Times New Roman" panose="02020603050405020304" pitchFamily="18" charset="0"/>
                <a:cs typeface="Times New Roman" panose="02020603050405020304" pitchFamily="18" charset="0"/>
              </a:rPr>
              <a:t>against the family. They behave as if they lack a sense of solidarity, they </a:t>
            </a:r>
            <a:r>
              <a:rPr lang="en-US" sz="2400" dirty="0" smtClean="0">
                <a:latin typeface="Times New Roman" panose="02020603050405020304" pitchFamily="18" charset="0"/>
                <a:cs typeface="Times New Roman" panose="02020603050405020304" pitchFamily="18" charset="0"/>
              </a:rPr>
              <a:t>don’t </a:t>
            </a:r>
            <a:r>
              <a:rPr lang="en-US" sz="2400" dirty="0">
                <a:latin typeface="Times New Roman" panose="02020603050405020304" pitchFamily="18" charset="0"/>
                <a:cs typeface="Times New Roman" panose="02020603050405020304" pitchFamily="18" charset="0"/>
              </a:rPr>
              <a:t>develop relationships with </a:t>
            </a:r>
            <a:r>
              <a:rPr lang="en-US" sz="2400" dirty="0" smtClean="0">
                <a:latin typeface="Times New Roman" panose="02020603050405020304" pitchFamily="18" charset="0"/>
                <a:cs typeface="Times New Roman" panose="02020603050405020304" pitchFamily="18" charset="0"/>
              </a:rPr>
              <a:t>others and perceive the neighbors as being hostile. </a:t>
            </a:r>
            <a:r>
              <a:rPr lang="en-US" sz="2400" dirty="0">
                <a:latin typeface="Times New Roman" panose="02020603050405020304" pitchFamily="18" charset="0"/>
                <a:cs typeface="Times New Roman" panose="02020603050405020304" pitchFamily="18" charset="0"/>
              </a:rPr>
              <a:t>They are always on the alert, afraid of deception. Mistrust is present in all respects, that is why the number of difficulties in communication increases all the time and destructive inclinations can arise.</a:t>
            </a:r>
            <a:endParaRPr lang="ru-RU" sz="2400" dirty="0">
              <a:latin typeface="Times New Roman" panose="02020603050405020304" pitchFamily="18" charset="0"/>
              <a:cs typeface="Times New Roman" panose="02020603050405020304" pitchFamily="18" charset="0"/>
            </a:endParaRPr>
          </a:p>
        </p:txBody>
      </p:sp>
      <p:sp>
        <p:nvSpPr>
          <p:cNvPr id="4" name="Заголовок 1"/>
          <p:cNvSpPr>
            <a:spLocks noGrp="1"/>
          </p:cNvSpPr>
          <p:nvPr>
            <p:ph type="title"/>
          </p:nvPr>
        </p:nvSpPr>
        <p:spPr>
          <a:xfrm>
            <a:off x="609600" y="274638"/>
            <a:ext cx="10972800" cy="851635"/>
          </a:xfrm>
        </p:spPr>
        <p:txBody>
          <a:bodyPr/>
          <a:lstStyle/>
          <a:p>
            <a:pPr algn="l"/>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ru-RU"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Child psychological abuse</a:t>
            </a:r>
            <a:endParaRPr lang="ru-RU"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2239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1255298" cy="1143000"/>
          </a:xfrm>
        </p:spPr>
        <p:txBody>
          <a:bodyPr/>
          <a:lstStyle/>
          <a:p>
            <a:pPr algn="l"/>
            <a:r>
              <a:rPr lang="ru-RU" sz="3600" b="1" dirty="0">
                <a:solidFill>
                  <a:srgbClr val="C00000"/>
                </a:solidFill>
                <a:effectLst>
                  <a:outerShdw blurRad="38100" dist="38100" dir="2700000" algn="tl">
                    <a:srgbClr val="000000">
                      <a:alpha val="43137"/>
                    </a:srgbClr>
                  </a:outerShdw>
                </a:effectLst>
              </a:rPr>
              <a:t>1. </a:t>
            </a:r>
            <a:r>
              <a:rPr lang="en-US" sz="3600" b="1" dirty="0">
                <a:solidFill>
                  <a:srgbClr val="C00000"/>
                </a:solidFill>
                <a:effectLst>
                  <a:outerShdw blurRad="38100" dist="38100" dir="2700000" algn="tl">
                    <a:srgbClr val="000000">
                      <a:alpha val="43137"/>
                    </a:srgbClr>
                  </a:outerShdw>
                </a:effectLst>
              </a:rPr>
              <a:t>Child physical abuse</a:t>
            </a:r>
            <a:endParaRPr lang="ru-RU" sz="3600" b="1" dirty="0">
              <a:solidFill>
                <a:srgbClr val="C000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08878" y="1282391"/>
            <a:ext cx="10972800" cy="4843774"/>
          </a:xfrm>
        </p:spPr>
        <p:txBody>
          <a:bodyPr/>
          <a:lstStyle/>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Many</a:t>
            </a:r>
            <a:r>
              <a:rPr lang="ru-R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abused</a:t>
            </a:r>
            <a:r>
              <a:rPr lang="ru-R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children </a:t>
            </a:r>
            <a:r>
              <a:rPr lang="en-US" sz="2400" dirty="0">
                <a:latin typeface="Times New Roman" panose="02020603050405020304" pitchFamily="18" charset="0"/>
                <a:cs typeface="Times New Roman" panose="02020603050405020304" pitchFamily="18" charset="0"/>
              </a:rPr>
              <a:t>are considered difficult, </a:t>
            </a:r>
            <a:r>
              <a:rPr lang="ru-RU"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mentally retarded</a:t>
            </a:r>
            <a:r>
              <a:rPr lang="ru-RU"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bad, selfish, and disobedient by their parents. Hyperactive children are most often subjected to physical punishment, especially if their parents are not able to provide them with proper care</a:t>
            </a:r>
            <a:r>
              <a:rPr lang="en-US" sz="24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Physical abuse is </a:t>
            </a:r>
            <a:r>
              <a:rPr lang="en-US" sz="2400" dirty="0">
                <a:latin typeface="Times New Roman" panose="02020603050405020304" pitchFamily="18" charset="0"/>
                <a:cs typeface="Times New Roman" panose="02020603050405020304" pitchFamily="18" charset="0"/>
              </a:rPr>
              <a:t>usually </a:t>
            </a:r>
            <a:r>
              <a:rPr lang="en-US" sz="2400" dirty="0" smtClean="0">
                <a:latin typeface="Times New Roman" panose="02020603050405020304" pitchFamily="18" charset="0"/>
                <a:cs typeface="Times New Roman" panose="02020603050405020304" pitchFamily="18" charset="0"/>
              </a:rPr>
              <a:t>woman’s fault, </a:t>
            </a:r>
            <a:r>
              <a:rPr lang="en-US" sz="2400" dirty="0">
                <a:latin typeface="Times New Roman" panose="02020603050405020304" pitchFamily="18" charset="0"/>
                <a:cs typeface="Times New Roman" panose="02020603050405020304" pitchFamily="18" charset="0"/>
              </a:rPr>
              <a:t>not </a:t>
            </a:r>
            <a:r>
              <a:rPr lang="en-US" sz="2400" dirty="0" smtClean="0">
                <a:latin typeface="Times New Roman" panose="02020603050405020304" pitchFamily="18" charset="0"/>
                <a:cs typeface="Times New Roman" panose="02020603050405020304" pitchFamily="18" charset="0"/>
              </a:rPr>
              <a:t>man’s. </a:t>
            </a:r>
            <a:r>
              <a:rPr lang="en-US" sz="2400" dirty="0">
                <a:latin typeface="Times New Roman" panose="02020603050405020304" pitchFamily="18" charset="0"/>
                <a:cs typeface="Times New Roman" panose="02020603050405020304" pitchFamily="18" charset="0"/>
              </a:rPr>
              <a:t>One of the </a:t>
            </a:r>
            <a:r>
              <a:rPr lang="en-US" sz="2400" dirty="0" smtClean="0">
                <a:latin typeface="Times New Roman" panose="02020603050405020304" pitchFamily="18" charset="0"/>
                <a:cs typeface="Times New Roman" panose="02020603050405020304" pitchFamily="18" charset="0"/>
              </a:rPr>
              <a:t>parents </a:t>
            </a:r>
            <a:r>
              <a:rPr lang="en-US" sz="2400" dirty="0">
                <a:latin typeface="Times New Roman" panose="02020603050405020304" pitchFamily="18" charset="0"/>
                <a:cs typeface="Times New Roman" panose="02020603050405020304" pitchFamily="18" charset="0"/>
              </a:rPr>
              <a:t>initiates the use of force, and the other passively puts up with it. The average age of mothers who use physical force against children is 26 years, and fathers are 30 years old</a:t>
            </a:r>
            <a:r>
              <a:rPr lang="en-US" sz="24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most cases, physical punishment of children occurs in families with low socio-economic status.</a:t>
            </a:r>
            <a:endParaRPr lang="ru-RU" dirty="0"/>
          </a:p>
        </p:txBody>
      </p:sp>
    </p:spTree>
    <p:extLst>
      <p:ext uri="{BB962C8B-B14F-4D97-AF65-F5344CB8AC3E}">
        <p14:creationId xmlns:p14="http://schemas.microsoft.com/office/powerpoint/2010/main" val="1396995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23025"/>
            <a:ext cx="11255298" cy="669074"/>
          </a:xfrm>
        </p:spPr>
        <p:txBody>
          <a:bodyPr/>
          <a:lstStyle/>
          <a:p>
            <a:pPr algn="l"/>
            <a:r>
              <a:rPr lang="ru-RU" sz="3600" b="1" dirty="0">
                <a:solidFill>
                  <a:srgbClr val="C00000"/>
                </a:solidFill>
                <a:effectLst>
                  <a:outerShdw blurRad="38100" dist="38100" dir="2700000" algn="tl">
                    <a:srgbClr val="000000">
                      <a:alpha val="43137"/>
                    </a:srgbClr>
                  </a:outerShdw>
                </a:effectLst>
              </a:rPr>
              <a:t>1. </a:t>
            </a:r>
            <a:r>
              <a:rPr lang="en-US" sz="3600" b="1" dirty="0">
                <a:solidFill>
                  <a:srgbClr val="C00000"/>
                </a:solidFill>
                <a:effectLst>
                  <a:outerShdw blurRad="38100" dist="38100" dir="2700000" algn="tl">
                    <a:srgbClr val="000000">
                      <a:alpha val="43137"/>
                    </a:srgbClr>
                  </a:outerShdw>
                </a:effectLst>
              </a:rPr>
              <a:t>Child physical abuse</a:t>
            </a:r>
            <a:endParaRPr lang="ru-RU" sz="3600" b="1" dirty="0">
              <a:solidFill>
                <a:srgbClr val="C000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609600" y="892099"/>
            <a:ext cx="10972800" cy="5234066"/>
          </a:xfrm>
        </p:spPr>
        <p:txBody>
          <a:bodyPr/>
          <a:lstStyle/>
          <a:p>
            <a:r>
              <a:rPr lang="en-US" sz="2400" dirty="0">
                <a:latin typeface="Times New Roman" panose="02020603050405020304" pitchFamily="18" charset="0"/>
                <a:cs typeface="Times New Roman" panose="02020603050405020304" pitchFamily="18" charset="0"/>
              </a:rPr>
              <a:t>Physical </a:t>
            </a:r>
            <a:r>
              <a:rPr lang="en-US" sz="2400" dirty="0" smtClean="0">
                <a:latin typeface="Times New Roman" panose="02020603050405020304" pitchFamily="18" charset="0"/>
                <a:cs typeface="Times New Roman" panose="02020603050405020304" pitchFamily="18" charset="0"/>
              </a:rPr>
              <a:t>abuse is an </a:t>
            </a:r>
            <a:r>
              <a:rPr lang="en-US" sz="2400" dirty="0">
                <a:latin typeface="Times New Roman" panose="02020603050405020304" pitchFamily="18" charset="0"/>
                <a:cs typeface="Times New Roman" panose="02020603050405020304" pitchFamily="18" charset="0"/>
              </a:rPr>
              <a:t>intentional </a:t>
            </a:r>
            <a:r>
              <a:rPr lang="en-US" sz="2400" dirty="0" smtClean="0">
                <a:latin typeface="Times New Roman" panose="02020603050405020304" pitchFamily="18" charset="0"/>
                <a:cs typeface="Times New Roman" panose="02020603050405020304" pitchFamily="18" charset="0"/>
              </a:rPr>
              <a:t>act of violence </a:t>
            </a:r>
            <a:r>
              <a:rPr lang="en-US" sz="2400" dirty="0">
                <a:latin typeface="Times New Roman" panose="02020603050405020304" pitchFamily="18" charset="0"/>
                <a:cs typeface="Times New Roman" panose="02020603050405020304" pitchFamily="18" charset="0"/>
              </a:rPr>
              <a:t>that cause physical and mental pain and suffering to a </a:t>
            </a:r>
            <a:r>
              <a:rPr lang="en-US" sz="2400" dirty="0" smtClean="0">
                <a:latin typeface="Times New Roman" panose="02020603050405020304" pitchFamily="18" charset="0"/>
                <a:cs typeface="Times New Roman" panose="02020603050405020304" pitchFamily="18" charset="0"/>
              </a:rPr>
              <a:t>child. It can include </a:t>
            </a:r>
            <a:r>
              <a:rPr lang="en-US" sz="2400" dirty="0">
                <a:latin typeface="Times New Roman" panose="02020603050405020304" pitchFamily="18" charset="0"/>
                <a:cs typeface="Times New Roman" panose="02020603050405020304" pitchFamily="18" charset="0"/>
              </a:rPr>
              <a:t>beatings, burns, </a:t>
            </a:r>
            <a:r>
              <a:rPr lang="en-US" sz="2400" dirty="0" smtClean="0">
                <a:latin typeface="Times New Roman" panose="02020603050405020304" pitchFamily="18" charset="0"/>
                <a:cs typeface="Times New Roman" panose="02020603050405020304" pitchFamily="18" charset="0"/>
              </a:rPr>
              <a:t>bites, choking, whipping </a:t>
            </a:r>
            <a:r>
              <a:rPr lang="en-US" sz="2400" dirty="0">
                <a:latin typeface="Times New Roman" panose="02020603050405020304" pitchFamily="18" charset="0"/>
                <a:cs typeface="Times New Roman" panose="02020603050405020304" pitchFamily="18" charset="0"/>
              </a:rPr>
              <a:t>with a belt or other objects, bone fractures, scarring</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serious internal </a:t>
            </a:r>
            <a:r>
              <a:rPr lang="en-US" sz="2400" dirty="0" smtClean="0">
                <a:latin typeface="Times New Roman" panose="02020603050405020304" pitchFamily="18" charset="0"/>
                <a:cs typeface="Times New Roman" panose="02020603050405020304" pitchFamily="18" charset="0"/>
              </a:rPr>
              <a:t>injuries </a:t>
            </a:r>
            <a:r>
              <a:rPr lang="en-US" sz="2400" dirty="0">
                <a:latin typeface="Times New Roman" panose="02020603050405020304" pitchFamily="18" charset="0"/>
                <a:cs typeface="Times New Roman" panose="02020603050405020304" pitchFamily="18" charset="0"/>
              </a:rPr>
              <a:t>as well as damage </a:t>
            </a:r>
            <a:r>
              <a:rPr lang="en-US" sz="2400" dirty="0" smtClean="0">
                <a:latin typeface="Times New Roman" panose="02020603050405020304" pitchFamily="18" charset="0"/>
                <a:cs typeface="Times New Roman" panose="02020603050405020304" pitchFamily="18" charset="0"/>
              </a:rPr>
              <a:t>to physical </a:t>
            </a:r>
            <a:r>
              <a:rPr lang="en-US" sz="2400" dirty="0">
                <a:latin typeface="Times New Roman" panose="02020603050405020304" pitchFamily="18" charset="0"/>
                <a:cs typeface="Times New Roman" panose="02020603050405020304" pitchFamily="18" charset="0"/>
              </a:rPr>
              <a:t>development, health and vital </a:t>
            </a:r>
            <a:r>
              <a:rPr lang="en-US" sz="2400" dirty="0" smtClean="0">
                <a:latin typeface="Times New Roman" panose="02020603050405020304" pitchFamily="18" charset="0"/>
                <a:cs typeface="Times New Roman" panose="02020603050405020304" pitchFamily="18" charset="0"/>
              </a:rPr>
              <a:t>body functions</a:t>
            </a:r>
            <a:r>
              <a:rPr lang="en-US" sz="2400" dirty="0">
                <a:latin typeface="Times New Roman" panose="02020603050405020304" pitchFamily="18" charset="0"/>
                <a:cs typeface="Times New Roman" panose="02020603050405020304" pitchFamily="18" charset="0"/>
              </a:rPr>
              <a:t>.</a:t>
            </a:r>
            <a:endParaRPr lang="ru-RU" dirty="0"/>
          </a:p>
        </p:txBody>
      </p:sp>
      <p:pic>
        <p:nvPicPr>
          <p:cNvPr id="3074" name="Picture 2" descr="https://chto-proishodit.ru/uploads/posts/poster/1604832005_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7249" y="3158275"/>
            <a:ext cx="5549590" cy="369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460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1255298" cy="539401"/>
          </a:xfrm>
        </p:spPr>
        <p:txBody>
          <a:bodyPr/>
          <a:lstStyle/>
          <a:p>
            <a:pPr algn="l"/>
            <a:r>
              <a:rPr lang="ru-RU" sz="3600" b="1" dirty="0">
                <a:solidFill>
                  <a:srgbClr val="C00000"/>
                </a:solidFill>
                <a:effectLst>
                  <a:outerShdw blurRad="38100" dist="38100" dir="2700000" algn="tl">
                    <a:srgbClr val="000000">
                      <a:alpha val="43137"/>
                    </a:srgbClr>
                  </a:outerShdw>
                </a:effectLst>
              </a:rPr>
              <a:t>1. </a:t>
            </a:r>
            <a:r>
              <a:rPr lang="en-US" sz="3600" b="1" dirty="0">
                <a:solidFill>
                  <a:srgbClr val="C00000"/>
                </a:solidFill>
                <a:effectLst>
                  <a:outerShdw blurRad="38100" dist="38100" dir="2700000" algn="tl">
                    <a:srgbClr val="000000">
                      <a:alpha val="43137"/>
                    </a:srgbClr>
                  </a:outerShdw>
                </a:effectLst>
              </a:rPr>
              <a:t>Child physical abuse</a:t>
            </a:r>
            <a:endParaRPr lang="ru-RU" sz="3600" b="1" dirty="0">
              <a:solidFill>
                <a:srgbClr val="C000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00361" y="814039"/>
            <a:ext cx="11998712" cy="3383001"/>
          </a:xfrm>
        </p:spPr>
        <p:txBody>
          <a:bodyPr/>
          <a:lstStyle/>
          <a:p>
            <a:pPr marL="0" indent="0">
              <a:buNone/>
            </a:pPr>
            <a:r>
              <a:rPr lang="en-US" sz="1800" b="1" dirty="0" smtClean="0">
                <a:latin typeface="Times New Roman" panose="02020603050405020304" pitchFamily="18" charset="0"/>
                <a:cs typeface="Times New Roman" panose="02020603050405020304" pitchFamily="18" charset="0"/>
              </a:rPr>
              <a:t>Signs </a:t>
            </a:r>
            <a:r>
              <a:rPr lang="en-US" sz="1800" b="1" dirty="0">
                <a:latin typeface="Times New Roman" panose="02020603050405020304" pitchFamily="18" charset="0"/>
                <a:cs typeface="Times New Roman" panose="02020603050405020304" pitchFamily="18" charset="0"/>
              </a:rPr>
              <a:t>of physical </a:t>
            </a:r>
            <a:r>
              <a:rPr lang="en-US" sz="1800" b="1" dirty="0" smtClean="0">
                <a:latin typeface="Times New Roman" panose="02020603050405020304" pitchFamily="18" charset="0"/>
                <a:cs typeface="Times New Roman" panose="02020603050405020304" pitchFamily="18" charset="0"/>
              </a:rPr>
              <a:t>violence</a:t>
            </a:r>
            <a:br>
              <a:rPr lang="en-US" sz="1800" b="1"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Physical </a:t>
            </a:r>
            <a:r>
              <a:rPr lang="en-US" sz="1800" dirty="0">
                <a:latin typeface="Times New Roman" panose="02020603050405020304" pitchFamily="18" charset="0"/>
                <a:cs typeface="Times New Roman" panose="02020603050405020304" pitchFamily="18" charset="0"/>
              </a:rPr>
              <a:t>(externally observable) </a:t>
            </a:r>
            <a:r>
              <a:rPr lang="en-US" sz="1800" dirty="0" smtClean="0">
                <a:latin typeface="Times New Roman" panose="02020603050405020304" pitchFamily="18" charset="0"/>
                <a:cs typeface="Times New Roman" panose="02020603050405020304" pitchFamily="18" charset="0"/>
              </a:rPr>
              <a:t>signs </a:t>
            </a:r>
            <a:r>
              <a:rPr lang="en-US" sz="1800" dirty="0">
                <a:latin typeface="Times New Roman" panose="02020603050405020304" pitchFamily="18" charset="0"/>
                <a:cs typeface="Times New Roman" panose="02020603050405020304" pitchFamily="18" charset="0"/>
              </a:rPr>
              <a:t>include: </a:t>
            </a:r>
            <a:r>
              <a:rPr lang="en-US" sz="1800" dirty="0" smtClean="0">
                <a:latin typeface="Times New Roman" panose="02020603050405020304" pitchFamily="18" charset="0"/>
                <a:cs typeface="Times New Roman" panose="02020603050405020304" pitchFamily="18" charset="0"/>
              </a:rPr>
              <a:t/>
            </a:r>
            <a:br>
              <a:rPr lang="en-US" sz="1800" dirty="0" smtClean="0">
                <a:latin typeface="Times New Roman" panose="02020603050405020304" pitchFamily="18" charset="0"/>
                <a:cs typeface="Times New Roman" panose="02020603050405020304" pitchFamily="18" charset="0"/>
              </a:rPr>
            </a:br>
            <a:r>
              <a:rPr lang="en-US" sz="1800" dirty="0" err="1" smtClean="0">
                <a:latin typeface="Times New Roman" panose="02020603050405020304" pitchFamily="18" charset="0"/>
                <a:cs typeface="Times New Roman" panose="02020603050405020304" pitchFamily="18" charset="0"/>
              </a:rPr>
              <a:t>bitemarks</a:t>
            </a:r>
            <a:r>
              <a:rPr lang="en-US" sz="1800" dirty="0">
                <a:latin typeface="Times New Roman" panose="02020603050405020304" pitchFamily="18" charset="0"/>
                <a:cs typeface="Times New Roman" panose="02020603050405020304" pitchFamily="18" charset="0"/>
              </a:rPr>
              <a:t>, bruises</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scratches, scars, binding marks, nail marks, and finger compression marks</a:t>
            </a:r>
            <a:r>
              <a:rPr lang="en-US" sz="1800" dirty="0" smtClean="0">
                <a:latin typeface="Times New Roman" panose="02020603050405020304" pitchFamily="18" charset="0"/>
                <a:cs typeface="Times New Roman" panose="02020603050405020304" pitchFamily="18" charset="0"/>
              </a:rPr>
              <a:t>;</a:t>
            </a:r>
          </a:p>
          <a:p>
            <a:pPr marL="0" indent="0">
              <a:buNone/>
            </a:pPr>
            <a:r>
              <a:rPr lang="en-US" sz="1800" dirty="0" smtClean="0">
                <a:latin typeface="Times New Roman" panose="02020603050405020304" pitchFamily="18" charset="0"/>
                <a:cs typeface="Times New Roman" panose="02020603050405020304" pitchFamily="18" charset="0"/>
              </a:rPr>
              <a:t>traces </a:t>
            </a:r>
            <a:r>
              <a:rPr lang="en-US" sz="1800" dirty="0">
                <a:latin typeface="Times New Roman" panose="02020603050405020304" pitchFamily="18" charset="0"/>
                <a:cs typeface="Times New Roman" panose="02020603050405020304" pitchFamily="18" charset="0"/>
              </a:rPr>
              <a:t>of blows from objects (belt, stick, rope, etc</a:t>
            </a:r>
            <a:r>
              <a:rPr lang="en-US" sz="1800" dirty="0" smtClean="0">
                <a:latin typeface="Times New Roman" panose="02020603050405020304" pitchFamily="18" charset="0"/>
                <a:cs typeface="Times New Roman" panose="02020603050405020304" pitchFamily="18" charset="0"/>
              </a:rPr>
              <a:t>.);</a:t>
            </a:r>
          </a:p>
          <a:p>
            <a:pPr marL="0" indent="0">
              <a:buNone/>
            </a:pPr>
            <a:r>
              <a:rPr lang="en-US" sz="1800" dirty="0" smtClean="0">
                <a:latin typeface="Times New Roman" panose="02020603050405020304" pitchFamily="18" charset="0"/>
                <a:cs typeface="Times New Roman" panose="02020603050405020304" pitchFamily="18" charset="0"/>
              </a:rPr>
              <a:t>burns</a:t>
            </a:r>
            <a:r>
              <a:rPr lang="en-US" sz="1800" dirty="0">
                <a:latin typeface="Times New Roman" panose="02020603050405020304" pitchFamily="18" charset="0"/>
                <a:cs typeface="Times New Roman" panose="02020603050405020304" pitchFamily="18" charset="0"/>
              </a:rPr>
              <a:t>; </a:t>
            </a:r>
            <a:endParaRPr lang="en-US" sz="1800" dirty="0" smtClean="0">
              <a:latin typeface="Times New Roman" panose="02020603050405020304" pitchFamily="18" charset="0"/>
              <a:cs typeface="Times New Roman" panose="02020603050405020304" pitchFamily="18" charset="0"/>
            </a:endParaRPr>
          </a:p>
          <a:p>
            <a:pPr marL="0" indent="0">
              <a:buNone/>
            </a:pPr>
            <a:r>
              <a:rPr lang="en-US" sz="1800" dirty="0" smtClean="0">
                <a:latin typeface="Times New Roman" panose="02020603050405020304" pitchFamily="18" charset="0"/>
                <a:cs typeface="Times New Roman" panose="02020603050405020304" pitchFamily="18" charset="0"/>
              </a:rPr>
              <a:t>hairless areas </a:t>
            </a:r>
            <a:r>
              <a:rPr lang="en-US" sz="1800" dirty="0">
                <a:latin typeface="Times New Roman" panose="02020603050405020304" pitchFamily="18" charset="0"/>
                <a:cs typeface="Times New Roman" panose="02020603050405020304" pitchFamily="18" charset="0"/>
              </a:rPr>
              <a:t>of skin on the </a:t>
            </a:r>
            <a:r>
              <a:rPr lang="en-US" sz="1800" dirty="0" smtClean="0">
                <a:latin typeface="Times New Roman" panose="02020603050405020304" pitchFamily="18" charset="0"/>
                <a:cs typeface="Times New Roman" panose="02020603050405020304" pitchFamily="18" charset="0"/>
              </a:rPr>
              <a:t>head;</a:t>
            </a:r>
          </a:p>
          <a:p>
            <a:pPr marL="0" indent="0">
              <a:buNone/>
            </a:pPr>
            <a:r>
              <a:rPr lang="en-US" sz="1800" dirty="0" smtClean="0">
                <a:latin typeface="Times New Roman" panose="02020603050405020304" pitchFamily="18" charset="0"/>
                <a:cs typeface="Times New Roman" panose="02020603050405020304" pitchFamily="18" charset="0"/>
              </a:rPr>
              <a:t>fractures </a:t>
            </a:r>
            <a:r>
              <a:rPr lang="en-US" sz="1800" dirty="0">
                <a:latin typeface="Times New Roman" panose="02020603050405020304" pitchFamily="18" charset="0"/>
                <a:cs typeface="Times New Roman" panose="02020603050405020304" pitchFamily="18" charset="0"/>
              </a:rPr>
              <a:t>in unusual places</a:t>
            </a:r>
            <a:r>
              <a:rPr lang="en-US" sz="1800" dirty="0" smtClean="0">
                <a:latin typeface="Times New Roman" panose="02020603050405020304" pitchFamily="18" charset="0"/>
                <a:cs typeface="Times New Roman" panose="02020603050405020304" pitchFamily="18" charset="0"/>
              </a:rPr>
              <a:t>;</a:t>
            </a:r>
          </a:p>
          <a:p>
            <a:pPr marL="0" indent="0">
              <a:buNone/>
            </a:pPr>
            <a:r>
              <a:rPr lang="en-US" sz="1800" dirty="0" smtClean="0">
                <a:latin typeface="Times New Roman" panose="02020603050405020304" pitchFamily="18" charset="0"/>
                <a:cs typeface="Times New Roman" panose="02020603050405020304" pitchFamily="18" charset="0"/>
              </a:rPr>
              <a:t>swelling </a:t>
            </a:r>
            <a:r>
              <a:rPr lang="en-US" sz="1800" dirty="0">
                <a:latin typeface="Times New Roman" panose="02020603050405020304" pitchFamily="18" charset="0"/>
                <a:cs typeface="Times New Roman" panose="02020603050405020304" pitchFamily="18" charset="0"/>
              </a:rPr>
              <a:t>on the face or limbs</a:t>
            </a:r>
            <a:r>
              <a:rPr lang="en-US" sz="1800" dirty="0" smtClean="0">
                <a:latin typeface="Times New Roman" panose="02020603050405020304" pitchFamily="18" charset="0"/>
                <a:cs typeface="Times New Roman" panose="02020603050405020304" pitchFamily="18" charset="0"/>
              </a:rPr>
              <a:t>;</a:t>
            </a:r>
          </a:p>
          <a:p>
            <a:pPr marL="0" indent="0">
              <a:buNone/>
            </a:pPr>
            <a:r>
              <a:rPr lang="en-US" sz="1800" dirty="0" smtClean="0">
                <a:latin typeface="Times New Roman" panose="02020603050405020304" pitchFamily="18" charset="0"/>
                <a:cs typeface="Times New Roman" panose="02020603050405020304" pitchFamily="18" charset="0"/>
              </a:rPr>
              <a:t>pallor;</a:t>
            </a:r>
          </a:p>
          <a:p>
            <a:pPr marL="0" indent="0">
              <a:buNone/>
            </a:pPr>
            <a:r>
              <a:rPr lang="en-US" sz="1800" dirty="0" smtClean="0">
                <a:latin typeface="Times New Roman" panose="02020603050405020304" pitchFamily="18" charset="0"/>
                <a:cs typeface="Times New Roman" panose="02020603050405020304" pitchFamily="18" charset="0"/>
              </a:rPr>
              <a:t>injuries </a:t>
            </a:r>
            <a:r>
              <a:rPr lang="en-US" sz="1800" dirty="0">
                <a:latin typeface="Times New Roman" panose="02020603050405020304" pitchFamily="18" charset="0"/>
                <a:cs typeface="Times New Roman" panose="02020603050405020304" pitchFamily="18" charset="0"/>
              </a:rPr>
              <a:t>to internal organs (ruptured liver, bruised kidneys, bladder as a result of a blow to the stomach or side); </a:t>
            </a:r>
            <a:endParaRPr lang="en-US" sz="1800" dirty="0" smtClean="0">
              <a:latin typeface="Times New Roman" panose="02020603050405020304" pitchFamily="18" charset="0"/>
              <a:cs typeface="Times New Roman" panose="02020603050405020304" pitchFamily="18" charset="0"/>
            </a:endParaRPr>
          </a:p>
          <a:p>
            <a:pPr marL="0" indent="0">
              <a:buNone/>
            </a:pPr>
            <a:r>
              <a:rPr lang="en-US" sz="1800" dirty="0" smtClean="0">
                <a:latin typeface="Times New Roman" panose="02020603050405020304" pitchFamily="18" charset="0"/>
                <a:cs typeface="Times New Roman" panose="02020603050405020304" pitchFamily="18" charset="0"/>
              </a:rPr>
              <a:t>an </a:t>
            </a:r>
            <a:r>
              <a:rPr lang="en-US" sz="1800" dirty="0">
                <a:latin typeface="Times New Roman" panose="02020603050405020304" pitchFamily="18" charset="0"/>
                <a:cs typeface="Times New Roman" panose="02020603050405020304" pitchFamily="18" charset="0"/>
              </a:rPr>
              <a:t>unusual condition of the child after forcibly taking alcohol or medication</a:t>
            </a:r>
            <a:r>
              <a:rPr lang="en-US" sz="1800" dirty="0" smtClean="0">
                <a:latin typeface="Times New Roman" panose="02020603050405020304" pitchFamily="18" charset="0"/>
                <a:cs typeface="Times New Roman" panose="02020603050405020304" pitchFamily="18" charset="0"/>
              </a:rPr>
              <a:t>;</a:t>
            </a:r>
          </a:p>
          <a:p>
            <a:pPr marL="0" indent="0">
              <a:buNone/>
            </a:pPr>
            <a:r>
              <a:rPr lang="en-US" sz="1800" dirty="0" smtClean="0">
                <a:latin typeface="Times New Roman" panose="02020603050405020304" pitchFamily="18" charset="0"/>
                <a:cs typeface="Times New Roman" panose="02020603050405020304" pitchFamily="18" charset="0"/>
              </a:rPr>
              <a:t>On </a:t>
            </a:r>
            <a:r>
              <a:rPr lang="en-US" sz="1800" dirty="0">
                <a:latin typeface="Times New Roman" panose="02020603050405020304" pitchFamily="18" charset="0"/>
                <a:cs typeface="Times New Roman" panose="02020603050405020304" pitchFamily="18" charset="0"/>
              </a:rPr>
              <a:t>repeated physical violence can be the judge in the case, if on the child's body there are traces of different prescription (wounds, bruises, etc.).</a:t>
            </a:r>
            <a:endParaRPr lang="ru-RU" dirty="0"/>
          </a:p>
          <a:p>
            <a:endParaRPr lang="ru-RU" dirty="0"/>
          </a:p>
        </p:txBody>
      </p:sp>
      <p:pic>
        <p:nvPicPr>
          <p:cNvPr id="4098" name="Picture 2" descr="https://gastrotract.ru/wp-content/uploads/2018/03/2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6663" y="4650406"/>
            <a:ext cx="3826108" cy="215218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i.ytimg.com/vi/_v9uo-mjEXM/maxresdefau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4031" y="4650406"/>
            <a:ext cx="3924610" cy="2207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894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02870"/>
            <a:ext cx="11255298" cy="711169"/>
          </a:xfrm>
        </p:spPr>
        <p:txBody>
          <a:bodyPr/>
          <a:lstStyle/>
          <a:p>
            <a:pPr algn="l"/>
            <a:r>
              <a:rPr lang="ru-RU" sz="3600" b="1" dirty="0">
                <a:solidFill>
                  <a:srgbClr val="C00000"/>
                </a:solidFill>
                <a:effectLst>
                  <a:outerShdw blurRad="38100" dist="38100" dir="2700000" algn="tl">
                    <a:srgbClr val="000000">
                      <a:alpha val="43137"/>
                    </a:srgbClr>
                  </a:outerShdw>
                </a:effectLst>
              </a:rPr>
              <a:t>1. </a:t>
            </a:r>
            <a:r>
              <a:rPr lang="en-US" sz="3600" b="1" dirty="0">
                <a:solidFill>
                  <a:srgbClr val="C00000"/>
                </a:solidFill>
                <a:effectLst>
                  <a:outerShdw blurRad="38100" dist="38100" dir="2700000" algn="tl">
                    <a:srgbClr val="000000">
                      <a:alpha val="43137"/>
                    </a:srgbClr>
                  </a:outerShdw>
                </a:effectLst>
              </a:rPr>
              <a:t>Child physical </a:t>
            </a:r>
            <a:r>
              <a:rPr lang="en-US" sz="3600" b="1" dirty="0" smtClean="0">
                <a:solidFill>
                  <a:srgbClr val="C00000"/>
                </a:solidFill>
                <a:effectLst>
                  <a:outerShdw blurRad="38100" dist="38100" dir="2700000" algn="tl">
                    <a:srgbClr val="000000">
                      <a:alpha val="43137"/>
                    </a:srgbClr>
                  </a:outerShdw>
                </a:effectLst>
              </a:rPr>
              <a:t>abuse</a:t>
            </a:r>
            <a:endParaRPr lang="ru-RU" sz="3600" b="1" dirty="0">
              <a:solidFill>
                <a:srgbClr val="C000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00361" y="708660"/>
            <a:ext cx="11998712" cy="5097781"/>
          </a:xfrm>
        </p:spPr>
        <p:txBody>
          <a:bodyPr numCol="2"/>
          <a:lstStyle/>
          <a:p>
            <a:pPr marL="0" indent="0" algn="ctr">
              <a:buNone/>
            </a:pPr>
            <a:r>
              <a:rPr lang="en-US" sz="2800" b="1" dirty="0">
                <a:latin typeface="Times New Roman" panose="02020603050405020304" pitchFamily="18" charset="0"/>
                <a:cs typeface="Times New Roman" panose="02020603050405020304" pitchFamily="18" charset="0"/>
              </a:rPr>
              <a:t>Signs of physical violence </a:t>
            </a:r>
            <a:r>
              <a:rPr lang="en-US" sz="2800" b="1" dirty="0" smtClean="0">
                <a:latin typeface="Times New Roman" panose="02020603050405020304" pitchFamily="18" charset="0"/>
                <a:cs typeface="Times New Roman" panose="02020603050405020304" pitchFamily="18" charset="0"/>
              </a:rPr>
              <a:t/>
            </a:r>
            <a:br>
              <a:rPr lang="en-US" sz="2800" b="1" dirty="0" smtClean="0">
                <a:latin typeface="Times New Roman" panose="02020603050405020304" pitchFamily="18" charset="0"/>
                <a:cs typeface="Times New Roman" panose="02020603050405020304" pitchFamily="18" charset="0"/>
              </a:rPr>
            </a:br>
            <a:r>
              <a:rPr lang="en-US" sz="2000" b="1" i="1" dirty="0" smtClean="0">
                <a:solidFill>
                  <a:srgbClr val="C00000"/>
                </a:solidFill>
                <a:latin typeface="Times New Roman" panose="02020603050405020304" pitchFamily="18" charset="0"/>
                <a:cs typeface="Times New Roman" panose="02020603050405020304" pitchFamily="18" charset="0"/>
              </a:rPr>
              <a:t>Behavioral signs include</a:t>
            </a:r>
            <a:r>
              <a:rPr lang="ru-RU" sz="2000" dirty="0" smtClean="0">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avoiding physical contact with other people</a:t>
            </a:r>
            <a:r>
              <a:rPr lang="en-US" sz="20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frozen</a:t>
            </a:r>
            <a:r>
              <a:rPr lang="en-US" sz="2000" dirty="0">
                <a:latin typeface="Times New Roman" panose="02020603050405020304" pitchFamily="18" charset="0"/>
                <a:cs typeface="Times New Roman" panose="02020603050405020304" pitchFamily="18" charset="0"/>
              </a:rPr>
              <a:t>, frightened look </a:t>
            </a:r>
            <a:r>
              <a:rPr lang="en-US" sz="2000" dirty="0" smtClean="0">
                <a:latin typeface="Times New Roman" panose="02020603050405020304" pitchFamily="18" charset="0"/>
                <a:cs typeface="Times New Roman" panose="02020603050405020304" pitchFamily="18" charset="0"/>
              </a:rPr>
              <a:t>(even in babies);</a:t>
            </a:r>
          </a:p>
          <a:p>
            <a:pP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fear </a:t>
            </a:r>
            <a:r>
              <a:rPr lang="en-US" sz="2000" dirty="0">
                <a:latin typeface="Times New Roman" panose="02020603050405020304" pitchFamily="18" charset="0"/>
                <a:cs typeface="Times New Roman" panose="02020603050405020304" pitchFamily="18" charset="0"/>
              </a:rPr>
              <a:t>at the sound of other children screaming or crying</a:t>
            </a:r>
            <a:r>
              <a:rPr lang="en-US" sz="20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wearing clothes that don’t show much skin to </a:t>
            </a:r>
            <a:r>
              <a:rPr lang="en-US" sz="2000" dirty="0">
                <a:latin typeface="Times New Roman" panose="02020603050405020304" pitchFamily="18" charset="0"/>
                <a:cs typeface="Times New Roman" panose="02020603050405020304" pitchFamily="18" charset="0"/>
              </a:rPr>
              <a:t>hide </a:t>
            </a:r>
            <a:r>
              <a:rPr lang="en-US" sz="2000" dirty="0" smtClean="0">
                <a:latin typeface="Times New Roman" panose="02020603050405020304" pitchFamily="18" charset="0"/>
                <a:cs typeface="Times New Roman" panose="02020603050405020304" pitchFamily="18" charset="0"/>
              </a:rPr>
              <a:t>bruises </a:t>
            </a:r>
            <a:r>
              <a:rPr lang="en-US" sz="2000" dirty="0" err="1" smtClean="0">
                <a:latin typeface="Times New Roman" panose="02020603050405020304" pitchFamily="18" charset="0"/>
                <a:cs typeface="Times New Roman" panose="02020603050405020304" pitchFamily="18" charset="0"/>
              </a:rPr>
              <a:t>etc</a:t>
            </a:r>
            <a:r>
              <a:rPr lang="en-US" sz="20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refusing </a:t>
            </a:r>
            <a:r>
              <a:rPr lang="en-US" sz="2000" dirty="0">
                <a:latin typeface="Times New Roman" panose="02020603050405020304" pitchFamily="18" charset="0"/>
                <a:cs typeface="Times New Roman" panose="02020603050405020304" pitchFamily="18" charset="0"/>
              </a:rPr>
              <a:t>to change clothes in front of others</a:t>
            </a:r>
            <a:r>
              <a:rPr lang="en-US" sz="20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unintelligible </a:t>
            </a:r>
            <a:r>
              <a:rPr lang="en-US" sz="2000" dirty="0">
                <a:latin typeface="Times New Roman" panose="02020603050405020304" pitchFamily="18" charset="0"/>
                <a:cs typeface="Times New Roman" panose="02020603050405020304" pitchFamily="18" charset="0"/>
              </a:rPr>
              <a:t>or contradictory explanations of the causes of the damage</a:t>
            </a:r>
            <a:r>
              <a:rPr lang="en-US" sz="20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fear </a:t>
            </a:r>
            <a:r>
              <a:rPr lang="en-US" sz="2000" dirty="0">
                <a:latin typeface="Times New Roman" panose="02020603050405020304" pitchFamily="18" charset="0"/>
                <a:cs typeface="Times New Roman" panose="02020603050405020304" pitchFamily="18" charset="0"/>
              </a:rPr>
              <a:t>of parents</a:t>
            </a:r>
            <a:r>
              <a:rPr lang="en-US" sz="20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a:t>
            </a:r>
            <a:r>
              <a:rPr lang="en-US" sz="2000" dirty="0" smtClean="0">
                <a:latin typeface="Times New Roman" panose="02020603050405020304" pitchFamily="18" charset="0"/>
                <a:cs typeface="Times New Roman" panose="02020603050405020304" pitchFamily="18" charset="0"/>
              </a:rPr>
              <a:t>onstantly arriving late </a:t>
            </a:r>
            <a:r>
              <a:rPr lang="en-US" sz="2000" dirty="0">
                <a:latin typeface="Times New Roman" panose="02020603050405020304" pitchFamily="18" charset="0"/>
                <a:cs typeface="Times New Roman" panose="02020603050405020304" pitchFamily="18" charset="0"/>
              </a:rPr>
              <a:t>or skipping school</a:t>
            </a:r>
            <a:r>
              <a:rPr lang="en-US" sz="20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early </a:t>
            </a:r>
            <a:r>
              <a:rPr lang="en-US" sz="2000" dirty="0">
                <a:latin typeface="Times New Roman" panose="02020603050405020304" pitchFamily="18" charset="0"/>
                <a:cs typeface="Times New Roman" panose="02020603050405020304" pitchFamily="18" charset="0"/>
              </a:rPr>
              <a:t>arrival at school/kindergarten and very late departure home</a:t>
            </a:r>
            <a:r>
              <a:rPr lang="en-US" sz="20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0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0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difficulties </a:t>
            </a:r>
            <a:r>
              <a:rPr lang="en-US" sz="2000" dirty="0">
                <a:latin typeface="Times New Roman" panose="02020603050405020304" pitchFamily="18" charset="0"/>
                <a:cs typeface="Times New Roman" panose="02020603050405020304" pitchFamily="18" charset="0"/>
              </a:rPr>
              <a:t>in </a:t>
            </a:r>
            <a:r>
              <a:rPr lang="en-US" sz="2000" dirty="0" smtClean="0">
                <a:latin typeface="Times New Roman" panose="02020603050405020304" pitchFamily="18" charset="0"/>
                <a:cs typeface="Times New Roman" panose="02020603050405020304" pitchFamily="18" charset="0"/>
              </a:rPr>
              <a:t>communication </a:t>
            </a:r>
            <a:r>
              <a:rPr lang="en-US" sz="2000" dirty="0">
                <a:latin typeface="Times New Roman" panose="02020603050405020304" pitchFamily="18" charset="0"/>
                <a:cs typeface="Times New Roman" panose="02020603050405020304" pitchFamily="18" charset="0"/>
              </a:rPr>
              <a:t>with other children</a:t>
            </a:r>
            <a:r>
              <a:rPr lang="en-US" sz="20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disrespect </a:t>
            </a:r>
            <a:r>
              <a:rPr lang="en-US" sz="2000" dirty="0">
                <a:latin typeface="Times New Roman" panose="02020603050405020304" pitchFamily="18" charset="0"/>
                <a:cs typeface="Times New Roman" panose="02020603050405020304" pitchFamily="18" charset="0"/>
              </a:rPr>
              <a:t>to others</a:t>
            </a:r>
            <a:r>
              <a:rPr lang="en-US" sz="20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excessive </a:t>
            </a:r>
            <a:r>
              <a:rPr lang="en-US" sz="2000" dirty="0">
                <a:latin typeface="Times New Roman" panose="02020603050405020304" pitchFamily="18" charset="0"/>
                <a:cs typeface="Times New Roman" panose="02020603050405020304" pitchFamily="18" charset="0"/>
              </a:rPr>
              <a:t>obedience</a:t>
            </a:r>
            <a:r>
              <a:rPr lang="en-US" sz="20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passivity</a:t>
            </a:r>
            <a:r>
              <a:rPr lang="en-US" sz="2000" dirty="0">
                <a:latin typeface="Times New Roman" panose="02020603050405020304" pitchFamily="18" charset="0"/>
                <a:cs typeface="Times New Roman" panose="02020603050405020304" pitchFamily="18" charset="0"/>
              </a:rPr>
              <a:t>, isolation, or increased aggressiveness</a:t>
            </a:r>
            <a:r>
              <a:rPr lang="en-US" sz="20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aggressive </a:t>
            </a:r>
            <a:r>
              <a:rPr lang="en-US" sz="2000" dirty="0">
                <a:latin typeface="Times New Roman" panose="02020603050405020304" pitchFamily="18" charset="0"/>
                <a:cs typeface="Times New Roman" panose="02020603050405020304" pitchFamily="18" charset="0"/>
              </a:rPr>
              <a:t>games, often causing damage to peers</a:t>
            </a:r>
            <a:r>
              <a:rPr lang="en-US" sz="20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self-destructive </a:t>
            </a:r>
            <a:r>
              <a:rPr lang="en-US" sz="2000" dirty="0">
                <a:latin typeface="Times New Roman" panose="02020603050405020304" pitchFamily="18" charset="0"/>
                <a:cs typeface="Times New Roman" panose="02020603050405020304" pitchFamily="18" charset="0"/>
              </a:rPr>
              <a:t>behavior (alcohol, drug use, smoking</a:t>
            </a:r>
            <a:r>
              <a:rPr lang="en-US" sz="20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unexplained </a:t>
            </a:r>
            <a:r>
              <a:rPr lang="en-US" sz="2000" dirty="0">
                <a:latin typeface="Times New Roman" panose="02020603050405020304" pitchFamily="18" charset="0"/>
                <a:cs typeface="Times New Roman" panose="02020603050405020304" pitchFamily="18" charset="0"/>
              </a:rPr>
              <a:t>changes in behavior (previously cheerful child is now constantly sad, thoughtful, withdrawn</a:t>
            </a:r>
            <a:r>
              <a:rPr lang="en-US" sz="20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complaints </a:t>
            </a:r>
            <a:r>
              <a:rPr lang="en-US" sz="2000" dirty="0">
                <a:latin typeface="Times New Roman" panose="02020603050405020304" pitchFamily="18" charset="0"/>
                <a:cs typeface="Times New Roman" panose="02020603050405020304" pitchFamily="18" charset="0"/>
              </a:rPr>
              <a:t>of pain during movement or contact</a:t>
            </a:r>
            <a:r>
              <a:rPr lang="en-US" sz="20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a:t>
            </a:r>
            <a:r>
              <a:rPr lang="en-US" sz="2000" dirty="0" smtClean="0">
                <a:latin typeface="Times New Roman" panose="02020603050405020304" pitchFamily="18" charset="0"/>
                <a:cs typeface="Times New Roman" panose="02020603050405020304" pitchFamily="18" charset="0"/>
              </a:rPr>
              <a:t>ong-term </a:t>
            </a:r>
            <a:r>
              <a:rPr lang="en-US" sz="2000" dirty="0">
                <a:latin typeface="Times New Roman" panose="02020603050405020304" pitchFamily="18" charset="0"/>
                <a:cs typeface="Times New Roman" panose="02020603050405020304" pitchFamily="18" charset="0"/>
              </a:rPr>
              <a:t>experience of running away from home</a:t>
            </a:r>
            <a:r>
              <a:rPr lang="en-US" sz="20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child's </a:t>
            </a:r>
            <a:r>
              <a:rPr lang="en-US" sz="2000" dirty="0">
                <a:latin typeface="Times New Roman" panose="02020603050405020304" pitchFamily="18" charset="0"/>
                <a:cs typeface="Times New Roman" panose="02020603050405020304" pitchFamily="18" charset="0"/>
              </a:rPr>
              <a:t>desperate </a:t>
            </a:r>
            <a:r>
              <a:rPr lang="en-US" sz="2000" dirty="0" smtClean="0">
                <a:latin typeface="Times New Roman" panose="02020603050405020304" pitchFamily="18" charset="0"/>
                <a:cs typeface="Times New Roman" panose="02020603050405020304" pitchFamily="18" charset="0"/>
              </a:rPr>
              <a:t>pleas </a:t>
            </a:r>
            <a:r>
              <a:rPr lang="en-US" sz="2000" dirty="0">
                <a:latin typeface="Times New Roman" panose="02020603050405020304" pitchFamily="18" charset="0"/>
                <a:cs typeface="Times New Roman" panose="02020603050405020304" pitchFamily="18" charset="0"/>
              </a:rPr>
              <a:t>not to tell his parents about his failures at school</a:t>
            </a:r>
            <a:r>
              <a:rPr lang="en-US" sz="20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stories about </a:t>
            </a:r>
            <a:r>
              <a:rPr lang="en-US" sz="2000" dirty="0">
                <a:latin typeface="Times New Roman" panose="02020603050405020304" pitchFamily="18" charset="0"/>
                <a:cs typeface="Times New Roman" panose="02020603050405020304" pitchFamily="18" charset="0"/>
              </a:rPr>
              <a:t>parental violence.</a:t>
            </a:r>
            <a:endParaRPr lang="ru-RU" sz="2000" dirty="0" smtClean="0">
              <a:latin typeface="Times New Roman" panose="02020603050405020304" pitchFamily="18" charset="0"/>
              <a:cs typeface="Times New Roman" panose="02020603050405020304" pitchFamily="18" charset="0"/>
            </a:endParaRPr>
          </a:p>
          <a:p>
            <a:pPr algn="ctr">
              <a:buFont typeface="Arial" panose="020B0604020202020204" pitchFamily="34" charset="0"/>
              <a:buChar char="•"/>
            </a:pPr>
            <a:endParaRPr lang="ru-RU" b="1" dirty="0"/>
          </a:p>
          <a:p>
            <a:endParaRPr lang="ru-RU" dirty="0"/>
          </a:p>
        </p:txBody>
      </p:sp>
    </p:spTree>
    <p:extLst>
      <p:ext uri="{BB962C8B-B14F-4D97-AF65-F5344CB8AC3E}">
        <p14:creationId xmlns:p14="http://schemas.microsoft.com/office/powerpoint/2010/main" val="1167308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669073"/>
            <a:ext cx="12099073" cy="5457091"/>
          </a:xfrm>
        </p:spPr>
        <p:txBody>
          <a:bodyPr numCol="2"/>
          <a:lstStyle/>
          <a:p>
            <a:pPr marL="0" indent="0">
              <a:buNone/>
            </a:pPr>
            <a:r>
              <a:rPr lang="en-US" sz="2000" b="1" i="1" dirty="0" smtClean="0">
                <a:solidFill>
                  <a:srgbClr val="C00000"/>
                </a:solidFill>
                <a:latin typeface="Times New Roman" panose="02020603050405020304" pitchFamily="18" charset="0"/>
                <a:cs typeface="Times New Roman" panose="02020603050405020304" pitchFamily="18" charset="0"/>
              </a:rPr>
              <a:t>Family-related signs </a:t>
            </a:r>
            <a:r>
              <a:rPr lang="en-US" sz="2000" b="1" i="1" dirty="0">
                <a:solidFill>
                  <a:srgbClr val="C00000"/>
                </a:solidFill>
                <a:latin typeface="Times New Roman" panose="02020603050405020304" pitchFamily="18" charset="0"/>
                <a:cs typeface="Times New Roman" panose="02020603050405020304" pitchFamily="18" charset="0"/>
              </a:rPr>
              <a:t>include: </a:t>
            </a:r>
            <a:endParaRPr lang="en-US" sz="2000" b="1" i="1" dirty="0" smtClean="0">
              <a:solidFill>
                <a:srgbClr val="C00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personal </a:t>
            </a:r>
            <a:r>
              <a:rPr lang="en-US" sz="2000" dirty="0">
                <a:latin typeface="Times New Roman" panose="02020603050405020304" pitchFamily="18" charset="0"/>
                <a:cs typeface="Times New Roman" panose="02020603050405020304" pitchFamily="18" charset="0"/>
              </a:rPr>
              <a:t>and marital problems</a:t>
            </a:r>
            <a:r>
              <a:rPr lang="en-US" sz="20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financial </a:t>
            </a:r>
            <a:r>
              <a:rPr lang="en-US" sz="2000" dirty="0">
                <a:latin typeface="Times New Roman" panose="02020603050405020304" pitchFamily="18" charset="0"/>
                <a:cs typeface="Times New Roman" panose="02020603050405020304" pitchFamily="18" charset="0"/>
              </a:rPr>
              <a:t>stress</a:t>
            </a:r>
            <a:r>
              <a:rPr lang="en-US" sz="20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a situation when the parents themselves were subjected to violence </a:t>
            </a:r>
            <a:r>
              <a:rPr lang="en-US" sz="2000" dirty="0">
                <a:latin typeface="Times New Roman" panose="02020603050405020304" pitchFamily="18" charset="0"/>
                <a:cs typeface="Times New Roman" panose="02020603050405020304" pitchFamily="18" charset="0"/>
              </a:rPr>
              <a:t>as </a:t>
            </a:r>
            <a:r>
              <a:rPr lang="en-US" sz="2000" dirty="0" smtClean="0">
                <a:latin typeface="Times New Roman" panose="02020603050405020304" pitchFamily="18" charset="0"/>
                <a:cs typeface="Times New Roman" panose="02020603050405020304" pitchFamily="18" charset="0"/>
              </a:rPr>
              <a:t>children </a:t>
            </a:r>
            <a:r>
              <a:rPr lang="en-US" sz="2000" dirty="0">
                <a:latin typeface="Times New Roman" panose="02020603050405020304" pitchFamily="18" charset="0"/>
                <a:cs typeface="Times New Roman" panose="02020603050405020304" pitchFamily="18" charset="0"/>
              </a:rPr>
              <a:t>or grew up in a family </a:t>
            </a:r>
            <a:r>
              <a:rPr lang="en-US" sz="2000" dirty="0" smtClean="0">
                <a:latin typeface="Times New Roman" panose="02020603050405020304" pitchFamily="18" charset="0"/>
                <a:cs typeface="Times New Roman" panose="02020603050405020304" pitchFamily="18" charset="0"/>
              </a:rPr>
              <a:t>with a strict discipline;</a:t>
            </a:r>
          </a:p>
          <a:p>
            <a:pP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high level of </a:t>
            </a:r>
            <a:r>
              <a:rPr lang="en-US" sz="2000" dirty="0">
                <a:latin typeface="Times New Roman" panose="02020603050405020304" pitchFamily="18" charset="0"/>
                <a:cs typeface="Times New Roman" panose="02020603050405020304" pitchFamily="18" charset="0"/>
              </a:rPr>
              <a:t>moralization</a:t>
            </a:r>
            <a:r>
              <a:rPr lang="en-US" sz="20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long-term </a:t>
            </a:r>
            <a:r>
              <a:rPr lang="en-US" sz="2000" dirty="0">
                <a:latin typeface="Times New Roman" panose="02020603050405020304" pitchFamily="18" charset="0"/>
                <a:cs typeface="Times New Roman" panose="02020603050405020304" pitchFamily="18" charset="0"/>
              </a:rPr>
              <a:t>alcohol or drug use</a:t>
            </a:r>
            <a:r>
              <a:rPr lang="en-US" sz="20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mental </a:t>
            </a:r>
            <a:r>
              <a:rPr lang="en-US" sz="2000" dirty="0">
                <a:latin typeface="Times New Roman" panose="02020603050405020304" pitchFamily="18" charset="0"/>
                <a:cs typeface="Times New Roman" panose="02020603050405020304" pitchFamily="18" charset="0"/>
              </a:rPr>
              <a:t>instability</a:t>
            </a:r>
            <a:r>
              <a:rPr lang="en-US" sz="20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social </a:t>
            </a:r>
            <a:r>
              <a:rPr lang="en-US" sz="2000" dirty="0">
                <a:latin typeface="Times New Roman" panose="02020603050405020304" pitchFamily="18" charset="0"/>
                <a:cs typeface="Times New Roman" panose="02020603050405020304" pitchFamily="18" charset="0"/>
              </a:rPr>
              <a:t>isolation, lack of support from family or friends; </a:t>
            </a:r>
            <a:endParaRPr lang="en-US" sz="20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viewing </a:t>
            </a:r>
            <a:r>
              <a:rPr lang="en-US" sz="2000" dirty="0">
                <a:latin typeface="Times New Roman" panose="02020603050405020304" pitchFamily="18" charset="0"/>
                <a:cs typeface="Times New Roman" panose="02020603050405020304" pitchFamily="18" charset="0"/>
              </a:rPr>
              <a:t>the child as the source of all ills or evils</a:t>
            </a:r>
            <a:r>
              <a:rPr lang="en-US" sz="20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little </a:t>
            </a:r>
            <a:r>
              <a:rPr lang="en-US" sz="2000" dirty="0">
                <a:latin typeface="Times New Roman" panose="02020603050405020304" pitchFamily="18" charset="0"/>
                <a:cs typeface="Times New Roman" panose="02020603050405020304" pitchFamily="18" charset="0"/>
              </a:rPr>
              <a:t>or no interest in the child's well-being</a:t>
            </a:r>
            <a:r>
              <a:rPr lang="en-US" sz="20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inexplicably contemptuous, dismissive attitude of a parent towards a child</a:t>
            </a:r>
            <a:r>
              <a:rPr lang="en-US" sz="20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endParaRPr lang="en-US" sz="20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indifference </a:t>
            </a:r>
            <a:r>
              <a:rPr lang="en-US" sz="2000" dirty="0">
                <a:latin typeface="Times New Roman" panose="02020603050405020304" pitchFamily="18" charset="0"/>
                <a:cs typeface="Times New Roman" panose="02020603050405020304" pitchFamily="18" charset="0"/>
              </a:rPr>
              <a:t>to the child's pain</a:t>
            </a:r>
            <a:r>
              <a:rPr lang="en-US" sz="20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family </a:t>
            </a:r>
            <a:r>
              <a:rPr lang="en-US" sz="2000" dirty="0">
                <a:latin typeface="Times New Roman" panose="02020603050405020304" pitchFamily="18" charset="0"/>
                <a:cs typeface="Times New Roman" panose="02020603050405020304" pitchFamily="18" charset="0"/>
              </a:rPr>
              <a:t>traditions of strict discipline</a:t>
            </a:r>
            <a:r>
              <a:rPr lang="en-US" sz="20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inconsistent</a:t>
            </a:r>
            <a:r>
              <a:rPr lang="en-US" sz="2000" dirty="0">
                <a:latin typeface="Times New Roman" panose="02020603050405020304" pitchFamily="18" charset="0"/>
                <a:cs typeface="Times New Roman" panose="02020603050405020304" pitchFamily="18" charset="0"/>
              </a:rPr>
              <a:t>, contradictory or evasive explanation of the reasons for </a:t>
            </a:r>
            <a:r>
              <a:rPr lang="en-US" sz="2000" dirty="0" smtClean="0">
                <a:latin typeface="Times New Roman" panose="02020603050405020304" pitchFamily="18" charset="0"/>
                <a:cs typeface="Times New Roman" panose="02020603050405020304" pitchFamily="18" charset="0"/>
              </a:rPr>
              <a:t>child’s injuries; </a:t>
            </a:r>
            <a:r>
              <a:rPr lang="en-US" sz="2000" dirty="0">
                <a:latin typeface="Times New Roman" panose="02020603050405020304" pitchFamily="18" charset="0"/>
                <a:cs typeface="Times New Roman" panose="02020603050405020304" pitchFamily="18" charset="0"/>
              </a:rPr>
              <a:t>assigning responsibility for the damage to the child</a:t>
            </a:r>
            <a:r>
              <a:rPr lang="en-US" sz="20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constant </a:t>
            </a:r>
            <a:r>
              <a:rPr lang="en-US" sz="2000" dirty="0">
                <a:latin typeface="Times New Roman" panose="02020603050405020304" pitchFamily="18" charset="0"/>
                <a:cs typeface="Times New Roman" panose="02020603050405020304" pitchFamily="18" charset="0"/>
              </a:rPr>
              <a:t>criticism, </a:t>
            </a:r>
            <a:r>
              <a:rPr lang="en-US" sz="2000" dirty="0" smtClean="0">
                <a:latin typeface="Times New Roman" panose="02020603050405020304" pitchFamily="18" charset="0"/>
                <a:cs typeface="Times New Roman" panose="02020603050405020304" pitchFamily="18" charset="0"/>
              </a:rPr>
              <a:t>unreasonable </a:t>
            </a:r>
            <a:r>
              <a:rPr lang="en-US" sz="2000" dirty="0">
                <a:latin typeface="Times New Roman" panose="02020603050405020304" pitchFamily="18" charset="0"/>
                <a:cs typeface="Times New Roman" panose="02020603050405020304" pitchFamily="18" charset="0"/>
              </a:rPr>
              <a:t>demands </a:t>
            </a:r>
            <a:r>
              <a:rPr lang="en-US" sz="2000" dirty="0" smtClean="0">
                <a:latin typeface="Times New Roman" panose="02020603050405020304" pitchFamily="18" charset="0"/>
                <a:cs typeface="Times New Roman" panose="02020603050405020304" pitchFamily="18" charset="0"/>
              </a:rPr>
              <a:t>from </a:t>
            </a:r>
            <a:r>
              <a:rPr lang="en-US" sz="2000" dirty="0">
                <a:latin typeface="Times New Roman" panose="02020603050405020304" pitchFamily="18" charset="0"/>
                <a:cs typeface="Times New Roman" panose="02020603050405020304" pitchFamily="18" charset="0"/>
              </a:rPr>
              <a:t>the child.</a:t>
            </a:r>
            <a:endParaRPr lang="ru-RU" dirty="0"/>
          </a:p>
        </p:txBody>
      </p:sp>
      <p:sp>
        <p:nvSpPr>
          <p:cNvPr id="4" name="Заголовок 1"/>
          <p:cNvSpPr>
            <a:spLocks noGrp="1"/>
          </p:cNvSpPr>
          <p:nvPr>
            <p:ph type="title"/>
          </p:nvPr>
        </p:nvSpPr>
        <p:spPr>
          <a:xfrm>
            <a:off x="609600" y="0"/>
            <a:ext cx="10972800" cy="669073"/>
          </a:xfrm>
        </p:spPr>
        <p:txBody>
          <a:bodyPr/>
          <a:lstStyle/>
          <a:p>
            <a:pPr algn="l"/>
            <a:r>
              <a:rPr lang="ru-RU" sz="3600" b="1" dirty="0">
                <a:solidFill>
                  <a:srgbClr val="C00000"/>
                </a:solidFill>
                <a:effectLst>
                  <a:outerShdw blurRad="38100" dist="38100" dir="2700000" algn="tl">
                    <a:srgbClr val="000000">
                      <a:alpha val="43137"/>
                    </a:srgbClr>
                  </a:outerShdw>
                </a:effectLst>
              </a:rPr>
              <a:t>1. </a:t>
            </a:r>
            <a:r>
              <a:rPr lang="en-US" sz="3600" b="1" dirty="0">
                <a:solidFill>
                  <a:srgbClr val="C00000"/>
                </a:solidFill>
                <a:effectLst>
                  <a:outerShdw blurRad="38100" dist="38100" dir="2700000" algn="tl">
                    <a:srgbClr val="000000">
                      <a:alpha val="43137"/>
                    </a:srgbClr>
                  </a:outerShdw>
                </a:effectLst>
              </a:rPr>
              <a:t>Child physical abuse</a:t>
            </a:r>
            <a:endParaRPr lang="ru-RU"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0740795"/>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BB6A232A06C4C843B3F96C4DEC1B1186" ma:contentTypeVersion="0" ma:contentTypeDescription="Создание документа." ma:contentTypeScope="" ma:versionID="b102913e76cf3ae6b673986418760d10">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05EC537-44F2-4649-8C42-F7659D2F8561}"/>
</file>

<file path=customXml/itemProps2.xml><?xml version="1.0" encoding="utf-8"?>
<ds:datastoreItem xmlns:ds="http://schemas.openxmlformats.org/officeDocument/2006/customXml" ds:itemID="{3AE310E2-63D0-43B2-BF62-D0E61E2CCA95}"/>
</file>

<file path=customXml/itemProps3.xml><?xml version="1.0" encoding="utf-8"?>
<ds:datastoreItem xmlns:ds="http://schemas.openxmlformats.org/officeDocument/2006/customXml" ds:itemID="{BE2842CF-2CB8-455E-ADEE-89BF4385D5F8}"/>
</file>

<file path=docProps/app.xml><?xml version="1.0" encoding="utf-8"?>
<Properties xmlns="http://schemas.openxmlformats.org/officeDocument/2006/extended-properties" xmlns:vt="http://schemas.openxmlformats.org/officeDocument/2006/docPropsVTypes">
  <Template>813</Template>
  <TotalTime>1725</TotalTime>
  <Words>3151</Words>
  <Application>Microsoft Office PowerPoint</Application>
  <PresentationFormat>Широкоэкранный</PresentationFormat>
  <Paragraphs>213</Paragraphs>
  <Slides>45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45</vt:i4>
      </vt:variant>
    </vt:vector>
  </HeadingPairs>
  <TitlesOfParts>
    <vt:vector size="49" baseType="lpstr">
      <vt:lpstr>Arial</vt:lpstr>
      <vt:lpstr>Times New Roman</vt:lpstr>
      <vt:lpstr>Wingdings</vt:lpstr>
      <vt:lpstr>Diseño predeterminado</vt:lpstr>
      <vt:lpstr>Topic 4: Child abuse</vt:lpstr>
      <vt:lpstr>1. Child physical abuse</vt:lpstr>
      <vt:lpstr>1. Child physical abuse</vt:lpstr>
      <vt:lpstr>1. Child physical abuse</vt:lpstr>
      <vt:lpstr>1. Child physical abuse</vt:lpstr>
      <vt:lpstr>1. Child physical abuse</vt:lpstr>
      <vt:lpstr>1. Child physical abuse</vt:lpstr>
      <vt:lpstr>1. Child physical abuse</vt:lpstr>
      <vt:lpstr>1. Child physical abuse</vt:lpstr>
      <vt:lpstr>1. Child physical abuse</vt:lpstr>
      <vt:lpstr>1. Child physical abuse</vt:lpstr>
      <vt:lpstr>1. Child physical abuse</vt:lpstr>
      <vt:lpstr>1. Child physical abuse</vt:lpstr>
      <vt:lpstr>1. Child physical abuse</vt:lpstr>
      <vt:lpstr>1. Child physical abuse</vt:lpstr>
      <vt:lpstr>1. Child physical abuse</vt:lpstr>
      <vt:lpstr>1. Child physical abuse</vt:lpstr>
      <vt:lpstr>1. Child physical abuse</vt:lpstr>
      <vt:lpstr>1. Child physical abuse</vt:lpstr>
      <vt:lpstr>1. Child physical abuse</vt:lpstr>
      <vt:lpstr>1. Child physical abuse</vt:lpstr>
      <vt:lpstr>1. Child physical abuse</vt:lpstr>
      <vt:lpstr>1. Child physical abuse</vt:lpstr>
      <vt:lpstr>1. Child physical abuse</vt:lpstr>
      <vt:lpstr>1. Child physical abuse</vt:lpstr>
      <vt:lpstr>2. Child psychological abuse</vt:lpstr>
      <vt:lpstr>2. Child psychological abuse</vt:lpstr>
      <vt:lpstr>2. Child psychological abuse</vt:lpstr>
      <vt:lpstr>2. Child psychological abuse</vt:lpstr>
      <vt:lpstr>2. Child psychological abuse</vt:lpstr>
      <vt:lpstr>2. Child psychological abuse</vt:lpstr>
      <vt:lpstr>2. Child psychological abuse</vt:lpstr>
      <vt:lpstr>2. Child psychological abuse</vt:lpstr>
      <vt:lpstr>2. Child psychological abuse</vt:lpstr>
      <vt:lpstr>2. Child psychological abuse</vt:lpstr>
      <vt:lpstr>2. Child psychological abuse</vt:lpstr>
      <vt:lpstr>2. Child psychological abuse</vt:lpstr>
      <vt:lpstr>2. Child psychological abuse</vt:lpstr>
      <vt:lpstr>2. Child psychological abuse</vt:lpstr>
      <vt:lpstr>2. Child physical abuse</vt:lpstr>
      <vt:lpstr>2. Child physical abuse</vt:lpstr>
      <vt:lpstr>2. Child psychological abuse</vt:lpstr>
      <vt:lpstr>2. Child psychological abuse</vt:lpstr>
      <vt:lpstr>2. Child psychological abuse</vt:lpstr>
      <vt:lpstr>2. Child psychological abuse</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Дети, подвергшиеся физическому и психологическому насилию</dc:title>
  <dc:creator>Пользователь Windows</dc:creator>
  <cp:lastModifiedBy>RePack by Diakov</cp:lastModifiedBy>
  <cp:revision>131</cp:revision>
  <dcterms:created xsi:type="dcterms:W3CDTF">2021-02-05T08:28:16Z</dcterms:created>
  <dcterms:modified xsi:type="dcterms:W3CDTF">2021-02-10T07:31:51Z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0x010100BB6A232A06C4C843B3F96C4DEC1B1186</vt:lpwstr>
  </property>
</Properties>
</file>