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5" r:id="rId18"/>
    <p:sldId id="276" r:id="rId19"/>
    <p:sldId id="279" r:id="rId20"/>
    <p:sldId id="280" r:id="rId21"/>
    <p:sldId id="278"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snapToGrid="0">
      <p:cViewPr varScale="1">
        <p:scale>
          <a:sx n="71" d="100"/>
          <a:sy n="71"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E9D1A0E-0156-49B0-A427-3311CCE0D6E4}" type="datetimeFigureOut">
              <a:rPr lang="ru-RU" smtClean="0"/>
              <a:t>03.02.2021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DCFB8F-018B-4EF9-BF3A-C5E5E1FB80A6}" type="slidenum">
              <a:rPr lang="ru-RU" smtClean="0"/>
              <a:t>‹#›</a:t>
            </a:fld>
            <a:endParaRPr lang="ru-RU"/>
          </a:p>
        </p:txBody>
      </p:sp>
    </p:spTree>
    <p:extLst>
      <p:ext uri="{BB962C8B-B14F-4D97-AF65-F5344CB8AC3E}">
        <p14:creationId xmlns:p14="http://schemas.microsoft.com/office/powerpoint/2010/main" val="1826880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E9D1A0E-0156-49B0-A427-3311CCE0D6E4}" type="datetimeFigureOut">
              <a:rPr lang="ru-RU" smtClean="0"/>
              <a:t>03.02.2021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DCFB8F-018B-4EF9-BF3A-C5E5E1FB80A6}" type="slidenum">
              <a:rPr lang="ru-RU" smtClean="0"/>
              <a:t>‹#›</a:t>
            </a:fld>
            <a:endParaRPr lang="ru-RU"/>
          </a:p>
        </p:txBody>
      </p:sp>
    </p:spTree>
    <p:extLst>
      <p:ext uri="{BB962C8B-B14F-4D97-AF65-F5344CB8AC3E}">
        <p14:creationId xmlns:p14="http://schemas.microsoft.com/office/powerpoint/2010/main" val="200033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E9D1A0E-0156-49B0-A427-3311CCE0D6E4}" type="datetimeFigureOut">
              <a:rPr lang="ru-RU" smtClean="0"/>
              <a:t>03.02.2021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DCFB8F-018B-4EF9-BF3A-C5E5E1FB80A6}" type="slidenum">
              <a:rPr lang="ru-RU" smtClean="0"/>
              <a:t>‹#›</a:t>
            </a:fld>
            <a:endParaRPr lang="ru-RU"/>
          </a:p>
        </p:txBody>
      </p:sp>
    </p:spTree>
    <p:extLst>
      <p:ext uri="{BB962C8B-B14F-4D97-AF65-F5344CB8AC3E}">
        <p14:creationId xmlns:p14="http://schemas.microsoft.com/office/powerpoint/2010/main" val="4965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E9D1A0E-0156-49B0-A427-3311CCE0D6E4}" type="datetimeFigureOut">
              <a:rPr lang="ru-RU" smtClean="0"/>
              <a:t>03.02.2021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DCFB8F-018B-4EF9-BF3A-C5E5E1FB80A6}" type="slidenum">
              <a:rPr lang="ru-RU" smtClean="0"/>
              <a:t>‹#›</a:t>
            </a:fld>
            <a:endParaRPr lang="ru-RU"/>
          </a:p>
        </p:txBody>
      </p:sp>
    </p:spTree>
    <p:extLst>
      <p:ext uri="{BB962C8B-B14F-4D97-AF65-F5344CB8AC3E}">
        <p14:creationId xmlns:p14="http://schemas.microsoft.com/office/powerpoint/2010/main" val="259399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E9D1A0E-0156-49B0-A427-3311CCE0D6E4}" type="datetimeFigureOut">
              <a:rPr lang="ru-RU" smtClean="0"/>
              <a:t>03.02.2021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DCFB8F-018B-4EF9-BF3A-C5E5E1FB80A6}" type="slidenum">
              <a:rPr lang="ru-RU" smtClean="0"/>
              <a:t>‹#›</a:t>
            </a:fld>
            <a:endParaRPr lang="ru-RU"/>
          </a:p>
        </p:txBody>
      </p:sp>
    </p:spTree>
    <p:extLst>
      <p:ext uri="{BB962C8B-B14F-4D97-AF65-F5344CB8AC3E}">
        <p14:creationId xmlns:p14="http://schemas.microsoft.com/office/powerpoint/2010/main" val="19844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E9D1A0E-0156-49B0-A427-3311CCE0D6E4}" type="datetimeFigureOut">
              <a:rPr lang="ru-RU" smtClean="0"/>
              <a:t>03.02.2021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DCFB8F-018B-4EF9-BF3A-C5E5E1FB80A6}" type="slidenum">
              <a:rPr lang="ru-RU" smtClean="0"/>
              <a:t>‹#›</a:t>
            </a:fld>
            <a:endParaRPr lang="ru-RU"/>
          </a:p>
        </p:txBody>
      </p:sp>
    </p:spTree>
    <p:extLst>
      <p:ext uri="{BB962C8B-B14F-4D97-AF65-F5344CB8AC3E}">
        <p14:creationId xmlns:p14="http://schemas.microsoft.com/office/powerpoint/2010/main" val="334924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E9D1A0E-0156-49B0-A427-3311CCE0D6E4}" type="datetimeFigureOut">
              <a:rPr lang="ru-RU" smtClean="0"/>
              <a:t>03.02.2021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3DCFB8F-018B-4EF9-BF3A-C5E5E1FB80A6}" type="slidenum">
              <a:rPr lang="ru-RU" smtClean="0"/>
              <a:t>‹#›</a:t>
            </a:fld>
            <a:endParaRPr lang="ru-RU"/>
          </a:p>
        </p:txBody>
      </p:sp>
    </p:spTree>
    <p:extLst>
      <p:ext uri="{BB962C8B-B14F-4D97-AF65-F5344CB8AC3E}">
        <p14:creationId xmlns:p14="http://schemas.microsoft.com/office/powerpoint/2010/main" val="162401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E9D1A0E-0156-49B0-A427-3311CCE0D6E4}" type="datetimeFigureOut">
              <a:rPr lang="ru-RU" smtClean="0"/>
              <a:t>03.02.2021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3DCFB8F-018B-4EF9-BF3A-C5E5E1FB80A6}" type="slidenum">
              <a:rPr lang="ru-RU" smtClean="0"/>
              <a:t>‹#›</a:t>
            </a:fld>
            <a:endParaRPr lang="ru-RU"/>
          </a:p>
        </p:txBody>
      </p:sp>
    </p:spTree>
    <p:extLst>
      <p:ext uri="{BB962C8B-B14F-4D97-AF65-F5344CB8AC3E}">
        <p14:creationId xmlns:p14="http://schemas.microsoft.com/office/powerpoint/2010/main" val="259635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D1A0E-0156-49B0-A427-3311CCE0D6E4}" type="datetimeFigureOut">
              <a:rPr lang="ru-RU" smtClean="0"/>
              <a:t>03.02.2021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3DCFB8F-018B-4EF9-BF3A-C5E5E1FB80A6}" type="slidenum">
              <a:rPr lang="ru-RU" smtClean="0"/>
              <a:t>‹#›</a:t>
            </a:fld>
            <a:endParaRPr lang="ru-RU"/>
          </a:p>
        </p:txBody>
      </p:sp>
    </p:spTree>
    <p:extLst>
      <p:ext uri="{BB962C8B-B14F-4D97-AF65-F5344CB8AC3E}">
        <p14:creationId xmlns:p14="http://schemas.microsoft.com/office/powerpoint/2010/main" val="1511643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E9D1A0E-0156-49B0-A427-3311CCE0D6E4}" type="datetimeFigureOut">
              <a:rPr lang="ru-RU" smtClean="0"/>
              <a:t>03.02.2021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DCFB8F-018B-4EF9-BF3A-C5E5E1FB80A6}" type="slidenum">
              <a:rPr lang="ru-RU" smtClean="0"/>
              <a:t>‹#›</a:t>
            </a:fld>
            <a:endParaRPr lang="ru-RU"/>
          </a:p>
        </p:txBody>
      </p:sp>
    </p:spTree>
    <p:extLst>
      <p:ext uri="{BB962C8B-B14F-4D97-AF65-F5344CB8AC3E}">
        <p14:creationId xmlns:p14="http://schemas.microsoft.com/office/powerpoint/2010/main" val="91113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E9D1A0E-0156-49B0-A427-3311CCE0D6E4}" type="datetimeFigureOut">
              <a:rPr lang="ru-RU" smtClean="0"/>
              <a:t>03.02.2021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DCFB8F-018B-4EF9-BF3A-C5E5E1FB80A6}" type="slidenum">
              <a:rPr lang="ru-RU" smtClean="0"/>
              <a:t>‹#›</a:t>
            </a:fld>
            <a:endParaRPr lang="ru-RU"/>
          </a:p>
        </p:txBody>
      </p:sp>
    </p:spTree>
    <p:extLst>
      <p:ext uri="{BB962C8B-B14F-4D97-AF65-F5344CB8AC3E}">
        <p14:creationId xmlns:p14="http://schemas.microsoft.com/office/powerpoint/2010/main" val="1203740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1" y="366"/>
            <a:ext cx="12190699" cy="6857268"/>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D1A0E-0156-49B0-A427-3311CCE0D6E4}" type="datetimeFigureOut">
              <a:rPr lang="ru-RU" smtClean="0"/>
              <a:t>03.02.2021</a:t>
            </a:fld>
            <a:endParaRPr lang="ru-RU"/>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CFB8F-018B-4EF9-BF3A-C5E5E1FB80A6}" type="slidenum">
              <a:rPr lang="ru-RU" smtClean="0"/>
              <a:t>‹#›</a:t>
            </a:fld>
            <a:endParaRPr lang="ru-RU"/>
          </a:p>
        </p:txBody>
      </p:sp>
    </p:spTree>
    <p:extLst>
      <p:ext uri="{BB962C8B-B14F-4D97-AF65-F5344CB8AC3E}">
        <p14:creationId xmlns:p14="http://schemas.microsoft.com/office/powerpoint/2010/main" val="442016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88106" y="1122363"/>
            <a:ext cx="5589494" cy="2387600"/>
          </a:xfrm>
        </p:spPr>
        <p:txBody>
          <a:bodyPr>
            <a:normAutofit fontScale="90000"/>
          </a:bodyPr>
          <a:lstStyle/>
          <a:p>
            <a:pPr algn="l"/>
            <a:r>
              <a:rPr lang="en-US" sz="4400" dirty="0" smtClean="0">
                <a:latin typeface="Times New Roman" panose="02020603050405020304" pitchFamily="18" charset="0"/>
                <a:cs typeface="Times New Roman" panose="02020603050405020304" pitchFamily="18" charset="0"/>
              </a:rPr>
              <a:t>Topic</a:t>
            </a:r>
            <a:r>
              <a:rPr lang="ru-RU" sz="4400" dirty="0" smtClean="0">
                <a:latin typeface="Times New Roman" panose="02020603050405020304" pitchFamily="18" charset="0"/>
                <a:cs typeface="Times New Roman" panose="02020603050405020304" pitchFamily="18" charset="0"/>
              </a:rPr>
              <a:t>: 4</a:t>
            </a:r>
            <a:r>
              <a:rPr lang="ru-RU" sz="4400" dirty="0">
                <a:latin typeface="Times New Roman" panose="02020603050405020304" pitchFamily="18" charset="0"/>
                <a:cs typeface="Times New Roman" panose="02020603050405020304" pitchFamily="18" charset="0"/>
              </a:rPr>
              <a:t/>
            </a:r>
            <a:br>
              <a:rPr lang="ru-RU"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MECHANISMS </a:t>
            </a:r>
            <a:r>
              <a:rPr lang="en-US" sz="4400" dirty="0" smtClean="0">
                <a:latin typeface="Times New Roman" panose="02020603050405020304" pitchFamily="18" charset="0"/>
                <a:cs typeface="Times New Roman" panose="02020603050405020304" pitchFamily="18" charset="0"/>
              </a:rPr>
              <a:t>OF DEVELOPEMENT OF THE </a:t>
            </a:r>
            <a:r>
              <a:rPr lang="en-US" sz="4400" dirty="0">
                <a:latin typeface="Times New Roman" panose="02020603050405020304" pitchFamily="18" charset="0"/>
                <a:cs typeface="Times New Roman" panose="02020603050405020304" pitchFamily="18" charset="0"/>
              </a:rPr>
              <a:t>BEHAVIORAL DISORDERS:</a:t>
            </a:r>
            <a:endParaRPr lang="ru-RU" sz="4400" dirty="0"/>
          </a:p>
        </p:txBody>
      </p:sp>
      <p:sp>
        <p:nvSpPr>
          <p:cNvPr id="3" name="Подзаголовок 2"/>
          <p:cNvSpPr>
            <a:spLocks noGrp="1"/>
          </p:cNvSpPr>
          <p:nvPr>
            <p:ph type="subTitle" idx="1"/>
          </p:nvPr>
        </p:nvSpPr>
        <p:spPr>
          <a:xfrm>
            <a:off x="2904564" y="3602038"/>
            <a:ext cx="7763435" cy="1655762"/>
          </a:xfrm>
        </p:spPr>
        <p:txBody>
          <a:bodyPr/>
          <a:lstStyle/>
          <a:p>
            <a:pPr algn="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AGE-RELATED AND GENDER-SPECIFIC FEATURES OF AGGRESSION</a:t>
            </a:r>
            <a:endParaRPr lang="ru-RU" dirty="0"/>
          </a:p>
        </p:txBody>
      </p:sp>
    </p:spTree>
    <p:extLst>
      <p:ext uri="{BB962C8B-B14F-4D97-AF65-F5344CB8AC3E}">
        <p14:creationId xmlns:p14="http://schemas.microsoft.com/office/powerpoint/2010/main" val="275272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2546" y="365127"/>
            <a:ext cx="9623502" cy="1325563"/>
          </a:xfrm>
        </p:spPr>
        <p:txBody>
          <a:bodyPr>
            <a:normAutofit fontScale="90000"/>
          </a:bodyPr>
          <a:lstStyle/>
          <a:p>
            <a:r>
              <a:rPr lang="ru-RU" sz="3600" b="1" dirty="0">
                <a:solidFill>
                  <a:srgbClr val="FF0000"/>
                </a:solidFill>
                <a:latin typeface="Times New Roman" panose="02020603050405020304" pitchFamily="18" charset="0"/>
                <a:cs typeface="Times New Roman" panose="02020603050405020304" pitchFamily="18" charset="0"/>
              </a:rPr>
              <a:t>1. Возрастные особенности проявления агрессии:</a:t>
            </a:r>
            <a:br>
              <a:rPr lang="ru-RU" sz="3600" b="1" dirty="0">
                <a:solidFill>
                  <a:srgbClr val="FF0000"/>
                </a:solidFill>
                <a:latin typeface="Times New Roman" panose="02020603050405020304" pitchFamily="18" charset="0"/>
                <a:cs typeface="Times New Roman" panose="02020603050405020304" pitchFamily="18" charset="0"/>
              </a:rPr>
            </a:br>
            <a:r>
              <a:rPr lang="ru-RU" sz="3600" b="1" dirty="0">
                <a:solidFill>
                  <a:srgbClr val="7030A0"/>
                </a:solidFill>
                <a:latin typeface="Times New Roman" panose="02020603050405020304" pitchFamily="18" charset="0"/>
                <a:cs typeface="Times New Roman" panose="02020603050405020304" pitchFamily="18" charset="0"/>
              </a:rPr>
              <a:t>раннее детство (1-3)</a:t>
            </a:r>
            <a:endParaRPr lang="ru-RU" sz="3600" dirty="0"/>
          </a:p>
        </p:txBody>
      </p:sp>
      <p:sp>
        <p:nvSpPr>
          <p:cNvPr id="3" name="Объект 2"/>
          <p:cNvSpPr>
            <a:spLocks noGrp="1"/>
          </p:cNvSpPr>
          <p:nvPr>
            <p:ph idx="1"/>
          </p:nvPr>
        </p:nvSpPr>
        <p:spPr>
          <a:xfrm>
            <a:off x="1538868" y="1795345"/>
            <a:ext cx="10426392" cy="4939991"/>
          </a:xfrm>
        </p:spPr>
        <p:txBody>
          <a:bodyPr>
            <a:normAutofit/>
          </a:bodyPr>
          <a:lstStyle/>
          <a:p>
            <a:r>
              <a:rPr lang="en-US" dirty="0">
                <a:latin typeface="Times New Roman" panose="02020603050405020304" pitchFamily="18" charset="0"/>
                <a:cs typeface="Times New Roman" panose="02020603050405020304" pitchFamily="18" charset="0"/>
              </a:rPr>
              <a:t>Observations of children's conflicts during play activities suggest that each child has its own circle of toys, which it includes in the internal boundaries of </a:t>
            </a:r>
            <a:r>
              <a:rPr lang="en-US" dirty="0" smtClean="0">
                <a:latin typeface="Times New Roman" panose="02020603050405020304" pitchFamily="18" charset="0"/>
                <a:cs typeface="Times New Roman" panose="02020603050405020304" pitchFamily="18" charset="0"/>
              </a:rPr>
              <a:t>the “Ego". </a:t>
            </a:r>
            <a:r>
              <a:rPr lang="en-US" dirty="0">
                <a:latin typeface="Times New Roman" panose="02020603050405020304" pitchFamily="18" charset="0"/>
                <a:cs typeface="Times New Roman" panose="02020603050405020304" pitchFamily="18" charset="0"/>
              </a:rPr>
              <a:t>The selectivity of the child in relation to toys is obvious and is in itself of some diagnostic and psychotherapeutic value</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Conflicts </a:t>
            </a:r>
            <a:r>
              <a:rPr lang="en-US" dirty="0">
                <a:latin typeface="Times New Roman" panose="02020603050405020304" pitchFamily="18" charset="0"/>
                <a:cs typeface="Times New Roman" panose="02020603050405020304" pitchFamily="18" charset="0"/>
              </a:rPr>
              <a:t>between children related to the possession of things and toys arise when these boundaries intersect, that is, several children "put their eyes" on the same toy, or one child tries to expand their boundaries by seizing other people's toys.</a:t>
            </a:r>
            <a:endParaRPr lang="ru-RU" dirty="0"/>
          </a:p>
        </p:txBody>
      </p:sp>
    </p:spTree>
    <p:extLst>
      <p:ext uri="{BB962C8B-B14F-4D97-AF65-F5344CB8AC3E}">
        <p14:creationId xmlns:p14="http://schemas.microsoft.com/office/powerpoint/2010/main" val="1243113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2546" y="365127"/>
            <a:ext cx="9623502" cy="1325563"/>
          </a:xfrm>
        </p:spPr>
        <p:txBody>
          <a:bodyPr>
            <a:normAutofit/>
          </a:bodyPr>
          <a:lstStyle/>
          <a:p>
            <a:r>
              <a:rPr lang="ru-RU" sz="3600" b="1" dirty="0">
                <a:solidFill>
                  <a:srgbClr val="FF0000"/>
                </a:solidFill>
                <a:latin typeface="Times New Roman" panose="02020603050405020304" pitchFamily="18" charset="0"/>
                <a:cs typeface="Times New Roman" panose="02020603050405020304" pitchFamily="18" charset="0"/>
              </a:rPr>
              <a:t>1. </a:t>
            </a:r>
            <a:r>
              <a:rPr lang="en-US" sz="3600" b="1" dirty="0">
                <a:solidFill>
                  <a:srgbClr val="FF0000"/>
                </a:solidFill>
                <a:latin typeface="Times New Roman" panose="02020603050405020304" pitchFamily="18" charset="0"/>
                <a:cs typeface="Times New Roman" panose="02020603050405020304" pitchFamily="18" charset="0"/>
              </a:rPr>
              <a:t>Age-related features of aggression</a:t>
            </a:r>
            <a:r>
              <a:rPr lang="ru-RU" sz="3600" b="1" dirty="0">
                <a:solidFill>
                  <a:srgbClr val="FF0000"/>
                </a:solidFill>
                <a:latin typeface="Times New Roman" panose="02020603050405020304" pitchFamily="18" charset="0"/>
                <a:cs typeface="Times New Roman" panose="02020603050405020304" pitchFamily="18" charset="0"/>
              </a:rPr>
              <a:t>:</a:t>
            </a:r>
            <a:br>
              <a:rPr lang="ru-RU"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7030A0"/>
                </a:solidFill>
                <a:latin typeface="Times New Roman" panose="02020603050405020304" pitchFamily="18" charset="0"/>
                <a:cs typeface="Times New Roman" panose="02020603050405020304" pitchFamily="18" charset="0"/>
              </a:rPr>
              <a:t>Toddlers</a:t>
            </a:r>
            <a:r>
              <a:rPr lang="ru-RU" sz="3600" b="1" dirty="0">
                <a:solidFill>
                  <a:srgbClr val="7030A0"/>
                </a:solidFill>
                <a:latin typeface="Times New Roman" panose="02020603050405020304" pitchFamily="18" charset="0"/>
                <a:cs typeface="Times New Roman" panose="02020603050405020304" pitchFamily="18" charset="0"/>
              </a:rPr>
              <a:t> (1-3)</a:t>
            </a:r>
            <a:endParaRPr lang="ru-RU" sz="3600" dirty="0"/>
          </a:p>
        </p:txBody>
      </p:sp>
      <p:sp>
        <p:nvSpPr>
          <p:cNvPr id="3" name="Объект 2"/>
          <p:cNvSpPr>
            <a:spLocks noGrp="1"/>
          </p:cNvSpPr>
          <p:nvPr>
            <p:ph idx="1"/>
          </p:nvPr>
        </p:nvSpPr>
        <p:spPr>
          <a:xfrm>
            <a:off x="1538868" y="1795345"/>
            <a:ext cx="10193953" cy="4939991"/>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the age of 3</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child gradually learns to control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aggressive impulses and express them in </a:t>
            </a: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acceptable way</a:t>
            </a: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Manifestations </a:t>
            </a:r>
            <a:r>
              <a:rPr lang="en-US" b="1" dirty="0">
                <a:latin typeface="Times New Roman" panose="02020603050405020304" pitchFamily="18" charset="0"/>
                <a:cs typeface="Times New Roman" panose="02020603050405020304" pitchFamily="18" charset="0"/>
              </a:rPr>
              <a:t>of aggression at this age mainly depend on the </a:t>
            </a:r>
            <a:r>
              <a:rPr lang="en-US" b="1" dirty="0" smtClean="0">
                <a:latin typeface="Times New Roman" panose="02020603050405020304" pitchFamily="18" charset="0"/>
                <a:cs typeface="Times New Roman" panose="02020603050405020304" pitchFamily="18" charset="0"/>
              </a:rPr>
              <a:t>parents’ reaction </a:t>
            </a:r>
            <a:r>
              <a:rPr lang="en-US" b="1" dirty="0">
                <a:latin typeface="Times New Roman" panose="02020603050405020304" pitchFamily="18" charset="0"/>
                <a:cs typeface="Times New Roman" panose="02020603050405020304" pitchFamily="18" charset="0"/>
              </a:rPr>
              <a:t>and attitude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certain forms of behavior. If parents </a:t>
            </a:r>
            <a:r>
              <a:rPr lang="en-US" dirty="0" smtClean="0">
                <a:latin typeface="Times New Roman" panose="02020603050405020304" pitchFamily="18" charset="0"/>
                <a:cs typeface="Times New Roman" panose="02020603050405020304" pitchFamily="18" charset="0"/>
              </a:rPr>
              <a:t>don’t tolerate any </a:t>
            </a:r>
            <a:r>
              <a:rPr lang="en-US" dirty="0">
                <a:latin typeface="Times New Roman" panose="02020603050405020304" pitchFamily="18" charset="0"/>
                <a:cs typeface="Times New Roman" panose="02020603050405020304" pitchFamily="18" charset="0"/>
              </a:rPr>
              <a:t>kind of overt aggression, </a:t>
            </a:r>
            <a:r>
              <a:rPr lang="en-US" dirty="0" smtClean="0">
                <a:latin typeface="Times New Roman" panose="02020603050405020304" pitchFamily="18" charset="0"/>
                <a:cs typeface="Times New Roman" panose="02020603050405020304" pitchFamily="18" charset="0"/>
              </a:rPr>
              <a:t>then child will resort to </a:t>
            </a:r>
            <a:r>
              <a:rPr lang="en-US" dirty="0">
                <a:latin typeface="Times New Roman" panose="02020603050405020304" pitchFamily="18" charset="0"/>
                <a:cs typeface="Times New Roman" panose="02020603050405020304" pitchFamily="18" charset="0"/>
              </a:rPr>
              <a:t>symbolic forms of </a:t>
            </a:r>
            <a:r>
              <a:rPr lang="en-US" dirty="0" smtClean="0">
                <a:latin typeface="Times New Roman" panose="02020603050405020304" pitchFamily="18" charset="0"/>
                <a:cs typeface="Times New Roman" panose="02020603050405020304" pitchFamily="18" charset="0"/>
              </a:rPr>
              <a:t>aggression, </a:t>
            </a:r>
            <a:r>
              <a:rPr lang="en-US" dirty="0">
                <a:latin typeface="Times New Roman" panose="02020603050405020304" pitchFamily="18" charset="0"/>
                <a:cs typeface="Times New Roman" panose="02020603050405020304" pitchFamily="18" charset="0"/>
              </a:rPr>
              <a:t>such as whining, snorting, stubbornness, disobedience, and other types of resistance.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9137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2546" y="365127"/>
            <a:ext cx="9623502" cy="1325563"/>
          </a:xfrm>
        </p:spPr>
        <p:txBody>
          <a:bodyPr>
            <a:normAutofit/>
          </a:bodyPr>
          <a:lstStyle/>
          <a:p>
            <a:r>
              <a:rPr lang="ru-RU" sz="3600" b="1" dirty="0">
                <a:solidFill>
                  <a:srgbClr val="FF0000"/>
                </a:solidFill>
                <a:latin typeface="Times New Roman" panose="02020603050405020304" pitchFamily="18" charset="0"/>
                <a:cs typeface="Times New Roman" panose="02020603050405020304" pitchFamily="18" charset="0"/>
              </a:rPr>
              <a:t>1. </a:t>
            </a:r>
            <a:r>
              <a:rPr lang="en-US" sz="3600" b="1" dirty="0">
                <a:solidFill>
                  <a:srgbClr val="FF0000"/>
                </a:solidFill>
                <a:latin typeface="Times New Roman" panose="02020603050405020304" pitchFamily="18" charset="0"/>
                <a:cs typeface="Times New Roman" panose="02020603050405020304" pitchFamily="18" charset="0"/>
              </a:rPr>
              <a:t>Age-related features of aggression</a:t>
            </a:r>
            <a:r>
              <a:rPr lang="ru-RU" sz="3600" b="1" dirty="0">
                <a:solidFill>
                  <a:srgbClr val="FF0000"/>
                </a:solidFill>
                <a:latin typeface="Times New Roman" panose="02020603050405020304" pitchFamily="18" charset="0"/>
                <a:cs typeface="Times New Roman" panose="02020603050405020304" pitchFamily="18" charset="0"/>
              </a:rPr>
              <a:t>:</a:t>
            </a:r>
            <a:br>
              <a:rPr lang="ru-RU"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7030A0"/>
                </a:solidFill>
                <a:latin typeface="Times New Roman" panose="02020603050405020304" pitchFamily="18" charset="0"/>
                <a:cs typeface="Times New Roman" panose="02020603050405020304" pitchFamily="18" charset="0"/>
              </a:rPr>
              <a:t>Toddlers</a:t>
            </a:r>
            <a:r>
              <a:rPr lang="ru-RU" sz="3600" b="1" dirty="0">
                <a:solidFill>
                  <a:srgbClr val="7030A0"/>
                </a:solidFill>
                <a:latin typeface="Times New Roman" panose="02020603050405020304" pitchFamily="18" charset="0"/>
                <a:cs typeface="Times New Roman" panose="02020603050405020304" pitchFamily="18" charset="0"/>
              </a:rPr>
              <a:t> (1-3)</a:t>
            </a:r>
            <a:endParaRPr lang="ru-RU" sz="3600" dirty="0"/>
          </a:p>
        </p:txBody>
      </p:sp>
      <p:sp>
        <p:nvSpPr>
          <p:cNvPr id="3" name="Объект 2"/>
          <p:cNvSpPr>
            <a:spLocks noGrp="1"/>
          </p:cNvSpPr>
          <p:nvPr>
            <p:ph idx="1"/>
          </p:nvPr>
        </p:nvSpPr>
        <p:spPr>
          <a:xfrm>
            <a:off x="2252546" y="1690690"/>
            <a:ext cx="9623502" cy="5374887"/>
          </a:xfrm>
        </p:spPr>
        <p:txBody>
          <a:bodyPr>
            <a:normAutofit/>
          </a:bodyPr>
          <a:lstStyle/>
          <a:p>
            <a:pPr marL="0" indent="0">
              <a:buNone/>
            </a:pPr>
            <a:r>
              <a:rPr lang="en-US" sz="3000" dirty="0">
                <a:latin typeface="Times New Roman" panose="02020603050405020304" pitchFamily="18" charset="0"/>
                <a:cs typeface="Times New Roman" panose="02020603050405020304" pitchFamily="18" charset="0"/>
              </a:rPr>
              <a:t>At this age, the "research instinct" is strengthened and the child's social contacts </a:t>
            </a:r>
            <a:r>
              <a:rPr lang="en-US" sz="3000" dirty="0" smtClean="0">
                <a:latin typeface="Times New Roman" panose="02020603050405020304" pitchFamily="18" charset="0"/>
                <a:cs typeface="Times New Roman" panose="02020603050405020304" pitchFamily="18" charset="0"/>
              </a:rPr>
              <a:t>expand significantly. At </a:t>
            </a:r>
            <a:r>
              <a:rPr lang="en-US" sz="3000" dirty="0">
                <a:latin typeface="Times New Roman" panose="02020603050405020304" pitchFamily="18" charset="0"/>
                <a:cs typeface="Times New Roman" panose="02020603050405020304" pitchFamily="18" charset="0"/>
              </a:rPr>
              <a:t>the same time, the child </a:t>
            </a:r>
            <a:r>
              <a:rPr lang="en-US" sz="3000" dirty="0" smtClean="0">
                <a:latin typeface="Times New Roman" panose="02020603050405020304" pitchFamily="18" charset="0"/>
                <a:cs typeface="Times New Roman" panose="02020603050405020304" pitchFamily="18" charset="0"/>
              </a:rPr>
              <a:t>faces an entire new system </a:t>
            </a:r>
            <a:r>
              <a:rPr lang="en-US" sz="3000" dirty="0">
                <a:latin typeface="Times New Roman" panose="02020603050405020304" pitchFamily="18" charset="0"/>
                <a:cs typeface="Times New Roman" panose="02020603050405020304" pitchFamily="18" charset="0"/>
              </a:rPr>
              <a:t>of </a:t>
            </a:r>
            <a:r>
              <a:rPr lang="en-US" sz="3000" dirty="0" smtClean="0">
                <a:latin typeface="Times New Roman" panose="02020603050405020304" pitchFamily="18" charset="0"/>
                <a:cs typeface="Times New Roman" panose="02020603050405020304" pitchFamily="18" charset="0"/>
              </a:rPr>
              <a:t>prohibitions</a:t>
            </a:r>
            <a:r>
              <a:rPr lang="en-US" sz="3000" dirty="0">
                <a:latin typeface="Times New Roman" panose="02020603050405020304" pitchFamily="18" charset="0"/>
                <a:cs typeface="Times New Roman" panose="02020603050405020304" pitchFamily="18" charset="0"/>
              </a:rPr>
              <a:t>, restrictions and social </a:t>
            </a:r>
            <a:r>
              <a:rPr lang="en-US" sz="3000" dirty="0" smtClean="0">
                <a:latin typeface="Times New Roman" panose="02020603050405020304" pitchFamily="18" charset="0"/>
                <a:cs typeface="Times New Roman" panose="02020603050405020304" pitchFamily="18" charset="0"/>
              </a:rPr>
              <a:t>responsibilities.</a:t>
            </a:r>
          </a:p>
          <a:p>
            <a:pPr marL="0" indent="0">
              <a:buNone/>
            </a:pPr>
            <a:r>
              <a:rPr lang="en-US" sz="3000" dirty="0" smtClean="0">
                <a:latin typeface="Times New Roman" panose="02020603050405020304" pitchFamily="18" charset="0"/>
                <a:cs typeface="Times New Roman" panose="02020603050405020304" pitchFamily="18" charset="0"/>
              </a:rPr>
              <a:t>Getting </a:t>
            </a:r>
            <a:r>
              <a:rPr lang="en-US" sz="3000" dirty="0">
                <a:latin typeface="Times New Roman" panose="02020603050405020304" pitchFamily="18" charset="0"/>
                <a:cs typeface="Times New Roman" panose="02020603050405020304" pitchFamily="18" charset="0"/>
              </a:rPr>
              <a:t>into a conflict situation between insatiable curiosity, spontaneous interest in everything new and unusual and parental prohibitions, the child experiences the strongest deprivation — the restriction of the ability to meet their needs. He perceives this situation as rejection on the part of his parents.</a:t>
            </a:r>
            <a:endParaRPr lang="ru-RU" dirty="0"/>
          </a:p>
        </p:txBody>
      </p:sp>
    </p:spTree>
    <p:extLst>
      <p:ext uri="{BB962C8B-B14F-4D97-AF65-F5344CB8AC3E}">
        <p14:creationId xmlns:p14="http://schemas.microsoft.com/office/powerpoint/2010/main" val="1948428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2546" y="365127"/>
            <a:ext cx="9623502" cy="1325563"/>
          </a:xfrm>
        </p:spPr>
        <p:txBody>
          <a:bodyPr>
            <a:normAutofit/>
          </a:bodyPr>
          <a:lstStyle/>
          <a:p>
            <a:r>
              <a:rPr lang="ru-RU" sz="3600" b="1" dirty="0">
                <a:solidFill>
                  <a:srgbClr val="FF0000"/>
                </a:solidFill>
                <a:latin typeface="Times New Roman" panose="02020603050405020304" pitchFamily="18" charset="0"/>
                <a:cs typeface="Times New Roman" panose="02020603050405020304" pitchFamily="18" charset="0"/>
              </a:rPr>
              <a:t>1. </a:t>
            </a:r>
            <a:r>
              <a:rPr lang="en-US" sz="3600" b="1" dirty="0">
                <a:solidFill>
                  <a:srgbClr val="FF0000"/>
                </a:solidFill>
                <a:latin typeface="Times New Roman" panose="02020603050405020304" pitchFamily="18" charset="0"/>
                <a:cs typeface="Times New Roman" panose="02020603050405020304" pitchFamily="18" charset="0"/>
              </a:rPr>
              <a:t>Age-related features of aggression</a:t>
            </a:r>
            <a:r>
              <a:rPr lang="ru-RU" sz="3600" b="1" dirty="0">
                <a:solidFill>
                  <a:srgbClr val="FF0000"/>
                </a:solidFill>
                <a:latin typeface="Times New Roman" panose="02020603050405020304" pitchFamily="18" charset="0"/>
                <a:cs typeface="Times New Roman" panose="02020603050405020304" pitchFamily="18" charset="0"/>
              </a:rPr>
              <a:t>:</a:t>
            </a:r>
            <a:br>
              <a:rPr lang="ru-RU"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7030A0"/>
                </a:solidFill>
                <a:latin typeface="Times New Roman" panose="02020603050405020304" pitchFamily="18" charset="0"/>
                <a:cs typeface="Times New Roman" panose="02020603050405020304" pitchFamily="18" charset="0"/>
              </a:rPr>
              <a:t>Toddlers</a:t>
            </a:r>
            <a:r>
              <a:rPr lang="ru-RU" sz="3600" b="1" dirty="0">
                <a:solidFill>
                  <a:srgbClr val="7030A0"/>
                </a:solidFill>
                <a:latin typeface="Times New Roman" panose="02020603050405020304" pitchFamily="18" charset="0"/>
                <a:cs typeface="Times New Roman" panose="02020603050405020304" pitchFamily="18" charset="0"/>
              </a:rPr>
              <a:t> (1-3)</a:t>
            </a:r>
            <a:endParaRPr lang="ru-RU" sz="3600" dirty="0"/>
          </a:p>
        </p:txBody>
      </p:sp>
      <p:sp>
        <p:nvSpPr>
          <p:cNvPr id="3" name="Объект 2"/>
          <p:cNvSpPr>
            <a:spLocks noGrp="1"/>
          </p:cNvSpPr>
          <p:nvPr>
            <p:ph idx="1"/>
          </p:nvPr>
        </p:nvSpPr>
        <p:spPr>
          <a:xfrm>
            <a:off x="1661529" y="1773044"/>
            <a:ext cx="10270275" cy="493999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The inability to resolve this conflict leads to </a:t>
            </a:r>
            <a:r>
              <a:rPr lang="en-US" dirty="0" smtClean="0">
                <a:latin typeface="Times New Roman" panose="02020603050405020304" pitchFamily="18" charset="0"/>
                <a:cs typeface="Times New Roman" panose="02020603050405020304" pitchFamily="18" charset="0"/>
              </a:rPr>
              <a:t>anger, despair and </a:t>
            </a:r>
            <a:r>
              <a:rPr lang="en-US" dirty="0">
                <a:latin typeface="Times New Roman" panose="02020603050405020304" pitchFamily="18" charset="0"/>
                <a:cs typeface="Times New Roman" panose="02020603050405020304" pitchFamily="18" charset="0"/>
              </a:rPr>
              <a:t>aggressive tendencies </a:t>
            </a:r>
            <a:r>
              <a:rPr lang="en-US" dirty="0" smtClean="0">
                <a:latin typeface="Times New Roman" panose="02020603050405020304" pitchFamily="18" charset="0"/>
                <a:cs typeface="Times New Roman" panose="02020603050405020304" pitchFamily="18" charset="0"/>
              </a:rPr>
              <a:t>in child’s </a:t>
            </a:r>
            <a:r>
              <a:rPr lang="en-US" dirty="0">
                <a:latin typeface="Times New Roman" panose="02020603050405020304" pitchFamily="18" charset="0"/>
                <a:cs typeface="Times New Roman" panose="02020603050405020304" pitchFamily="18" charset="0"/>
              </a:rPr>
              <a:t>behavior</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Previously </a:t>
            </a:r>
            <a:r>
              <a:rPr lang="en-US" dirty="0">
                <a:latin typeface="Times New Roman" panose="02020603050405020304" pitchFamily="18" charset="0"/>
                <a:cs typeface="Times New Roman" panose="02020603050405020304" pitchFamily="18" charset="0"/>
              </a:rPr>
              <a:t>parents reacted to the </a:t>
            </a:r>
            <a:r>
              <a:rPr lang="en-US" dirty="0" smtClean="0">
                <a:latin typeface="Times New Roman" panose="02020603050405020304" pitchFamily="18" charset="0"/>
                <a:cs typeface="Times New Roman" panose="02020603050405020304" pitchFamily="18" charset="0"/>
              </a:rPr>
              <a:t>child’s aggressive behavior </a:t>
            </a:r>
            <a:r>
              <a:rPr lang="en-US" dirty="0">
                <a:latin typeface="Times New Roman" panose="02020603050405020304" pitchFamily="18" charset="0"/>
                <a:cs typeface="Times New Roman" panose="02020603050405020304" pitchFamily="18" charset="0"/>
              </a:rPr>
              <a:t>with </a:t>
            </a:r>
            <a:r>
              <a:rPr lang="en-US" dirty="0" smtClean="0">
                <a:latin typeface="Times New Roman" panose="02020603050405020304" pitchFamily="18" charset="0"/>
                <a:cs typeface="Times New Roman" panose="02020603050405020304" pitchFamily="18" charset="0"/>
              </a:rPr>
              <a:t>a display of affection or </a:t>
            </a:r>
            <a:r>
              <a:rPr lang="en-US" dirty="0">
                <a:latin typeface="Times New Roman" panose="02020603050405020304" pitchFamily="18" charset="0"/>
                <a:cs typeface="Times New Roman" panose="02020603050405020304" pitchFamily="18" charset="0"/>
              </a:rPr>
              <a:t>attempts to distract </a:t>
            </a:r>
            <a:r>
              <a:rPr lang="en-US" dirty="0" smtClean="0">
                <a:latin typeface="Times New Roman" panose="02020603050405020304" pitchFamily="18" charset="0"/>
                <a:cs typeface="Times New Roman" panose="02020603050405020304" pitchFamily="18" charset="0"/>
              </a:rPr>
              <a:t>the child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turn everything into </a:t>
            </a:r>
            <a:r>
              <a:rPr lang="en-US" dirty="0">
                <a:latin typeface="Times New Roman" panose="02020603050405020304" pitchFamily="18" charset="0"/>
                <a:cs typeface="Times New Roman" panose="02020603050405020304" pitchFamily="18" charset="0"/>
              </a:rPr>
              <a:t>a joke, now they often resort to threats and </a:t>
            </a:r>
            <a:r>
              <a:rPr lang="en-US" dirty="0" smtClean="0">
                <a:latin typeface="Times New Roman" panose="02020603050405020304" pitchFamily="18" charset="0"/>
                <a:cs typeface="Times New Roman" panose="02020603050405020304" pitchFamily="18" charset="0"/>
              </a:rPr>
              <a:t>punishment such as deprivation </a:t>
            </a:r>
            <a:r>
              <a:rPr lang="en-US" dirty="0">
                <a:latin typeface="Times New Roman" panose="02020603050405020304" pitchFamily="18" charset="0"/>
                <a:cs typeface="Times New Roman" panose="02020603050405020304" pitchFamily="18" charset="0"/>
              </a:rPr>
              <a:t>of pleasure, isolation.</a:t>
            </a:r>
            <a:endParaRPr lang="ru-RU" dirty="0"/>
          </a:p>
        </p:txBody>
      </p:sp>
    </p:spTree>
    <p:extLst>
      <p:ext uri="{BB962C8B-B14F-4D97-AF65-F5344CB8AC3E}">
        <p14:creationId xmlns:p14="http://schemas.microsoft.com/office/powerpoint/2010/main" val="1949642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2546" y="365127"/>
            <a:ext cx="9623502" cy="1325563"/>
          </a:xfrm>
        </p:spPr>
        <p:txBody>
          <a:bodyPr>
            <a:normAutofit/>
          </a:bodyPr>
          <a:lstStyle/>
          <a:p>
            <a:r>
              <a:rPr lang="ru-RU" sz="3600" b="1" dirty="0">
                <a:solidFill>
                  <a:srgbClr val="FF0000"/>
                </a:solidFill>
                <a:latin typeface="Times New Roman" panose="02020603050405020304" pitchFamily="18" charset="0"/>
                <a:cs typeface="Times New Roman" panose="02020603050405020304" pitchFamily="18" charset="0"/>
              </a:rPr>
              <a:t>1. </a:t>
            </a:r>
            <a:r>
              <a:rPr lang="en-US" sz="3600" b="1" dirty="0">
                <a:solidFill>
                  <a:srgbClr val="FF0000"/>
                </a:solidFill>
                <a:latin typeface="Times New Roman" panose="02020603050405020304" pitchFamily="18" charset="0"/>
                <a:cs typeface="Times New Roman" panose="02020603050405020304" pitchFamily="18" charset="0"/>
              </a:rPr>
              <a:t>Age-related features of aggression</a:t>
            </a:r>
            <a:r>
              <a:rPr lang="ru-RU" sz="3600" b="1" dirty="0">
                <a:solidFill>
                  <a:srgbClr val="FF0000"/>
                </a:solidFill>
                <a:latin typeface="Times New Roman" panose="02020603050405020304" pitchFamily="18" charset="0"/>
                <a:cs typeface="Times New Roman" panose="02020603050405020304" pitchFamily="18" charset="0"/>
              </a:rPr>
              <a:t>:</a:t>
            </a:r>
            <a:br>
              <a:rPr lang="ru-RU"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7030A0"/>
                </a:solidFill>
                <a:latin typeface="Times New Roman" panose="02020603050405020304" pitchFamily="18" charset="0"/>
                <a:cs typeface="Times New Roman" panose="02020603050405020304" pitchFamily="18" charset="0"/>
              </a:rPr>
              <a:t>Toddlers</a:t>
            </a:r>
            <a:r>
              <a:rPr lang="ru-RU" sz="3600" b="1" dirty="0">
                <a:solidFill>
                  <a:srgbClr val="7030A0"/>
                </a:solidFill>
                <a:latin typeface="Times New Roman" panose="02020603050405020304" pitchFamily="18" charset="0"/>
                <a:cs typeface="Times New Roman" panose="02020603050405020304" pitchFamily="18" charset="0"/>
              </a:rPr>
              <a:t> (1-3)</a:t>
            </a:r>
            <a:endParaRPr lang="ru-RU" sz="3600" dirty="0"/>
          </a:p>
        </p:txBody>
      </p:sp>
      <p:sp>
        <p:nvSpPr>
          <p:cNvPr id="3" name="Объект 2"/>
          <p:cNvSpPr>
            <a:spLocks noGrp="1"/>
          </p:cNvSpPr>
          <p:nvPr>
            <p:ph idx="1"/>
          </p:nvPr>
        </p:nvSpPr>
        <p:spPr>
          <a:xfrm>
            <a:off x="1661529" y="1773044"/>
            <a:ext cx="10270275" cy="493999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The child thinks about how to react to the increasing sanctions from the parents, how to behave </a:t>
            </a:r>
            <a:r>
              <a:rPr lang="en-US" dirty="0" smtClean="0">
                <a:latin typeface="Times New Roman" panose="02020603050405020304" pitchFamily="18" charset="0"/>
                <a:cs typeface="Times New Roman" panose="02020603050405020304" pitchFamily="18" charset="0"/>
              </a:rPr>
              <a:t>in the future to </a:t>
            </a:r>
            <a:r>
              <a:rPr lang="en-US" dirty="0" err="1" smtClean="0">
                <a:latin typeface="Times New Roman" panose="02020603050405020304" pitchFamily="18" charset="0"/>
                <a:cs typeface="Times New Roman" panose="02020603050405020304" pitchFamily="18" charset="0"/>
              </a:rPr>
              <a:t>minimise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parental </a:t>
            </a:r>
            <a:r>
              <a:rPr lang="en-US" dirty="0" smtClean="0">
                <a:latin typeface="Times New Roman" panose="02020603050405020304" pitchFamily="18" charset="0"/>
                <a:cs typeface="Times New Roman" panose="02020603050405020304" pitchFamily="18" charset="0"/>
              </a:rPr>
              <a:t>counter-aggression.</a:t>
            </a:r>
          </a:p>
          <a:p>
            <a:pPr marL="0" indent="0">
              <a:buNone/>
            </a:pPr>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ost </a:t>
            </a:r>
            <a:r>
              <a:rPr lang="en-US" dirty="0">
                <a:latin typeface="Times New Roman" panose="02020603050405020304" pitchFamily="18" charset="0"/>
                <a:cs typeface="Times New Roman" panose="02020603050405020304" pitchFamily="18" charset="0"/>
              </a:rPr>
              <a:t>often, the child </a:t>
            </a:r>
            <a:r>
              <a:rPr lang="en-US" dirty="0" smtClean="0">
                <a:latin typeface="Times New Roman" panose="02020603050405020304" pitchFamily="18" charset="0"/>
                <a:cs typeface="Times New Roman" panose="02020603050405020304" pitchFamily="18" charset="0"/>
              </a:rPr>
              <a:t>is unable to </a:t>
            </a:r>
            <a:r>
              <a:rPr lang="en-US" dirty="0">
                <a:latin typeface="Times New Roman" panose="02020603050405020304" pitchFamily="18" charset="0"/>
                <a:cs typeface="Times New Roman" panose="02020603050405020304" pitchFamily="18" charset="0"/>
              </a:rPr>
              <a:t>find a way out of this situation. </a:t>
            </a: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can lead to all sorts of mental disorders, which </a:t>
            </a:r>
            <a:r>
              <a:rPr lang="en-US" dirty="0" smtClean="0">
                <a:latin typeface="Times New Roman" panose="02020603050405020304" pitchFamily="18" charset="0"/>
                <a:cs typeface="Times New Roman" panose="02020603050405020304" pitchFamily="18" charset="0"/>
              </a:rPr>
              <a:t>can be </a:t>
            </a:r>
            <a:r>
              <a:rPr lang="en-US" dirty="0">
                <a:latin typeface="Times New Roman" panose="02020603050405020304" pitchFamily="18" charset="0"/>
                <a:cs typeface="Times New Roman" panose="02020603050405020304" pitchFamily="18" charset="0"/>
              </a:rPr>
              <a:t>manifested in </a:t>
            </a:r>
            <a:r>
              <a:rPr lang="en-US" dirty="0" smtClean="0">
                <a:latin typeface="Times New Roman" panose="02020603050405020304" pitchFamily="18" charset="0"/>
                <a:cs typeface="Times New Roman" panose="02020603050405020304" pitchFamily="18" charset="0"/>
              </a:rPr>
              <a:t>such reactions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as loss of </a:t>
            </a:r>
            <a:r>
              <a:rPr lang="en-US" dirty="0">
                <a:latin typeface="Times New Roman" panose="02020603050405020304" pitchFamily="18" charset="0"/>
                <a:cs typeface="Times New Roman" panose="02020603050405020304" pitchFamily="18" charset="0"/>
              </a:rPr>
              <a:t>appetite, </a:t>
            </a:r>
            <a:r>
              <a:rPr lang="en-US" dirty="0" smtClean="0">
                <a:latin typeface="Times New Roman" panose="02020603050405020304" pitchFamily="18" charset="0"/>
                <a:cs typeface="Times New Roman" panose="02020603050405020304" pitchFamily="18" charset="0"/>
              </a:rPr>
              <a:t>not </a:t>
            </a:r>
            <a:r>
              <a:rPr lang="en-US" dirty="0">
                <a:latin typeface="Times New Roman" panose="02020603050405020304" pitchFamily="18" charset="0"/>
                <a:cs typeface="Times New Roman" panose="02020603050405020304" pitchFamily="18" charset="0"/>
              </a:rPr>
              <a:t>asking for a </a:t>
            </a:r>
            <a:r>
              <a:rPr lang="en-US" dirty="0" err="1">
                <a:latin typeface="Times New Roman" panose="02020603050405020304" pitchFamily="18" charset="0"/>
                <a:cs typeface="Times New Roman" panose="02020603050405020304" pitchFamily="18" charset="0"/>
              </a:rPr>
              <a:t>potty</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restless sleep.</a:t>
            </a:r>
            <a:endParaRPr lang="ru-RU" dirty="0"/>
          </a:p>
        </p:txBody>
      </p:sp>
    </p:spTree>
    <p:extLst>
      <p:ext uri="{BB962C8B-B14F-4D97-AF65-F5344CB8AC3E}">
        <p14:creationId xmlns:p14="http://schemas.microsoft.com/office/powerpoint/2010/main" val="688782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2546" y="365127"/>
            <a:ext cx="9623502" cy="805751"/>
          </a:xfrm>
        </p:spPr>
        <p:txBody>
          <a:bodyPr>
            <a:normAutofit fontScale="90000"/>
          </a:bodyPr>
          <a:lstStyle/>
          <a:p>
            <a:r>
              <a:rPr lang="en-US" sz="3600" b="1" dirty="0" smtClean="0">
                <a:solidFill>
                  <a:srgbClr val="FF0000"/>
                </a:solidFill>
                <a:latin typeface="Times New Roman" panose="02020603050405020304" pitchFamily="18" charset="0"/>
                <a:cs typeface="Times New Roman" panose="02020603050405020304" pitchFamily="18" charset="0"/>
              </a:rPr>
              <a:t>2</a:t>
            </a:r>
            <a:r>
              <a:rPr lang="ru-RU" sz="3600" b="1" dirty="0" smtClean="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Age-related features of aggression</a:t>
            </a:r>
            <a:r>
              <a:rPr lang="ru-RU" sz="3600" b="1" dirty="0">
                <a:solidFill>
                  <a:srgbClr val="FF0000"/>
                </a:solidFill>
                <a:latin typeface="Times New Roman" panose="02020603050405020304" pitchFamily="18" charset="0"/>
                <a:cs typeface="Times New Roman" panose="02020603050405020304" pitchFamily="18" charset="0"/>
              </a:rPr>
              <a:t>:</a:t>
            </a:r>
            <a:br>
              <a:rPr lang="ru-RU" sz="3600" b="1" dirty="0">
                <a:solidFill>
                  <a:srgbClr val="FF0000"/>
                </a:solidFill>
                <a:latin typeface="Times New Roman" panose="02020603050405020304" pitchFamily="18" charset="0"/>
                <a:cs typeface="Times New Roman" panose="02020603050405020304" pitchFamily="18" charset="0"/>
              </a:rPr>
            </a:br>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Preschoolers </a:t>
            </a:r>
            <a:r>
              <a:rPr lang="ru-RU" sz="3600" b="1" dirty="0" smtClean="0">
                <a:solidFill>
                  <a:schemeClr val="accent6">
                    <a:lumMod val="75000"/>
                  </a:schemeClr>
                </a:solidFill>
                <a:latin typeface="Times New Roman" panose="02020603050405020304" pitchFamily="18" charset="0"/>
                <a:cs typeface="Times New Roman" panose="02020603050405020304" pitchFamily="18" charset="0"/>
              </a:rPr>
              <a:t>(3-6)</a:t>
            </a:r>
            <a:endParaRPr lang="ru-RU" sz="3600" dirty="0">
              <a:solidFill>
                <a:schemeClr val="accent6">
                  <a:lumMod val="75000"/>
                </a:schemeClr>
              </a:solidFill>
            </a:endParaRPr>
          </a:p>
        </p:txBody>
      </p:sp>
      <p:sp>
        <p:nvSpPr>
          <p:cNvPr id="3" name="Объект 2"/>
          <p:cNvSpPr>
            <a:spLocks noGrp="1"/>
          </p:cNvSpPr>
          <p:nvPr>
            <p:ph idx="1"/>
          </p:nvPr>
        </p:nvSpPr>
        <p:spPr>
          <a:xfrm>
            <a:off x="1661529" y="1215483"/>
            <a:ext cx="10270275" cy="5497550"/>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Children’s aggressive behavior is connected to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process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gender and role identification or </a:t>
            </a:r>
            <a:r>
              <a:rPr lang="en-US" dirty="0">
                <a:latin typeface="Times New Roman" panose="02020603050405020304" pitchFamily="18" charset="0"/>
                <a:cs typeface="Times New Roman" panose="02020603050405020304" pitchFamily="18" charset="0"/>
              </a:rPr>
              <a:t>the "oedipal situation" in the family</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use of the "Doll-play" technique (when a child plays with dolls that represent family members) allowed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establish that the boys </a:t>
            </a:r>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more aggressive towards dolls </a:t>
            </a:r>
            <a:r>
              <a:rPr lang="en-US" dirty="0" smtClean="0">
                <a:latin typeface="Times New Roman" panose="02020603050405020304" pitchFamily="18" charset="0"/>
                <a:cs typeface="Times New Roman" panose="02020603050405020304" pitchFamily="18" charset="0"/>
              </a:rPr>
              <a:t>than girls.</a:t>
            </a:r>
          </a:p>
          <a:p>
            <a:pPr marL="0" indent="0">
              <a:buNone/>
            </a:pPr>
            <a:r>
              <a:rPr lang="en-US" dirty="0" smtClean="0">
                <a:latin typeface="Times New Roman" panose="02020603050405020304" pitchFamily="18" charset="0"/>
                <a:cs typeface="Times New Roman" panose="02020603050405020304" pitchFamily="18" charset="0"/>
              </a:rPr>
              <a:t>The highest level of </a:t>
            </a:r>
            <a:r>
              <a:rPr lang="en-US" dirty="0">
                <a:latin typeface="Times New Roman" panose="02020603050405020304" pitchFamily="18" charset="0"/>
                <a:cs typeface="Times New Roman" panose="02020603050405020304" pitchFamily="18" charset="0"/>
              </a:rPr>
              <a:t>aggression in boys was </a:t>
            </a:r>
            <a:r>
              <a:rPr lang="en-US" dirty="0" smtClean="0">
                <a:latin typeface="Times New Roman" panose="02020603050405020304" pitchFamily="18" charset="0"/>
                <a:cs typeface="Times New Roman" panose="02020603050405020304" pitchFamily="18" charset="0"/>
              </a:rPr>
              <a:t>observed in their reaction </a:t>
            </a:r>
            <a:r>
              <a:rPr lang="en-US" dirty="0">
                <a:latin typeface="Times New Roman" panose="02020603050405020304" pitchFamily="18" charset="0"/>
                <a:cs typeface="Times New Roman" panose="02020603050405020304" pitchFamily="18" charset="0"/>
              </a:rPr>
              <a:t>to the "father" doll, </a:t>
            </a:r>
            <a:r>
              <a:rPr lang="en-US" dirty="0" smtClean="0">
                <a:latin typeface="Times New Roman" panose="02020603050405020304" pitchFamily="18" charset="0"/>
                <a:cs typeface="Times New Roman" panose="02020603050405020304" pitchFamily="18" charset="0"/>
              </a:rPr>
              <a:t>while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lowest was expressed in reaction to </a:t>
            </a:r>
            <a:r>
              <a:rPr lang="en-US" dirty="0">
                <a:latin typeface="Times New Roman" panose="02020603050405020304" pitchFamily="18" charset="0"/>
                <a:cs typeface="Times New Roman" panose="02020603050405020304" pitchFamily="18" charset="0"/>
              </a:rPr>
              <a:t>the "mother" </a:t>
            </a:r>
            <a:r>
              <a:rPr lang="en-US" dirty="0" smtClean="0">
                <a:latin typeface="Times New Roman" panose="02020603050405020304" pitchFamily="18" charset="0"/>
                <a:cs typeface="Times New Roman" panose="02020603050405020304" pitchFamily="18" charset="0"/>
              </a:rPr>
              <a:t>doll (vice versa for the girls).</a:t>
            </a:r>
          </a:p>
          <a:p>
            <a:pPr marL="0" indent="0">
              <a:buNone/>
            </a:pPr>
            <a:r>
              <a:rPr lang="en-US" dirty="0" smtClean="0">
                <a:latin typeface="Times New Roman" panose="02020603050405020304" pitchFamily="18" charset="0"/>
                <a:cs typeface="Times New Roman" panose="02020603050405020304" pitchFamily="18" charset="0"/>
              </a:rPr>
              <a:t>Boys </a:t>
            </a:r>
            <a:r>
              <a:rPr lang="en-US" dirty="0">
                <a:latin typeface="Times New Roman" panose="02020603050405020304" pitchFamily="18" charset="0"/>
                <a:cs typeface="Times New Roman" panose="02020603050405020304" pitchFamily="18" charset="0"/>
              </a:rPr>
              <a:t>who </a:t>
            </a:r>
            <a:r>
              <a:rPr lang="en-US" dirty="0" smtClean="0">
                <a:latin typeface="Times New Roman" panose="02020603050405020304" pitchFamily="18" charset="0"/>
                <a:cs typeface="Times New Roman" panose="02020603050405020304" pitchFamily="18" charset="0"/>
              </a:rPr>
              <a:t>grow up with </a:t>
            </a:r>
            <a:r>
              <a:rPr lang="en-US" dirty="0">
                <a:latin typeface="Times New Roman" panose="02020603050405020304" pitchFamily="18" charset="0"/>
                <a:cs typeface="Times New Roman" panose="02020603050405020304" pitchFamily="18" charset="0"/>
              </a:rPr>
              <a:t>a father are more </a:t>
            </a:r>
            <a:r>
              <a:rPr lang="en-US" dirty="0" smtClean="0">
                <a:latin typeface="Times New Roman" panose="02020603050405020304" pitchFamily="18" charset="0"/>
                <a:cs typeface="Times New Roman" panose="02020603050405020304" pitchFamily="18" charset="0"/>
              </a:rPr>
              <a:t>aggressive and independent </a:t>
            </a:r>
            <a:r>
              <a:rPr lang="en-US" dirty="0">
                <a:latin typeface="Times New Roman" panose="02020603050405020304" pitchFamily="18" charset="0"/>
                <a:cs typeface="Times New Roman" panose="02020603050405020304" pitchFamily="18" charset="0"/>
              </a:rPr>
              <a:t>than boys who grow up without a father</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639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2546" y="365127"/>
            <a:ext cx="9623502" cy="805751"/>
          </a:xfrm>
        </p:spPr>
        <p:txBody>
          <a:bodyPr>
            <a:normAutofit fontScale="90000"/>
          </a:bodyPr>
          <a:lstStyle/>
          <a:p>
            <a:r>
              <a:rPr lang="en-US" sz="3600" b="1" dirty="0">
                <a:solidFill>
                  <a:srgbClr val="FF0000"/>
                </a:solidFill>
                <a:latin typeface="Times New Roman" panose="02020603050405020304" pitchFamily="18" charset="0"/>
                <a:cs typeface="Times New Roman" panose="02020603050405020304" pitchFamily="18" charset="0"/>
              </a:rPr>
              <a:t>2</a:t>
            </a:r>
            <a:r>
              <a:rPr lang="ru-RU"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Age-related features of aggression</a:t>
            </a:r>
            <a:r>
              <a:rPr lang="ru-RU" sz="3600" b="1" dirty="0">
                <a:solidFill>
                  <a:srgbClr val="FF0000"/>
                </a:solidFill>
                <a:latin typeface="Times New Roman" panose="02020603050405020304" pitchFamily="18" charset="0"/>
                <a:cs typeface="Times New Roman" panose="02020603050405020304" pitchFamily="18" charset="0"/>
              </a:rPr>
              <a:t>:</a:t>
            </a:r>
            <a:br>
              <a:rPr lang="ru-RU" sz="3600" b="1" dirty="0">
                <a:solidFill>
                  <a:srgbClr val="FF0000"/>
                </a:solidFill>
                <a:latin typeface="Times New Roman" panose="02020603050405020304" pitchFamily="18" charset="0"/>
                <a:cs typeface="Times New Roman" panose="02020603050405020304" pitchFamily="18" charset="0"/>
              </a:rPr>
            </a:br>
            <a:r>
              <a:rPr lang="en-US" sz="3600" b="1" dirty="0">
                <a:solidFill>
                  <a:schemeClr val="accent6">
                    <a:lumMod val="75000"/>
                  </a:schemeClr>
                </a:solidFill>
                <a:latin typeface="Times New Roman" panose="02020603050405020304" pitchFamily="18" charset="0"/>
                <a:cs typeface="Times New Roman" panose="02020603050405020304" pitchFamily="18" charset="0"/>
              </a:rPr>
              <a:t>Preschoolers </a:t>
            </a:r>
            <a:r>
              <a:rPr lang="ru-RU" sz="3600" b="1" dirty="0">
                <a:solidFill>
                  <a:schemeClr val="accent6">
                    <a:lumMod val="75000"/>
                  </a:schemeClr>
                </a:solidFill>
                <a:latin typeface="Times New Roman" panose="02020603050405020304" pitchFamily="18" charset="0"/>
                <a:cs typeface="Times New Roman" panose="02020603050405020304" pitchFamily="18" charset="0"/>
              </a:rPr>
              <a:t>(3-6)</a:t>
            </a:r>
            <a:endParaRPr lang="ru-RU" sz="3600" dirty="0">
              <a:solidFill>
                <a:schemeClr val="accent6">
                  <a:lumMod val="75000"/>
                </a:schemeClr>
              </a:solidFill>
            </a:endParaRPr>
          </a:p>
        </p:txBody>
      </p:sp>
      <p:sp>
        <p:nvSpPr>
          <p:cNvPr id="3" name="Объект 2"/>
          <p:cNvSpPr>
            <a:spLocks noGrp="1"/>
          </p:cNvSpPr>
          <p:nvPr>
            <p:ph idx="1"/>
          </p:nvPr>
        </p:nvSpPr>
        <p:spPr>
          <a:xfrm>
            <a:off x="1661529" y="1215483"/>
            <a:ext cx="10270275" cy="5497550"/>
          </a:xfrm>
        </p:spPr>
        <p:txBody>
          <a:bodyPr>
            <a:normAutofit/>
          </a:bodyPr>
          <a:lstStyle/>
          <a:p>
            <a:endParaRPr lang="ru-RU" dirty="0" smtClean="0"/>
          </a:p>
          <a:p>
            <a:r>
              <a:rPr lang="en-US" dirty="0">
                <a:latin typeface="Times New Roman" panose="02020603050405020304" pitchFamily="18" charset="0"/>
                <a:cs typeface="Times New Roman" panose="02020603050405020304" pitchFamily="18" charset="0"/>
              </a:rPr>
              <a:t>During this period, </a:t>
            </a:r>
            <a:r>
              <a:rPr lang="en-US" dirty="0" smtClean="0">
                <a:latin typeface="Times New Roman" panose="02020603050405020304" pitchFamily="18" charset="0"/>
                <a:cs typeface="Times New Roman" panose="02020603050405020304" pitchFamily="18" charset="0"/>
              </a:rPr>
              <a:t>parents </a:t>
            </a:r>
            <a:r>
              <a:rPr lang="en-US" dirty="0">
                <a:latin typeface="Times New Roman" panose="02020603050405020304" pitchFamily="18" charset="0"/>
                <a:cs typeface="Times New Roman" panose="02020603050405020304" pitchFamily="18" charset="0"/>
              </a:rPr>
              <a:t>take a more differentiated position in relation to the child, that is, </a:t>
            </a:r>
            <a:r>
              <a:rPr lang="en-US" dirty="0" smtClean="0">
                <a:latin typeface="Times New Roman" panose="02020603050405020304" pitchFamily="18" charset="0"/>
                <a:cs typeface="Times New Roman" panose="02020603050405020304" pitchFamily="18" charset="0"/>
              </a:rPr>
              <a:t>they start perceiving the child </a:t>
            </a:r>
            <a:r>
              <a:rPr lang="en-US" dirty="0">
                <a:latin typeface="Times New Roman" panose="02020603050405020304" pitchFamily="18" charset="0"/>
                <a:cs typeface="Times New Roman" panose="02020603050405020304" pitchFamily="18" charset="0"/>
              </a:rPr>
              <a:t>as </a:t>
            </a:r>
            <a:r>
              <a:rPr lang="en-US" dirty="0" smtClean="0">
                <a:latin typeface="Times New Roman" panose="02020603050405020304" pitchFamily="18" charset="0"/>
                <a:cs typeface="Times New Roman" panose="02020603050405020304" pitchFamily="18" charset="0"/>
              </a:rPr>
              <a:t>a boy </a:t>
            </a:r>
            <a:r>
              <a:rPr lang="en-US" dirty="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a girl.</a:t>
            </a:r>
            <a:endParaRPr lang="ru-RU" dirty="0" smtClean="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806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2546" y="365127"/>
            <a:ext cx="9623502" cy="805751"/>
          </a:xfrm>
        </p:spPr>
        <p:txBody>
          <a:bodyPr>
            <a:normAutofit fontScale="90000"/>
          </a:bodyPr>
          <a:lstStyle/>
          <a:p>
            <a:r>
              <a:rPr lang="en-US" sz="3600" b="1" dirty="0">
                <a:solidFill>
                  <a:srgbClr val="FF0000"/>
                </a:solidFill>
                <a:latin typeface="Times New Roman" panose="02020603050405020304" pitchFamily="18" charset="0"/>
                <a:cs typeface="Times New Roman" panose="02020603050405020304" pitchFamily="18" charset="0"/>
              </a:rPr>
              <a:t>2</a:t>
            </a:r>
            <a:r>
              <a:rPr lang="ru-RU"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Age-related features of aggression</a:t>
            </a:r>
            <a:r>
              <a:rPr lang="ru-RU" sz="3600" b="1" dirty="0">
                <a:solidFill>
                  <a:srgbClr val="FF0000"/>
                </a:solidFill>
                <a:latin typeface="Times New Roman" panose="02020603050405020304" pitchFamily="18" charset="0"/>
                <a:cs typeface="Times New Roman" panose="02020603050405020304" pitchFamily="18" charset="0"/>
              </a:rPr>
              <a:t>:</a:t>
            </a:r>
            <a:br>
              <a:rPr lang="ru-RU" sz="3600" b="1" dirty="0">
                <a:solidFill>
                  <a:srgbClr val="FF0000"/>
                </a:solidFill>
                <a:latin typeface="Times New Roman" panose="02020603050405020304" pitchFamily="18" charset="0"/>
                <a:cs typeface="Times New Roman" panose="02020603050405020304" pitchFamily="18" charset="0"/>
              </a:rPr>
            </a:br>
            <a:r>
              <a:rPr lang="en-US" sz="3600" b="1" dirty="0">
                <a:solidFill>
                  <a:schemeClr val="accent6">
                    <a:lumMod val="75000"/>
                  </a:schemeClr>
                </a:solidFill>
                <a:latin typeface="Times New Roman" panose="02020603050405020304" pitchFamily="18" charset="0"/>
                <a:cs typeface="Times New Roman" panose="02020603050405020304" pitchFamily="18" charset="0"/>
              </a:rPr>
              <a:t>Preschoolers </a:t>
            </a:r>
            <a:r>
              <a:rPr lang="ru-RU" sz="3600" b="1" dirty="0">
                <a:solidFill>
                  <a:schemeClr val="accent6">
                    <a:lumMod val="75000"/>
                  </a:schemeClr>
                </a:solidFill>
                <a:latin typeface="Times New Roman" panose="02020603050405020304" pitchFamily="18" charset="0"/>
                <a:cs typeface="Times New Roman" panose="02020603050405020304" pitchFamily="18" charset="0"/>
              </a:rPr>
              <a:t>(3-6)</a:t>
            </a:r>
            <a:endParaRPr lang="ru-RU" sz="3600" dirty="0">
              <a:solidFill>
                <a:schemeClr val="accent6">
                  <a:lumMod val="75000"/>
                </a:schemeClr>
              </a:solidFill>
            </a:endParaRPr>
          </a:p>
        </p:txBody>
      </p:sp>
      <p:sp>
        <p:nvSpPr>
          <p:cNvPr id="3" name="Объект 2"/>
          <p:cNvSpPr>
            <a:spLocks noGrp="1"/>
          </p:cNvSpPr>
          <p:nvPr>
            <p:ph idx="1"/>
          </p:nvPr>
        </p:nvSpPr>
        <p:spPr>
          <a:xfrm>
            <a:off x="2069432" y="1215483"/>
            <a:ext cx="9862372" cy="549755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"Identification with </a:t>
            </a:r>
            <a:r>
              <a:rPr lang="en-US" dirty="0" smtClean="0">
                <a:latin typeface="Times New Roman" panose="02020603050405020304" pitchFamily="18" charset="0"/>
                <a:cs typeface="Times New Roman" panose="02020603050405020304" pitchFamily="18" charset="0"/>
              </a:rPr>
              <a:t>aggressor»</a:t>
            </a:r>
          </a:p>
          <a:p>
            <a:pPr marL="0" indent="0">
              <a:buNone/>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a defense mechanism that is triggered when a child </a:t>
            </a:r>
            <a:r>
              <a:rPr lang="en-US" dirty="0" smtClean="0">
                <a:latin typeface="Times New Roman" panose="02020603050405020304" pitchFamily="18" charset="0"/>
                <a:cs typeface="Times New Roman" panose="02020603050405020304" pitchFamily="18" charset="0"/>
              </a:rPr>
              <a:t>faces a threat.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this age, </a:t>
            </a: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usually criticism, verbal or physical aggression on the part of </a:t>
            </a:r>
            <a:r>
              <a:rPr lang="en-US" dirty="0" smtClean="0">
                <a:latin typeface="Times New Roman" panose="02020603050405020304" pitchFamily="18" charset="0"/>
                <a:cs typeface="Times New Roman" panose="02020603050405020304" pitchFamily="18" charset="0"/>
              </a:rPr>
              <a:t>the parents.</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child </a:t>
            </a:r>
            <a:r>
              <a:rPr lang="en-US" dirty="0" smtClean="0">
                <a:latin typeface="Times New Roman" panose="02020603050405020304" pitchFamily="18" charset="0"/>
                <a:cs typeface="Times New Roman" panose="02020603050405020304" pitchFamily="18" charset="0"/>
              </a:rPr>
              <a:t>begins to identify </a:t>
            </a:r>
            <a:r>
              <a:rPr lang="en-US" dirty="0" err="1" smtClean="0">
                <a:latin typeface="Times New Roman" panose="02020603050405020304" pitchFamily="18" charset="0"/>
                <a:cs typeface="Times New Roman" panose="02020603050405020304" pitchFamily="18" charset="0"/>
              </a:rPr>
              <a:t>themselfs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with the aggressor by imitating </a:t>
            </a:r>
            <a:r>
              <a:rPr lang="en-US" dirty="0" smtClean="0">
                <a:latin typeface="Times New Roman" panose="02020603050405020304" pitchFamily="18" charset="0"/>
                <a:cs typeface="Times New Roman" panose="02020603050405020304" pitchFamily="18" charset="0"/>
              </a:rPr>
              <a:t>physical </a:t>
            </a:r>
            <a:r>
              <a:rPr lang="en-US" dirty="0">
                <a:latin typeface="Times New Roman" panose="02020603050405020304" pitchFamily="18" charset="0"/>
                <a:cs typeface="Times New Roman" panose="02020603050405020304" pitchFamily="18" charset="0"/>
              </a:rPr>
              <a:t>and moral appearance of the aggressor, borrowing some symbols of his power</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Anna Freud noted, there is an effect of role reversal: the victim presents </a:t>
            </a:r>
            <a:r>
              <a:rPr lang="en-US" dirty="0" err="1" smtClean="0">
                <a:latin typeface="Times New Roman" panose="02020603050405020304" pitchFamily="18" charset="0"/>
                <a:cs typeface="Times New Roman" panose="02020603050405020304" pitchFamily="18" charset="0"/>
              </a:rPr>
              <a:t>themself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aggressor and often becomes one in order to protect </a:t>
            </a:r>
            <a:r>
              <a:rPr lang="en-US" dirty="0" err="1" smtClean="0">
                <a:latin typeface="Times New Roman" panose="02020603050405020304" pitchFamily="18" charset="0"/>
                <a:cs typeface="Times New Roman" panose="02020603050405020304" pitchFamily="18" charset="0"/>
              </a:rPr>
              <a:t>themself</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to </a:t>
            </a:r>
            <a:r>
              <a:rPr lang="en-US" dirty="0">
                <a:latin typeface="Times New Roman" panose="02020603050405020304" pitchFamily="18" charset="0"/>
                <a:cs typeface="Times New Roman" panose="02020603050405020304" pitchFamily="18" charset="0"/>
              </a:rPr>
              <a:t>avoid </a:t>
            </a:r>
            <a:r>
              <a:rPr lang="en-US" dirty="0" smtClean="0">
                <a:latin typeface="Times New Roman" panose="02020603050405020304" pitchFamily="18" charset="0"/>
                <a:cs typeface="Times New Roman" panose="02020603050405020304" pitchFamily="18" charset="0"/>
              </a:rPr>
              <a:t>suffering and thinking </a:t>
            </a:r>
            <a:r>
              <a:rPr lang="en-US" dirty="0">
                <a:latin typeface="Times New Roman" panose="02020603050405020304" pitchFamily="18" charset="0"/>
                <a:cs typeface="Times New Roman" panose="02020603050405020304" pitchFamily="18" charset="0"/>
              </a:rPr>
              <a:t>of </a:t>
            </a:r>
            <a:r>
              <a:rPr lang="en-US" dirty="0" err="1" smtClean="0">
                <a:latin typeface="Times New Roman" panose="02020603050405020304" pitchFamily="18" charset="0"/>
                <a:cs typeface="Times New Roman" panose="02020603050405020304" pitchFamily="18" charset="0"/>
              </a:rPr>
              <a:t>themself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 a victim.</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612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2546" y="365127"/>
            <a:ext cx="9623502" cy="805751"/>
          </a:xfrm>
        </p:spPr>
        <p:txBody>
          <a:bodyPr>
            <a:normAutofit fontScale="90000"/>
          </a:bodyPr>
          <a:lstStyle/>
          <a:p>
            <a:r>
              <a:rPr lang="en-US" sz="3600" b="1" dirty="0">
                <a:solidFill>
                  <a:srgbClr val="FF0000"/>
                </a:solidFill>
                <a:latin typeface="Times New Roman" panose="02020603050405020304" pitchFamily="18" charset="0"/>
                <a:cs typeface="Times New Roman" panose="02020603050405020304" pitchFamily="18" charset="0"/>
              </a:rPr>
              <a:t>2</a:t>
            </a:r>
            <a:r>
              <a:rPr lang="ru-RU"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Age-related features of aggression</a:t>
            </a:r>
            <a:r>
              <a:rPr lang="ru-RU" sz="3600" b="1" dirty="0">
                <a:solidFill>
                  <a:srgbClr val="FF0000"/>
                </a:solidFill>
                <a:latin typeface="Times New Roman" panose="02020603050405020304" pitchFamily="18" charset="0"/>
                <a:cs typeface="Times New Roman" panose="02020603050405020304" pitchFamily="18" charset="0"/>
              </a:rPr>
              <a:t>:</a:t>
            </a:r>
            <a:br>
              <a:rPr lang="ru-RU" sz="3600" b="1" dirty="0">
                <a:solidFill>
                  <a:srgbClr val="FF0000"/>
                </a:solidFill>
                <a:latin typeface="Times New Roman" panose="02020603050405020304" pitchFamily="18" charset="0"/>
                <a:cs typeface="Times New Roman" panose="02020603050405020304" pitchFamily="18" charset="0"/>
              </a:rPr>
            </a:br>
            <a:r>
              <a:rPr lang="en-US" sz="3600" b="1" dirty="0">
                <a:solidFill>
                  <a:schemeClr val="accent6">
                    <a:lumMod val="75000"/>
                  </a:schemeClr>
                </a:solidFill>
                <a:latin typeface="Times New Roman" panose="02020603050405020304" pitchFamily="18" charset="0"/>
                <a:cs typeface="Times New Roman" panose="02020603050405020304" pitchFamily="18" charset="0"/>
              </a:rPr>
              <a:t>Preschoolers </a:t>
            </a:r>
            <a:r>
              <a:rPr lang="ru-RU" sz="3600" b="1" dirty="0">
                <a:solidFill>
                  <a:schemeClr val="accent6">
                    <a:lumMod val="75000"/>
                  </a:schemeClr>
                </a:solidFill>
                <a:latin typeface="Times New Roman" panose="02020603050405020304" pitchFamily="18" charset="0"/>
                <a:cs typeface="Times New Roman" panose="02020603050405020304" pitchFamily="18" charset="0"/>
              </a:rPr>
              <a:t>(3-6)</a:t>
            </a:r>
            <a:endParaRPr lang="ru-RU" sz="3600" dirty="0">
              <a:solidFill>
                <a:schemeClr val="accent6">
                  <a:lumMod val="75000"/>
                </a:schemeClr>
              </a:solidFill>
            </a:endParaRPr>
          </a:p>
        </p:txBody>
      </p:sp>
      <p:sp>
        <p:nvSpPr>
          <p:cNvPr id="3" name="Объект 2"/>
          <p:cNvSpPr>
            <a:spLocks noGrp="1"/>
          </p:cNvSpPr>
          <p:nvPr>
            <p:ph idx="1"/>
          </p:nvPr>
        </p:nvSpPr>
        <p:spPr>
          <a:xfrm>
            <a:off x="1661529" y="1215483"/>
            <a:ext cx="10105355" cy="3847171"/>
          </a:xfrm>
        </p:spPr>
        <p:txBody>
          <a:bodyPr>
            <a:normAutofit/>
          </a:bodyPr>
          <a:lstStyle/>
          <a:p>
            <a:r>
              <a:rPr lang="en-US" dirty="0">
                <a:latin typeface="Times New Roman" panose="02020603050405020304" pitchFamily="18" charset="0"/>
                <a:cs typeface="Times New Roman" panose="02020603050405020304" pitchFamily="18" charset="0"/>
              </a:rPr>
              <a:t>The influence of the immediate environment and the processes of awareness of one's own gender identity on the formation of aggressive behaviors can be </a:t>
            </a:r>
            <a:r>
              <a:rPr lang="en-US" dirty="0" smtClean="0">
                <a:latin typeface="Times New Roman" panose="02020603050405020304" pitchFamily="18" charset="0"/>
                <a:cs typeface="Times New Roman" panose="02020603050405020304" pitchFamily="18" charset="0"/>
              </a:rPr>
              <a:t>easily </a:t>
            </a:r>
            <a:r>
              <a:rPr lang="en-US" dirty="0">
                <a:latin typeface="Times New Roman" panose="02020603050405020304" pitchFamily="18" charset="0"/>
                <a:cs typeface="Times New Roman" panose="02020603050405020304" pitchFamily="18" charset="0"/>
              </a:rPr>
              <a:t>traced if we compare the behavior of </a:t>
            </a:r>
            <a:r>
              <a:rPr lang="en-US" dirty="0" smtClean="0">
                <a:latin typeface="Times New Roman" panose="02020603050405020304" pitchFamily="18" charset="0"/>
                <a:cs typeface="Times New Roman" panose="02020603050405020304" pitchFamily="18" charset="0"/>
              </a:rPr>
              <a:t>both boys </a:t>
            </a:r>
            <a:r>
              <a:rPr lang="en-US" dirty="0">
                <a:latin typeface="Times New Roman" panose="02020603050405020304" pitchFamily="18" charset="0"/>
                <a:cs typeface="Times New Roman" panose="02020603050405020304" pitchFamily="18" charset="0"/>
              </a:rPr>
              <a:t>and girls</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t </a:t>
            </a:r>
            <a:r>
              <a:rPr lang="en-US" dirty="0">
                <a:latin typeface="Times New Roman" panose="02020603050405020304" pitchFamily="18" charset="0"/>
                <a:cs typeface="Times New Roman" panose="02020603050405020304" pitchFamily="18" charset="0"/>
              </a:rPr>
              <a:t>the age of 2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arsenal of means of displaying </a:t>
            </a:r>
            <a:r>
              <a:rPr lang="en-US" dirty="0" smtClean="0">
                <a:latin typeface="Times New Roman" panose="02020603050405020304" pitchFamily="18" charset="0"/>
                <a:cs typeface="Times New Roman" panose="02020603050405020304" pitchFamily="18" charset="0"/>
              </a:rPr>
              <a:t>aggressiveness include </a:t>
            </a:r>
            <a:r>
              <a:rPr lang="en-US" dirty="0">
                <a:latin typeface="Times New Roman" panose="02020603050405020304" pitchFamily="18" charset="0"/>
                <a:cs typeface="Times New Roman" panose="02020603050405020304" pitchFamily="18" charset="0"/>
              </a:rPr>
              <a:t>approximately the same proportion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crying, </a:t>
            </a:r>
            <a:r>
              <a:rPr lang="en-US" dirty="0" smtClean="0">
                <a:latin typeface="Times New Roman" panose="02020603050405020304" pitchFamily="18" charset="0"/>
                <a:cs typeface="Times New Roman" panose="02020603050405020304" pitchFamily="18" charset="0"/>
              </a:rPr>
              <a:t>screaming </a:t>
            </a:r>
            <a:r>
              <a:rPr lang="en-US" dirty="0">
                <a:latin typeface="Times New Roman" panose="02020603050405020304" pitchFamily="18" charset="0"/>
                <a:cs typeface="Times New Roman" panose="02020603050405020304" pitchFamily="18" charset="0"/>
              </a:rPr>
              <a:t>and mutual </a:t>
            </a:r>
            <a:r>
              <a:rPr lang="en-US" dirty="0" smtClean="0">
                <a:latin typeface="Times New Roman" panose="02020603050405020304" pitchFamily="18" charset="0"/>
                <a:cs typeface="Times New Roman" panose="02020603050405020304" pitchFamily="18" charset="0"/>
              </a:rPr>
              <a:t>slapping for boys and girls alike. </a:t>
            </a:r>
            <a:r>
              <a:rPr lang="en-US" dirty="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y </a:t>
            </a:r>
            <a:r>
              <a:rPr lang="en-US" dirty="0">
                <a:latin typeface="Times New Roman" panose="02020603050405020304" pitchFamily="18" charset="0"/>
                <a:cs typeface="Times New Roman" panose="02020603050405020304" pitchFamily="18" charset="0"/>
              </a:rPr>
              <a:t>the age of </a:t>
            </a:r>
            <a:r>
              <a:rPr lang="en-US" dirty="0" smtClean="0">
                <a:latin typeface="Times New Roman" panose="02020603050405020304" pitchFamily="18" charset="0"/>
                <a:cs typeface="Times New Roman" panose="02020603050405020304" pitchFamily="18" charset="0"/>
              </a:rPr>
              <a:t>4 frustration and </a:t>
            </a:r>
            <a:r>
              <a:rPr lang="en-US" dirty="0">
                <a:latin typeface="Times New Roman" panose="02020603050405020304" pitchFamily="18" charset="0"/>
                <a:cs typeface="Times New Roman" panose="02020603050405020304" pitchFamily="18" charset="0"/>
              </a:rPr>
              <a:t>failures </a:t>
            </a:r>
            <a:r>
              <a:rPr lang="en-US" dirty="0" smtClean="0">
                <a:latin typeface="Times New Roman" panose="02020603050405020304" pitchFamily="18" charset="0"/>
                <a:cs typeface="Times New Roman" panose="02020603050405020304" pitchFamily="18" charset="0"/>
              </a:rPr>
              <a:t>cause </a:t>
            </a:r>
            <a:r>
              <a:rPr lang="en-US" dirty="0">
                <a:latin typeface="Times New Roman" panose="02020603050405020304" pitchFamily="18" charset="0"/>
                <a:cs typeface="Times New Roman" panose="02020603050405020304" pitchFamily="18" charset="0"/>
              </a:rPr>
              <a:t>different reactions: boys mostly fight, </a:t>
            </a:r>
            <a:r>
              <a:rPr lang="en-US" dirty="0" smtClean="0">
                <a:latin typeface="Times New Roman" panose="02020603050405020304" pitchFamily="18" charset="0"/>
                <a:cs typeface="Times New Roman" panose="02020603050405020304" pitchFamily="18" charset="0"/>
              </a:rPr>
              <a:t>while girls mostly scream.</a:t>
            </a:r>
            <a:endParaRPr lang="ru-RU" dirty="0" smtClean="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pic>
        <p:nvPicPr>
          <p:cNvPr id="1026" name="Picture 2" descr="https://avatars.mds.yandex.net/get-zen_doc/61014/pub_5db191153d008800af12b48d_5db68b4e028d6800aef4916c/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39536"/>
            <a:ext cx="3751192" cy="201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45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2546" y="365127"/>
            <a:ext cx="9623502" cy="1240649"/>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2</a:t>
            </a:r>
            <a:r>
              <a:rPr lang="ru-RU"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Age-related features of aggression</a:t>
            </a:r>
            <a:r>
              <a:rPr lang="ru-RU" sz="3600" b="1" dirty="0">
                <a:solidFill>
                  <a:srgbClr val="FF0000"/>
                </a:solidFill>
                <a:latin typeface="Times New Roman" panose="02020603050405020304" pitchFamily="18" charset="0"/>
                <a:cs typeface="Times New Roman" panose="02020603050405020304" pitchFamily="18" charset="0"/>
              </a:rPr>
              <a:t>:</a:t>
            </a:r>
            <a:br>
              <a:rPr lang="ru-RU"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0070C0"/>
                </a:solidFill>
                <a:latin typeface="Times New Roman" panose="02020603050405020304" pitchFamily="18" charset="0"/>
                <a:cs typeface="Times New Roman" panose="02020603050405020304" pitchFamily="18" charset="0"/>
              </a:rPr>
              <a:t>Middle childhood </a:t>
            </a:r>
            <a:r>
              <a:rPr lang="ru-RU" sz="3600" b="1" dirty="0">
                <a:solidFill>
                  <a:srgbClr val="0070C0"/>
                </a:solidFill>
                <a:latin typeface="Times New Roman" panose="02020603050405020304" pitchFamily="18" charset="0"/>
                <a:cs typeface="Times New Roman" panose="02020603050405020304" pitchFamily="18" charset="0"/>
              </a:rPr>
              <a:t>(6-10)</a:t>
            </a:r>
            <a:endParaRPr lang="ru-RU" sz="3600" dirty="0">
              <a:solidFill>
                <a:srgbClr val="0070C0"/>
              </a:solidFill>
            </a:endParaRPr>
          </a:p>
        </p:txBody>
      </p:sp>
      <p:sp>
        <p:nvSpPr>
          <p:cNvPr id="3" name="Объект 2"/>
          <p:cNvSpPr>
            <a:spLocks noGrp="1"/>
          </p:cNvSpPr>
          <p:nvPr>
            <p:ph idx="1"/>
          </p:nvPr>
        </p:nvSpPr>
        <p:spPr>
          <a:xfrm>
            <a:off x="1661530" y="1215483"/>
            <a:ext cx="10059416" cy="5137816"/>
          </a:xfrm>
        </p:spPr>
        <p:txBody>
          <a:bodyPr>
            <a:normAutofit/>
          </a:bodyPr>
          <a:lstStyle/>
          <a:p>
            <a:endParaRPr lang="ru-RU" dirty="0" smtClean="0"/>
          </a:p>
          <a:p>
            <a:pPr marL="0" indent="0">
              <a:buNone/>
            </a:pPr>
            <a:r>
              <a:rPr lang="en-US" dirty="0" smtClean="0">
                <a:latin typeface="Times New Roman" panose="02020603050405020304" pitchFamily="18" charset="0"/>
                <a:cs typeface="Times New Roman" panose="02020603050405020304" pitchFamily="18" charset="0"/>
              </a:rPr>
              <a:t>During middle childhood stage girls tend to express aggression verbally, while boys prefer physical aggression.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765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3336" y="365127"/>
            <a:ext cx="9835375" cy="571575"/>
          </a:xfrm>
        </p:spPr>
        <p:txBody>
          <a:bodyPr>
            <a:normAutofit fontScale="90000"/>
          </a:bodyPr>
          <a:lstStyle/>
          <a:p>
            <a:r>
              <a:rPr lang="ru-RU" sz="3600" b="1" dirty="0" smtClean="0">
                <a:solidFill>
                  <a:srgbClr val="FF0000"/>
                </a:solidFill>
                <a:latin typeface="Times New Roman" panose="02020603050405020304" pitchFamily="18" charset="0"/>
                <a:cs typeface="Times New Roman" panose="02020603050405020304" pitchFamily="18" charset="0"/>
              </a:rPr>
              <a:t>1. </a:t>
            </a:r>
            <a:r>
              <a:rPr lang="en-US" sz="3600" b="1" dirty="0" smtClean="0">
                <a:solidFill>
                  <a:srgbClr val="FF0000"/>
                </a:solidFill>
                <a:latin typeface="Times New Roman" panose="02020603050405020304" pitchFamily="18" charset="0"/>
                <a:cs typeface="Times New Roman" panose="02020603050405020304" pitchFamily="18" charset="0"/>
              </a:rPr>
              <a:t>Age-related features of aggression</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672682" y="1405054"/>
            <a:ext cx="10091855" cy="4771909"/>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Aggressive </a:t>
            </a:r>
            <a:r>
              <a:rPr lang="en-US" dirty="0" smtClean="0">
                <a:latin typeface="Times New Roman" panose="02020603050405020304" pitchFamily="18" charset="0"/>
                <a:cs typeface="Times New Roman" panose="02020603050405020304" pitchFamily="18" charset="0"/>
              </a:rPr>
              <a:t>behavior shows from </a:t>
            </a:r>
            <a:r>
              <a:rPr lang="en-US" dirty="0">
                <a:latin typeface="Times New Roman" panose="02020603050405020304" pitchFamily="18" charset="0"/>
                <a:cs typeface="Times New Roman" panose="02020603050405020304" pitchFamily="18" charset="0"/>
              </a:rPr>
              <a:t>an early age</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most common causes of human aggression, regardless of age, are the desire to commit retribution, non-compliance with the </a:t>
            </a:r>
            <a:r>
              <a:rPr lang="en-US" dirty="0" smtClean="0">
                <a:latin typeface="Times New Roman" panose="02020603050405020304" pitchFamily="18" charset="0"/>
                <a:cs typeface="Times New Roman" panose="02020603050405020304" pitchFamily="18" charset="0"/>
              </a:rPr>
              <a:t>rules </a:t>
            </a:r>
            <a:r>
              <a:rPr lang="en-US" dirty="0">
                <a:latin typeface="Times New Roman" panose="02020603050405020304" pitchFamily="18" charset="0"/>
                <a:cs typeface="Times New Roman" panose="02020603050405020304" pitchFamily="18" charset="0"/>
              </a:rPr>
              <a:t>and the intention to take possession of toys, things (property) </a:t>
            </a:r>
            <a:r>
              <a:rPr lang="en-US" dirty="0" smtClean="0">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territory.</a:t>
            </a:r>
            <a:endParaRPr lang="ru-RU" dirty="0" smtClean="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853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53990" y="457200"/>
            <a:ext cx="9623502" cy="850356"/>
          </a:xfrm>
        </p:spPr>
        <p:txBody>
          <a:bodyPr>
            <a:normAutofit fontScale="90000"/>
          </a:bodyPr>
          <a:lstStyle/>
          <a:p>
            <a:r>
              <a:rPr lang="en-US" sz="3600" b="1" dirty="0" smtClean="0">
                <a:solidFill>
                  <a:srgbClr val="FF0000"/>
                </a:solidFill>
                <a:latin typeface="Times New Roman" panose="02020603050405020304" pitchFamily="18" charset="0"/>
                <a:cs typeface="Times New Roman" panose="02020603050405020304" pitchFamily="18" charset="0"/>
              </a:rPr>
              <a:t>2</a:t>
            </a:r>
            <a:r>
              <a:rPr lang="ru-RU" sz="3600" b="1" dirty="0" smtClean="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Age-related features of aggression</a:t>
            </a:r>
            <a:r>
              <a:rPr lang="ru-RU" sz="3600" b="1" dirty="0">
                <a:solidFill>
                  <a:srgbClr val="FF0000"/>
                </a:solidFill>
                <a:latin typeface="Times New Roman" panose="02020603050405020304" pitchFamily="18" charset="0"/>
                <a:cs typeface="Times New Roman" panose="02020603050405020304" pitchFamily="18" charset="0"/>
              </a:rPr>
              <a:t>:</a:t>
            </a:r>
            <a:br>
              <a:rPr lang="ru-RU" sz="3600" b="1" dirty="0">
                <a:solidFill>
                  <a:srgbClr val="FF0000"/>
                </a:solidFill>
                <a:latin typeface="Times New Roman" panose="02020603050405020304" pitchFamily="18" charset="0"/>
                <a:cs typeface="Times New Roman" panose="02020603050405020304" pitchFamily="18" charset="0"/>
              </a:rPr>
            </a:br>
            <a:r>
              <a:rPr lang="en-US" sz="3600" b="1" dirty="0" smtClean="0">
                <a:solidFill>
                  <a:srgbClr val="0070C0"/>
                </a:solidFill>
                <a:latin typeface="Times New Roman" panose="02020603050405020304" pitchFamily="18" charset="0"/>
                <a:cs typeface="Times New Roman" panose="02020603050405020304" pitchFamily="18" charset="0"/>
              </a:rPr>
              <a:t>Middle childhood </a:t>
            </a:r>
            <a:r>
              <a:rPr lang="ru-RU" sz="3600" b="1" dirty="0" smtClean="0">
                <a:solidFill>
                  <a:srgbClr val="0070C0"/>
                </a:solidFill>
                <a:latin typeface="Times New Roman" panose="02020603050405020304" pitchFamily="18" charset="0"/>
                <a:cs typeface="Times New Roman" panose="02020603050405020304" pitchFamily="18" charset="0"/>
              </a:rPr>
              <a:t>(6-10)</a:t>
            </a:r>
            <a:endParaRPr lang="ru-RU" sz="3600" dirty="0">
              <a:solidFill>
                <a:srgbClr val="0070C0"/>
              </a:solidFill>
            </a:endParaRPr>
          </a:p>
        </p:txBody>
      </p:sp>
      <p:sp>
        <p:nvSpPr>
          <p:cNvPr id="3" name="Объект 2"/>
          <p:cNvSpPr>
            <a:spLocks noGrp="1"/>
          </p:cNvSpPr>
          <p:nvPr>
            <p:ph idx="1"/>
          </p:nvPr>
        </p:nvSpPr>
        <p:spPr>
          <a:xfrm>
            <a:off x="3546088" y="1489459"/>
            <a:ext cx="8645912" cy="5862677"/>
          </a:xfrm>
        </p:spPr>
        <p:txBody>
          <a:bodyPr>
            <a:normAutofit/>
          </a:bodyPr>
          <a:lstStyle/>
          <a:p>
            <a:pPr marL="0" indent="0">
              <a:buNone/>
            </a:pPr>
            <a:r>
              <a:rPr lang="en-US" sz="2600" dirty="0">
                <a:latin typeface="Times New Roman" panose="02020603050405020304" pitchFamily="18" charset="0"/>
                <a:cs typeface="Times New Roman" panose="02020603050405020304" pitchFamily="18" charset="0"/>
              </a:rPr>
              <a:t>Brawl games</a:t>
            </a:r>
            <a:r>
              <a:rPr lang="en-US" sz="2600" dirty="0" smtClean="0">
                <a:latin typeface="Times New Roman" panose="02020603050405020304" pitchFamily="18" charset="0"/>
                <a:cs typeface="Times New Roman" panose="02020603050405020304" pitchFamily="18" charset="0"/>
              </a:rPr>
              <a:t>.</a:t>
            </a:r>
            <a:br>
              <a:rPr lang="en-US" sz="2600" dirty="0" smtClean="0">
                <a:latin typeface="Times New Roman" panose="02020603050405020304" pitchFamily="18" charset="0"/>
                <a:cs typeface="Times New Roman" panose="02020603050405020304" pitchFamily="18" charset="0"/>
              </a:rPr>
            </a:br>
            <a:r>
              <a:rPr lang="en-US" sz="2600" dirty="0" smtClean="0">
                <a:latin typeface="Times New Roman" panose="02020603050405020304" pitchFamily="18" charset="0"/>
                <a:cs typeface="Times New Roman" panose="02020603050405020304" pitchFamily="18" charset="0"/>
              </a:rPr>
              <a:t>They are especially </a:t>
            </a:r>
            <a:r>
              <a:rPr lang="en-US" sz="2600" dirty="0">
                <a:latin typeface="Times New Roman" panose="02020603050405020304" pitchFamily="18" charset="0"/>
                <a:cs typeface="Times New Roman" panose="02020603050405020304" pitchFamily="18" charset="0"/>
              </a:rPr>
              <a:t>popular with the </a:t>
            </a:r>
            <a:r>
              <a:rPr lang="en-US" sz="2600" dirty="0" smtClean="0">
                <a:latin typeface="Times New Roman" panose="02020603050405020304" pitchFamily="18" charset="0"/>
                <a:cs typeface="Times New Roman" panose="02020603050405020304" pitchFamily="18" charset="0"/>
              </a:rPr>
              <a:t>boys</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and </a:t>
            </a:r>
            <a:r>
              <a:rPr lang="en-US" sz="2600" dirty="0">
                <a:latin typeface="Times New Roman" panose="02020603050405020304" pitchFamily="18" charset="0"/>
                <a:cs typeface="Times New Roman" panose="02020603050405020304" pitchFamily="18" charset="0"/>
              </a:rPr>
              <a:t>are usually accompanied by blows, </a:t>
            </a:r>
            <a:r>
              <a:rPr lang="en-US" sz="2600" dirty="0" smtClean="0">
                <a:latin typeface="Times New Roman" panose="02020603050405020304" pitchFamily="18" charset="0"/>
                <a:cs typeface="Times New Roman" panose="02020603050405020304" pitchFamily="18" charset="0"/>
              </a:rPr>
              <a:t>chasing </a:t>
            </a:r>
            <a:r>
              <a:rPr lang="en-US" sz="2600" dirty="0">
                <a:latin typeface="Times New Roman" panose="02020603050405020304" pitchFamily="18" charset="0"/>
                <a:cs typeface="Times New Roman" panose="02020603050405020304" pitchFamily="18" charset="0"/>
              </a:rPr>
              <a:t>each other, fighting, which </a:t>
            </a:r>
            <a:r>
              <a:rPr lang="en-US" sz="2600" dirty="0" smtClean="0">
                <a:latin typeface="Times New Roman" panose="02020603050405020304" pitchFamily="18" charset="0"/>
                <a:cs typeface="Times New Roman" panose="02020603050405020304" pitchFamily="18" charset="0"/>
              </a:rPr>
              <a:t>usually become a source of irritation for </a:t>
            </a:r>
            <a:r>
              <a:rPr lang="en-US" sz="2600" dirty="0">
                <a:latin typeface="Times New Roman" panose="02020603050405020304" pitchFamily="18" charset="0"/>
                <a:cs typeface="Times New Roman" panose="02020603050405020304" pitchFamily="18" charset="0"/>
              </a:rPr>
              <a:t>parents and teachers. However, this behavior can hardly be considered aggressive</a:t>
            </a:r>
            <a:r>
              <a:rPr lang="en-US" sz="2600" dirty="0" smtClean="0">
                <a:latin typeface="Times New Roman" panose="02020603050405020304" pitchFamily="18" charset="0"/>
                <a:cs typeface="Times New Roman" panose="02020603050405020304" pitchFamily="18" charset="0"/>
              </a:rPr>
              <a:t>.</a:t>
            </a:r>
            <a:br>
              <a:rPr lang="en-US" sz="2600" dirty="0" smtClean="0">
                <a:latin typeface="Times New Roman" panose="02020603050405020304" pitchFamily="18" charset="0"/>
                <a:cs typeface="Times New Roman" panose="02020603050405020304" pitchFamily="18" charset="0"/>
              </a:rPr>
            </a:br>
            <a:r>
              <a:rPr lang="en-US" sz="2600" dirty="0" smtClean="0">
                <a:latin typeface="Times New Roman" panose="02020603050405020304" pitchFamily="18" charset="0"/>
                <a:cs typeface="Times New Roman" panose="02020603050405020304" pitchFamily="18" charset="0"/>
              </a:rPr>
              <a:t>This </a:t>
            </a:r>
            <a:r>
              <a:rPr lang="en-US" sz="2600" dirty="0">
                <a:latin typeface="Times New Roman" panose="02020603050405020304" pitchFamily="18" charset="0"/>
                <a:cs typeface="Times New Roman" panose="02020603050405020304" pitchFamily="18" charset="0"/>
              </a:rPr>
              <a:t>is just a form of play, it is voluntary and brings children </a:t>
            </a:r>
            <a:r>
              <a:rPr lang="en-US" sz="2600" dirty="0" smtClean="0">
                <a:latin typeface="Times New Roman" panose="02020603050405020304" pitchFamily="18" charset="0"/>
                <a:cs typeface="Times New Roman" panose="02020603050405020304" pitchFamily="18" charset="0"/>
              </a:rPr>
              <a:t>pleasure, one </a:t>
            </a:r>
            <a:r>
              <a:rPr lang="en-US" sz="2600" dirty="0">
                <a:latin typeface="Times New Roman" panose="02020603050405020304" pitchFamily="18" charset="0"/>
                <a:cs typeface="Times New Roman" panose="02020603050405020304" pitchFamily="18" charset="0"/>
              </a:rPr>
              <a:t>can often see </a:t>
            </a:r>
            <a:r>
              <a:rPr lang="en-US" sz="2600" dirty="0" smtClean="0">
                <a:latin typeface="Times New Roman" panose="02020603050405020304" pitchFamily="18" charset="0"/>
                <a:cs typeface="Times New Roman" panose="02020603050405020304" pitchFamily="18" charset="0"/>
              </a:rPr>
              <a:t>smiles </a:t>
            </a:r>
            <a:r>
              <a:rPr lang="en-US" sz="2600" dirty="0">
                <a:latin typeface="Times New Roman" panose="02020603050405020304" pitchFamily="18" charset="0"/>
                <a:cs typeface="Times New Roman" panose="02020603050405020304" pitchFamily="18" charset="0"/>
              </a:rPr>
              <a:t>on </a:t>
            </a:r>
            <a:r>
              <a:rPr lang="en-US" sz="2600" dirty="0" smtClean="0">
                <a:latin typeface="Times New Roman" panose="02020603050405020304" pitchFamily="18" charset="0"/>
                <a:cs typeface="Times New Roman" panose="02020603050405020304" pitchFamily="18" charset="0"/>
              </a:rPr>
              <a:t>children’s  faces. </a:t>
            </a:r>
            <a:r>
              <a:rPr lang="en-US" sz="2600" dirty="0">
                <a:latin typeface="Times New Roman" panose="02020603050405020304" pitchFamily="18" charset="0"/>
                <a:cs typeface="Times New Roman" panose="02020603050405020304" pitchFamily="18" charset="0"/>
              </a:rPr>
              <a:t>In addition, if </a:t>
            </a:r>
            <a:r>
              <a:rPr lang="en-US" sz="2600" dirty="0" smtClean="0">
                <a:latin typeface="Times New Roman" panose="02020603050405020304" pitchFamily="18" charset="0"/>
                <a:cs typeface="Times New Roman" panose="02020603050405020304" pitchFamily="18" charset="0"/>
              </a:rPr>
              <a:t>children were dissatisfied for some reason, they </a:t>
            </a:r>
            <a:r>
              <a:rPr lang="en-US" sz="2600" dirty="0">
                <a:latin typeface="Times New Roman" panose="02020603050405020304" pitchFamily="18" charset="0"/>
                <a:cs typeface="Times New Roman" panose="02020603050405020304" pitchFamily="18" charset="0"/>
              </a:rPr>
              <a:t>would rather </a:t>
            </a:r>
            <a:r>
              <a:rPr lang="en-US" sz="2600" dirty="0" smtClean="0">
                <a:latin typeface="Times New Roman" panose="02020603050405020304" pitchFamily="18" charset="0"/>
                <a:cs typeface="Times New Roman" panose="02020603050405020304" pitchFamily="18" charset="0"/>
              </a:rPr>
              <a:t>try </a:t>
            </a:r>
            <a:r>
              <a:rPr lang="en-US" sz="2600" dirty="0">
                <a:latin typeface="Times New Roman" panose="02020603050405020304" pitchFamily="18" charset="0"/>
                <a:cs typeface="Times New Roman" panose="02020603050405020304" pitchFamily="18" charset="0"/>
              </a:rPr>
              <a:t>to </a:t>
            </a:r>
            <a:r>
              <a:rPr lang="en-US" sz="2600" dirty="0" smtClean="0">
                <a:latin typeface="Times New Roman" panose="02020603050405020304" pitchFamily="18" charset="0"/>
                <a:cs typeface="Times New Roman" panose="02020603050405020304" pitchFamily="18" charset="0"/>
              </a:rPr>
              <a:t>avoid </a:t>
            </a:r>
            <a:r>
              <a:rPr lang="en-US" sz="2600" dirty="0">
                <a:latin typeface="Times New Roman" panose="02020603050405020304" pitchFamily="18" charset="0"/>
                <a:cs typeface="Times New Roman" panose="02020603050405020304" pitchFamily="18" charset="0"/>
              </a:rPr>
              <a:t>the aggressor</a:t>
            </a:r>
            <a:r>
              <a:rPr lang="en-US" sz="2600" dirty="0" smtClean="0">
                <a:latin typeface="Times New Roman" panose="02020603050405020304" pitchFamily="18" charset="0"/>
                <a:cs typeface="Times New Roman" panose="02020603050405020304" pitchFamily="18" charset="0"/>
              </a:rPr>
              <a:t>.</a:t>
            </a:r>
            <a:br>
              <a:rPr lang="en-US" sz="2600" dirty="0" smtClean="0">
                <a:latin typeface="Times New Roman" panose="02020603050405020304" pitchFamily="18" charset="0"/>
                <a:cs typeface="Times New Roman" panose="02020603050405020304" pitchFamily="18" charset="0"/>
              </a:rPr>
            </a:br>
            <a:r>
              <a:rPr lang="en-US" sz="2600" dirty="0" smtClean="0">
                <a:latin typeface="Times New Roman" panose="02020603050405020304" pitchFamily="18" charset="0"/>
                <a:cs typeface="Times New Roman" panose="02020603050405020304" pitchFamily="18" charset="0"/>
              </a:rPr>
              <a:t>Brawl </a:t>
            </a:r>
            <a:r>
              <a:rPr lang="en-US" sz="2600" dirty="0">
                <a:latin typeface="Times New Roman" panose="02020603050405020304" pitchFamily="18" charset="0"/>
                <a:cs typeface="Times New Roman" panose="02020603050405020304" pitchFamily="18" charset="0"/>
              </a:rPr>
              <a:t>games ensure the development of certain positive </a:t>
            </a:r>
            <a:r>
              <a:rPr lang="en-US" sz="2600" dirty="0" smtClean="0">
                <a:latin typeface="Times New Roman" panose="02020603050405020304" pitchFamily="18" charset="0"/>
                <a:cs typeface="Times New Roman" panose="02020603050405020304" pitchFamily="18" charset="0"/>
              </a:rPr>
              <a:t>qualities </a:t>
            </a:r>
            <a:r>
              <a:rPr lang="en-US" sz="2600" dirty="0">
                <a:latin typeface="Times New Roman" panose="02020603050405020304" pitchFamily="18" charset="0"/>
                <a:cs typeface="Times New Roman" panose="02020603050405020304" pitchFamily="18" charset="0"/>
              </a:rPr>
              <a:t>in children, such as motor skills, </a:t>
            </a:r>
            <a:r>
              <a:rPr lang="en-US" sz="2600" dirty="0" smtClean="0">
                <a:latin typeface="Times New Roman" panose="02020603050405020304" pitchFamily="18" charset="0"/>
                <a:cs typeface="Times New Roman" panose="02020603050405020304" pitchFamily="18" charset="0"/>
              </a:rPr>
              <a:t>social affiliation, cooperative problem solving </a:t>
            </a:r>
            <a:r>
              <a:rPr lang="en-US" sz="2600" dirty="0">
                <a:latin typeface="Times New Roman" panose="02020603050405020304" pitchFamily="18" charset="0"/>
                <a:cs typeface="Times New Roman" panose="02020603050405020304" pitchFamily="18" charset="0"/>
              </a:rPr>
              <a:t>etc.</a:t>
            </a:r>
            <a:endParaRPr lang="ru-RU" sz="2600" dirty="0">
              <a:latin typeface="Times New Roman" panose="02020603050405020304" pitchFamily="18" charset="0"/>
              <a:cs typeface="Times New Roman" panose="02020603050405020304" pitchFamily="18" charset="0"/>
            </a:endParaRPr>
          </a:p>
        </p:txBody>
      </p:sp>
      <p:pic>
        <p:nvPicPr>
          <p:cNvPr id="2050" name="Picture 2" descr="https://pbs.twimg.com/media/EVL3uHGXkAEMPu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060" y="3044282"/>
            <a:ext cx="3954148" cy="275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699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2546" y="365127"/>
            <a:ext cx="9623502" cy="1240649"/>
          </a:xfrm>
        </p:spPr>
        <p:txBody>
          <a:bodyPr>
            <a:norm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2</a:t>
            </a:r>
            <a:r>
              <a:rPr lang="ru-RU" sz="3600" b="1" dirty="0" smtClean="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Age-related features of aggression</a:t>
            </a:r>
            <a:r>
              <a:rPr lang="ru-RU" sz="3600" b="1" dirty="0">
                <a:solidFill>
                  <a:srgbClr val="FF0000"/>
                </a:solidFill>
                <a:latin typeface="Times New Roman" panose="02020603050405020304" pitchFamily="18" charset="0"/>
                <a:cs typeface="Times New Roman" panose="02020603050405020304" pitchFamily="18" charset="0"/>
              </a:rPr>
              <a:t>:</a:t>
            </a:r>
            <a:br>
              <a:rPr lang="ru-RU" sz="3600" b="1" dirty="0">
                <a:solidFill>
                  <a:srgbClr val="FF0000"/>
                </a:solidFill>
                <a:latin typeface="Times New Roman" panose="02020603050405020304" pitchFamily="18" charset="0"/>
                <a:cs typeface="Times New Roman" panose="02020603050405020304" pitchFamily="18" charset="0"/>
              </a:rPr>
            </a:br>
            <a:r>
              <a:rPr lang="en-US" sz="3600" b="1" dirty="0" smtClean="0">
                <a:solidFill>
                  <a:srgbClr val="660066"/>
                </a:solidFill>
                <a:latin typeface="Times New Roman" panose="02020603050405020304" pitchFamily="18" charset="0"/>
                <a:cs typeface="Times New Roman" panose="02020603050405020304" pitchFamily="18" charset="0"/>
              </a:rPr>
              <a:t>Middle childhood-adolescence</a:t>
            </a:r>
            <a:endParaRPr lang="ru-RU" sz="3600" dirty="0">
              <a:solidFill>
                <a:srgbClr val="660066"/>
              </a:solidFill>
            </a:endParaRPr>
          </a:p>
        </p:txBody>
      </p:sp>
      <p:sp>
        <p:nvSpPr>
          <p:cNvPr id="3" name="Объект 2"/>
          <p:cNvSpPr>
            <a:spLocks noGrp="1"/>
          </p:cNvSpPr>
          <p:nvPr>
            <p:ph idx="1"/>
          </p:nvPr>
        </p:nvSpPr>
        <p:spPr>
          <a:xfrm>
            <a:off x="1650375" y="1271239"/>
            <a:ext cx="10270275" cy="5497550"/>
          </a:xfrm>
        </p:spPr>
        <p:txBody>
          <a:bodyPr>
            <a:normAutofit/>
          </a:bodyPr>
          <a:lstStyle/>
          <a:p>
            <a:endParaRPr lang="ru-RU" dirty="0" smtClean="0"/>
          </a:p>
          <a:p>
            <a:pPr marL="0" indent="0">
              <a:buNone/>
            </a:pPr>
            <a:r>
              <a:rPr lang="en-US" dirty="0" smtClean="0">
                <a:latin typeface="Times New Roman" panose="02020603050405020304" pitchFamily="18" charset="0"/>
                <a:cs typeface="Times New Roman" panose="02020603050405020304" pitchFamily="18" charset="0"/>
              </a:rPr>
              <a:t>Adolescence, the existence of significant gender and age differences in the ways of expressing aggressiveness is even more clearly traced.</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Girls at the age of 11-15 mostly express aggression indirectly, in contrast to boys of the same age who resort to direct methods (physical aggression).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34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7940" y="365128"/>
            <a:ext cx="9857679" cy="939566"/>
          </a:xfrm>
        </p:spPr>
        <p:txBody>
          <a:bodyPr>
            <a:normAutofit fontScale="90000"/>
          </a:bodyPr>
          <a:lstStyle/>
          <a:p>
            <a:r>
              <a:rPr lang="en-US" sz="4000" b="1" dirty="0">
                <a:solidFill>
                  <a:srgbClr val="FF0000"/>
                </a:solidFill>
                <a:latin typeface="Times New Roman" panose="02020603050405020304" pitchFamily="18" charset="0"/>
                <a:cs typeface="Times New Roman" panose="02020603050405020304" pitchFamily="18" charset="0"/>
              </a:rPr>
              <a:t>2</a:t>
            </a:r>
            <a:r>
              <a:rPr lang="ru-RU" sz="40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Age-related features of aggression</a:t>
            </a:r>
            <a:r>
              <a:rPr lang="ru-RU" sz="4000" b="1" dirty="0">
                <a:solidFill>
                  <a:srgbClr val="FF0000"/>
                </a:solidFill>
                <a:latin typeface="Times New Roman" panose="02020603050405020304" pitchFamily="18" charset="0"/>
                <a:cs typeface="Times New Roman" panose="02020603050405020304" pitchFamily="18" charset="0"/>
              </a:rPr>
              <a:t>:</a:t>
            </a:r>
            <a:br>
              <a:rPr lang="ru-RU" sz="4000" b="1" dirty="0">
                <a:solidFill>
                  <a:srgbClr val="FF0000"/>
                </a:solidFill>
                <a:latin typeface="Times New Roman" panose="02020603050405020304" pitchFamily="18" charset="0"/>
                <a:cs typeface="Times New Roman" panose="02020603050405020304" pitchFamily="18" charset="0"/>
              </a:rPr>
            </a:br>
            <a:r>
              <a:rPr lang="en-US" sz="4000" b="1" dirty="0">
                <a:solidFill>
                  <a:srgbClr val="660066"/>
                </a:solidFill>
                <a:latin typeface="Times New Roman" panose="02020603050405020304" pitchFamily="18" charset="0"/>
                <a:cs typeface="Times New Roman" panose="02020603050405020304" pitchFamily="18" charset="0"/>
              </a:rPr>
              <a:t>Middle childhood-adolescence</a:t>
            </a:r>
            <a:endParaRPr lang="ru-RU" sz="4000" dirty="0"/>
          </a:p>
        </p:txBody>
      </p:sp>
      <p:sp>
        <p:nvSpPr>
          <p:cNvPr id="3" name="Объект 2"/>
          <p:cNvSpPr>
            <a:spLocks noGrp="1"/>
          </p:cNvSpPr>
          <p:nvPr>
            <p:ph idx="1"/>
          </p:nvPr>
        </p:nvSpPr>
        <p:spPr>
          <a:xfrm>
            <a:off x="1304692" y="1825625"/>
            <a:ext cx="10049107" cy="4351338"/>
          </a:xfrm>
        </p:spPr>
        <p:txBody>
          <a:bodyPr/>
          <a:lstStyle/>
          <a:p>
            <a:r>
              <a:rPr lang="en-US" dirty="0">
                <a:latin typeface="Times New Roman" panose="02020603050405020304" pitchFamily="18" charset="0"/>
                <a:cs typeface="Times New Roman" panose="02020603050405020304" pitchFamily="18" charset="0"/>
              </a:rPr>
              <a:t>In early adolescence the tendency changes: boys' verbal aggression becomes dominant and they also more often resort to a verbal way of expressing negative feelings than girls of the same age.</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the same time, one notable feature of children's behavior is noted: children's aggressiveness becomes more and more hostile as they get older.</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199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7580" y="365127"/>
            <a:ext cx="9723864" cy="950717"/>
          </a:xfrm>
        </p:spPr>
        <p:txBody>
          <a:bodyPr>
            <a:normAutofit fontScale="90000"/>
          </a:bodyPr>
          <a:lstStyle/>
          <a:p>
            <a:r>
              <a:rPr lang="en-US" sz="3600" b="1" dirty="0">
                <a:solidFill>
                  <a:srgbClr val="FF0000"/>
                </a:solidFill>
                <a:latin typeface="Times New Roman" panose="02020603050405020304" pitchFamily="18" charset="0"/>
                <a:cs typeface="Times New Roman" panose="02020603050405020304" pitchFamily="18" charset="0"/>
              </a:rPr>
              <a:t>2</a:t>
            </a:r>
            <a:r>
              <a:rPr lang="ru-RU"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Age-related features of aggression</a:t>
            </a:r>
            <a:r>
              <a:rPr lang="ru-RU" sz="3600" b="1" dirty="0">
                <a:solidFill>
                  <a:srgbClr val="FF0000"/>
                </a:solidFill>
                <a:latin typeface="Times New Roman" panose="02020603050405020304" pitchFamily="18" charset="0"/>
                <a:cs typeface="Times New Roman" panose="02020603050405020304" pitchFamily="18" charset="0"/>
              </a:rPr>
              <a:t>:</a:t>
            </a:r>
            <a:br>
              <a:rPr lang="ru-RU"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660066"/>
                </a:solidFill>
                <a:latin typeface="Times New Roman" panose="02020603050405020304" pitchFamily="18" charset="0"/>
                <a:cs typeface="Times New Roman" panose="02020603050405020304" pitchFamily="18" charset="0"/>
              </a:rPr>
              <a:t>Middle childhood-adolescence</a:t>
            </a:r>
            <a:endParaRPr lang="ru-RU" sz="3600" dirty="0"/>
          </a:p>
        </p:txBody>
      </p:sp>
      <p:sp>
        <p:nvSpPr>
          <p:cNvPr id="3" name="Объект 2"/>
          <p:cNvSpPr>
            <a:spLocks noGrp="1"/>
          </p:cNvSpPr>
          <p:nvPr>
            <p:ph idx="1"/>
          </p:nvPr>
        </p:nvSpPr>
        <p:spPr>
          <a:xfrm>
            <a:off x="1761892" y="1315844"/>
            <a:ext cx="9846528" cy="4861119"/>
          </a:xfrm>
        </p:spPr>
        <p:txBody>
          <a:bodyPr/>
          <a:lstStyle/>
          <a:p>
            <a:r>
              <a:rPr lang="en-US" dirty="0">
                <a:latin typeface="Times New Roman" panose="02020603050405020304" pitchFamily="18" charset="0"/>
                <a:cs typeface="Times New Roman" panose="02020603050405020304" pitchFamily="18" charset="0"/>
              </a:rPr>
              <a:t>Regarding gender differences, it can be stated that boys of all ages have more propensity for physical aggression than girls.</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Indirect aggression </a:t>
            </a:r>
            <a:r>
              <a:rPr lang="en-US" dirty="0" smtClean="0">
                <a:latin typeface="Times New Roman" panose="02020603050405020304" pitchFamily="18" charset="0"/>
                <a:cs typeface="Times New Roman" panose="02020603050405020304" pitchFamily="18" charset="0"/>
              </a:rPr>
              <a:t>shows </a:t>
            </a:r>
            <a:r>
              <a:rPr lang="en-US" dirty="0">
                <a:latin typeface="Times New Roman" panose="02020603050405020304" pitchFamily="18" charset="0"/>
                <a:cs typeface="Times New Roman" panose="02020603050405020304" pitchFamily="18" charset="0"/>
              </a:rPr>
              <a:t>more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girls of all ages.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807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0965" y="242928"/>
            <a:ext cx="9601200" cy="917263"/>
          </a:xfrm>
        </p:spPr>
        <p:txBody>
          <a:bodyPr>
            <a:normAutofit fontScale="90000"/>
          </a:bodyPr>
          <a:lstStyle/>
          <a:p>
            <a:r>
              <a:rPr lang="en-US" sz="3600" b="1" dirty="0">
                <a:solidFill>
                  <a:srgbClr val="FF0000"/>
                </a:solidFill>
                <a:latin typeface="Times New Roman" panose="02020603050405020304" pitchFamily="18" charset="0"/>
                <a:cs typeface="Times New Roman" panose="02020603050405020304" pitchFamily="18" charset="0"/>
              </a:rPr>
              <a:t>2</a:t>
            </a:r>
            <a:r>
              <a:rPr lang="ru-RU"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Age-related features of aggression</a:t>
            </a:r>
            <a:r>
              <a:rPr lang="ru-RU" sz="3600" b="1" dirty="0">
                <a:solidFill>
                  <a:srgbClr val="FF0000"/>
                </a:solidFill>
                <a:latin typeface="Times New Roman" panose="02020603050405020304" pitchFamily="18" charset="0"/>
                <a:cs typeface="Times New Roman" panose="02020603050405020304" pitchFamily="18" charset="0"/>
              </a:rPr>
              <a:t>:</a:t>
            </a:r>
            <a:br>
              <a:rPr lang="ru-RU" sz="3600" b="1" dirty="0">
                <a:solidFill>
                  <a:srgbClr val="FF0000"/>
                </a:solidFill>
                <a:latin typeface="Times New Roman" panose="02020603050405020304" pitchFamily="18" charset="0"/>
                <a:cs typeface="Times New Roman" panose="02020603050405020304" pitchFamily="18" charset="0"/>
              </a:rPr>
            </a:br>
            <a:r>
              <a:rPr lang="en-US" sz="3600" b="1" dirty="0" smtClean="0">
                <a:solidFill>
                  <a:srgbClr val="00B050"/>
                </a:solidFill>
                <a:latin typeface="Times New Roman" panose="02020603050405020304" pitchFamily="18" charset="0"/>
                <a:cs typeface="Times New Roman" panose="02020603050405020304" pitchFamily="18" charset="0"/>
              </a:rPr>
              <a:t>Adults</a:t>
            </a:r>
            <a:endParaRPr lang="ru-RU" sz="3600" dirty="0">
              <a:solidFill>
                <a:srgbClr val="00B050"/>
              </a:solidFill>
            </a:endParaRPr>
          </a:p>
        </p:txBody>
      </p:sp>
      <p:sp>
        <p:nvSpPr>
          <p:cNvPr id="3" name="Объект 2"/>
          <p:cNvSpPr>
            <a:spLocks noGrp="1"/>
          </p:cNvSpPr>
          <p:nvPr>
            <p:ph idx="1"/>
          </p:nvPr>
        </p:nvSpPr>
        <p:spPr>
          <a:xfrm>
            <a:off x="4549698" y="917263"/>
            <a:ext cx="7482467" cy="5572747"/>
          </a:xfrm>
        </p:spPr>
        <p:txBody>
          <a:bodyPr>
            <a:normAutofit/>
          </a:bodyPr>
          <a:lstStyle/>
          <a:p>
            <a:r>
              <a:rPr lang="en-US" dirty="0">
                <a:latin typeface="Times New Roman" panose="02020603050405020304" pitchFamily="18" charset="0"/>
                <a:cs typeface="Times New Roman" panose="02020603050405020304" pitchFamily="18" charset="0"/>
              </a:rPr>
              <a:t>A numerous amount of studies has shown that tendencies in childhood and adolescence also appear in adulthood. Thus, men show more physical aggression, while women prone to verbal and indirect one.</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variation of the aggressive behavior is determined by such characteristics as irritability, emotional susceptibility and absent-mindedness in respond to an aggressive stimulus, as well as a tendency to hostile attribution (that is, to interpret the behavior of others as hostile one) and inadequately high self-esteem</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3074" name="Picture 2" descr="https://static0.therichestimages.com/wordpress/wp-content/uploads/2016/04/solarey.net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953" y="1187085"/>
            <a:ext cx="4756557" cy="251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738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0966" y="130952"/>
            <a:ext cx="9668107" cy="761146"/>
          </a:xfrm>
        </p:spPr>
        <p:txBody>
          <a:bodyPr>
            <a:noAutofit/>
          </a:bodyPr>
          <a:lstStyle/>
          <a:p>
            <a:r>
              <a:rPr lang="ru-RU" sz="3200" b="1" dirty="0" smtClean="0">
                <a:solidFill>
                  <a:srgbClr val="FF0000"/>
                </a:solidFill>
                <a:latin typeface="Times New Roman" panose="02020603050405020304" pitchFamily="18" charset="0"/>
                <a:cs typeface="Times New Roman" panose="02020603050405020304" pitchFamily="18" charset="0"/>
              </a:rPr>
              <a:t>3. </a:t>
            </a:r>
            <a:r>
              <a:rPr lang="en-US" sz="3200" b="1" dirty="0">
                <a:solidFill>
                  <a:srgbClr val="FF0000"/>
                </a:solidFill>
                <a:latin typeface="Times New Roman" panose="02020603050405020304" pitchFamily="18" charset="0"/>
                <a:cs typeface="Times New Roman" panose="02020603050405020304" pitchFamily="18" charset="0"/>
              </a:rPr>
              <a:t>Gender-specific features of aggression </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29160" y="892098"/>
            <a:ext cx="9813073" cy="5631365"/>
          </a:xfrm>
        </p:spPr>
        <p:txBody>
          <a:bodyPr>
            <a:normAutofit lnSpcReduction="10000"/>
          </a:bodyPr>
          <a:lstStyle/>
          <a:p>
            <a:pPr marL="0" indent="0">
              <a:buNone/>
            </a:pPr>
            <a:r>
              <a:rPr lang="ru-RU" dirty="0" smtClean="0"/>
              <a:t>   </a:t>
            </a:r>
            <a:r>
              <a:rPr lang="en-US" dirty="0">
                <a:latin typeface="Times New Roman" panose="02020603050405020304" pitchFamily="18" charset="0"/>
                <a:cs typeface="Times New Roman" panose="02020603050405020304" pitchFamily="18" charset="0"/>
              </a:rPr>
              <a:t>Numerous studies of individual development show that gender differences in aggressive behavior occur at about the third year of life.</a:t>
            </a:r>
            <a:endParaRPr lang="ru-RU"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It was found on the basis of a number of experimental studies that there are no differences for girls and boys in the frequency and duration of negative emotional reactions in the first years of life, but with years frequency and intensity for boys increase, and decrease for girls. This is explained by the fact that girls, having the same aggressive tendencies as boys, are afraid to show them because of their fear of punishment, while the aggression of boys is more acceptable is more acceptable by people around them.</a:t>
            </a:r>
            <a:br>
              <a:rPr lang="en-US"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With years these patterns become established: the number of manifestations of aggression in the girls' behavior gradually decreases and they become less aggressive, even if they were very pugnacious in their early childhood.</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8455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0966" y="130952"/>
            <a:ext cx="9668107" cy="761146"/>
          </a:xfrm>
        </p:spPr>
        <p:txBody>
          <a:bodyPr>
            <a:noAutofit/>
          </a:bodyPr>
          <a:lstStyle/>
          <a:p>
            <a:r>
              <a:rPr lang="ru-RU" sz="3200" b="1" dirty="0" smtClean="0">
                <a:solidFill>
                  <a:srgbClr val="FF0000"/>
                </a:solidFill>
                <a:latin typeface="Times New Roman" panose="02020603050405020304" pitchFamily="18" charset="0"/>
                <a:cs typeface="Times New Roman" panose="02020603050405020304" pitchFamily="18" charset="0"/>
              </a:rPr>
              <a:t>3. </a:t>
            </a:r>
            <a:r>
              <a:rPr lang="en-US" sz="3200" b="1" dirty="0">
                <a:solidFill>
                  <a:srgbClr val="FF0000"/>
                </a:solidFill>
                <a:latin typeface="Times New Roman" panose="02020603050405020304" pitchFamily="18" charset="0"/>
                <a:cs typeface="Times New Roman" panose="02020603050405020304" pitchFamily="18" charset="0"/>
              </a:rPr>
              <a:t>Gender-specific features of aggression </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29160" y="892098"/>
            <a:ext cx="9813073" cy="5631365"/>
          </a:xfrm>
        </p:spPr>
        <p:txBody>
          <a:bodyPr>
            <a:normAutofit/>
          </a:bodyPr>
          <a:lstStyle/>
          <a:p>
            <a:pPr marL="0" indent="0">
              <a:buNone/>
            </a:pPr>
            <a:r>
              <a:rPr lang="ru-RU" dirty="0" smtClean="0"/>
              <a:t>   </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794945073"/>
              </p:ext>
            </p:extLst>
          </p:nvPr>
        </p:nvGraphicFramePr>
        <p:xfrm>
          <a:off x="223025" y="2190915"/>
          <a:ext cx="11742236" cy="4667084"/>
        </p:xfrm>
        <a:graphic>
          <a:graphicData uri="http://schemas.openxmlformats.org/drawingml/2006/table">
            <a:tbl>
              <a:tblPr firstRow="1" firstCol="1" bandRow="1">
                <a:tableStyleId>{5C22544A-7EE6-4342-B048-85BDC9FD1C3A}</a:tableStyleId>
              </a:tblPr>
              <a:tblGrid>
                <a:gridCol w="3532482">
                  <a:extLst>
                    <a:ext uri="{9D8B030D-6E8A-4147-A177-3AD203B41FA5}">
                      <a16:colId xmlns:a16="http://schemas.microsoft.com/office/drawing/2014/main" val="1940490365"/>
                    </a:ext>
                  </a:extLst>
                </a:gridCol>
                <a:gridCol w="5635620">
                  <a:extLst>
                    <a:ext uri="{9D8B030D-6E8A-4147-A177-3AD203B41FA5}">
                      <a16:colId xmlns:a16="http://schemas.microsoft.com/office/drawing/2014/main" val="4040688006"/>
                    </a:ext>
                  </a:extLst>
                </a:gridCol>
                <a:gridCol w="2574134">
                  <a:extLst>
                    <a:ext uri="{9D8B030D-6E8A-4147-A177-3AD203B41FA5}">
                      <a16:colId xmlns:a16="http://schemas.microsoft.com/office/drawing/2014/main" val="1438058688"/>
                    </a:ext>
                  </a:extLst>
                </a:gridCol>
              </a:tblGrid>
              <a:tr h="634145">
                <a:tc gridSpan="3">
                  <a:txBody>
                    <a:bodyPr/>
                    <a:lstStyle/>
                    <a:p>
                      <a:pPr algn="r">
                        <a:lnSpc>
                          <a:spcPct val="100000"/>
                        </a:lnSpc>
                        <a:spcAft>
                          <a:spcPts val="0"/>
                        </a:spcAft>
                      </a:pPr>
                      <a:endParaRPr lang="ru-RU" sz="2000" dirty="0">
                        <a:solidFill>
                          <a:schemeClr val="tx1"/>
                        </a:solidFill>
                        <a:effectLst/>
                        <a:latin typeface="Times New Roman" panose="02020603050405020304" pitchFamily="18" charset="0"/>
                        <a:cs typeface="Times New Roman" panose="02020603050405020304" pitchFamily="18" charset="0"/>
                      </a:endParaRPr>
                    </a:p>
                    <a:p>
                      <a:pPr algn="l">
                        <a:lnSpc>
                          <a:spcPct val="100000"/>
                        </a:lnSpc>
                        <a:spcAft>
                          <a:spcPts val="0"/>
                        </a:spcAft>
                      </a:pPr>
                      <a:r>
                        <a:rPr lang="en-US" sz="2000" dirty="0" smtClean="0">
                          <a:solidFill>
                            <a:schemeClr val="tx1"/>
                          </a:solidFill>
                          <a:effectLst/>
                          <a:latin typeface="Times New Roman" panose="02020603050405020304" pitchFamily="18" charset="0"/>
                          <a:cs typeface="Times New Roman" panose="02020603050405020304" pitchFamily="18" charset="0"/>
                        </a:rPr>
                        <a:t>Gender differences in aggression in childhood and adolescence</a:t>
                      </a:r>
                      <a:endParaRPr lang="ru-RU" sz="2000" b="1"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0" marR="0" marT="0" marB="0"/>
                </a:tc>
                <a:tc hMerge="1">
                  <a:txBody>
                    <a:bodyPr/>
                    <a:lstStyle/>
                    <a:p>
                      <a:endParaRPr lang="ru-RU" sz="240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ru-RU"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678913"/>
                  </a:ext>
                </a:extLst>
              </a:tr>
              <a:tr h="923281">
                <a:tc>
                  <a:txBody>
                    <a:bodyPr/>
                    <a:lstStyle/>
                    <a:p>
                      <a:pPr algn="ctr">
                        <a:lnSpc>
                          <a:spcPct val="100000"/>
                        </a:lnSpc>
                        <a:spcAft>
                          <a:spcPts val="0"/>
                        </a:spcAft>
                      </a:pPr>
                      <a:r>
                        <a:rPr lang="en-US" sz="2000" u="none" strike="noStrike" spc="0" dirty="0" smtClean="0">
                          <a:solidFill>
                            <a:schemeClr val="tx1"/>
                          </a:solidFill>
                          <a:effectLst/>
                          <a:latin typeface="Times New Roman" panose="02020603050405020304" pitchFamily="18" charset="0"/>
                          <a:cs typeface="Times New Roman" panose="02020603050405020304" pitchFamily="18" charset="0"/>
                        </a:rPr>
                        <a:t>Individual development stage</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ctr">
                        <a:lnSpc>
                          <a:spcPct val="100000"/>
                        </a:lnSpc>
                        <a:spcAft>
                          <a:spcPts val="0"/>
                        </a:spcAft>
                      </a:pPr>
                      <a:r>
                        <a:rPr lang="en-US" sz="2000" u="none" strike="noStrike" spc="0" dirty="0" smtClean="0">
                          <a:solidFill>
                            <a:schemeClr val="tx1"/>
                          </a:solidFill>
                          <a:effectLst/>
                          <a:latin typeface="Times New Roman" panose="02020603050405020304" pitchFamily="18" charset="0"/>
                          <a:cs typeface="Times New Roman" panose="02020603050405020304" pitchFamily="18" charset="0"/>
                        </a:rPr>
                        <a:t>Manifestation</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ct val="100000"/>
                        </a:lnSpc>
                        <a:spcAft>
                          <a:spcPts val="300"/>
                        </a:spcAft>
                      </a:pPr>
                      <a:r>
                        <a:rPr lang="en-US" sz="2000" u="none" strike="noStrike" spc="0" dirty="0" smtClean="0">
                          <a:solidFill>
                            <a:schemeClr val="tx1"/>
                          </a:solidFill>
                          <a:effectLst/>
                          <a:latin typeface="Times New Roman" panose="02020603050405020304" pitchFamily="18" charset="0"/>
                          <a:cs typeface="Times New Roman" panose="02020603050405020304" pitchFamily="18" charset="0"/>
                        </a:rPr>
                        <a:t>Gender differences</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2884087946"/>
                  </a:ext>
                </a:extLst>
              </a:tr>
              <a:tr h="567298">
                <a:tc>
                  <a:txBody>
                    <a:bodyPr/>
                    <a:lstStyle/>
                    <a:p>
                      <a:pPr algn="l">
                        <a:lnSpc>
                          <a:spcPct val="100000"/>
                        </a:lnSpc>
                        <a:spcAft>
                          <a:spcPts val="0"/>
                        </a:spcAft>
                      </a:pPr>
                      <a:r>
                        <a:rPr lang="en-US" sz="2000" u="none" strike="noStrike" spc="0" dirty="0" smtClean="0">
                          <a:solidFill>
                            <a:schemeClr val="tx1"/>
                          </a:solidFill>
                          <a:effectLst/>
                          <a:latin typeface="Times New Roman" panose="02020603050405020304" pitchFamily="18" charset="0"/>
                          <a:ea typeface="+mn-ea"/>
                          <a:cs typeface="Times New Roman" panose="02020603050405020304" pitchFamily="18" charset="0"/>
                        </a:rPr>
                        <a:t>Baby</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just">
                        <a:lnSpc>
                          <a:spcPct val="100000"/>
                        </a:lnSpc>
                        <a:spcAft>
                          <a:spcPts val="0"/>
                        </a:spcAft>
                      </a:pPr>
                      <a:r>
                        <a:rPr lang="en-US" sz="2000" u="none" strike="noStrike" spc="0" dirty="0" smtClean="0">
                          <a:solidFill>
                            <a:schemeClr val="tx1"/>
                          </a:solidFill>
                          <a:effectLst/>
                          <a:latin typeface="Times New Roman" panose="02020603050405020304" pitchFamily="18" charset="0"/>
                          <a:cs typeface="Times New Roman" panose="02020603050405020304" pitchFamily="18" charset="0"/>
                        </a:rPr>
                        <a:t>Frustration and anger</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l">
                        <a:lnSpc>
                          <a:spcPct val="100000"/>
                        </a:lnSpc>
                        <a:spcAft>
                          <a:spcPts val="0"/>
                        </a:spcAft>
                      </a:pPr>
                      <a:r>
                        <a:rPr lang="en-US" sz="2000" u="none" strike="noStrike" spc="0" dirty="0" smtClean="0">
                          <a:solidFill>
                            <a:schemeClr val="tx1"/>
                          </a:solidFill>
                          <a:effectLst/>
                          <a:latin typeface="Times New Roman" panose="02020603050405020304" pitchFamily="18" charset="0"/>
                          <a:cs typeface="Times New Roman" panose="02020603050405020304" pitchFamily="18" charset="0"/>
                        </a:rPr>
                        <a:t>No</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1751553961"/>
                  </a:ext>
                </a:extLst>
              </a:tr>
              <a:tr h="567298">
                <a:tc>
                  <a:txBody>
                    <a:bodyPr/>
                    <a:lstStyle/>
                    <a:p>
                      <a:pPr algn="l">
                        <a:lnSpc>
                          <a:spcPct val="100000"/>
                        </a:lnSpc>
                        <a:spcAft>
                          <a:spcPts val="0"/>
                        </a:spcAft>
                      </a:pPr>
                      <a:r>
                        <a:rPr lang="en-US" sz="2000" u="none" strike="noStrike" spc="0" dirty="0" smtClean="0">
                          <a:solidFill>
                            <a:schemeClr val="tx1"/>
                          </a:solidFill>
                          <a:effectLst/>
                          <a:latin typeface="Times New Roman" panose="02020603050405020304" pitchFamily="18" charset="0"/>
                          <a:cs typeface="Times New Roman" panose="02020603050405020304" pitchFamily="18" charset="0"/>
                        </a:rPr>
                        <a:t>Toddler</a:t>
                      </a:r>
                      <a:r>
                        <a:rPr lang="ru-RU" sz="2000" u="none" strike="noStrike" spc="0" dirty="0" smtClean="0">
                          <a:solidFill>
                            <a:schemeClr val="tx1"/>
                          </a:solidFill>
                          <a:effectLst/>
                          <a:latin typeface="Times New Roman" panose="02020603050405020304" pitchFamily="18" charset="0"/>
                          <a:cs typeface="Times New Roman" panose="02020603050405020304" pitchFamily="18" charset="0"/>
                        </a:rPr>
                        <a:t> </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just">
                        <a:lnSpc>
                          <a:spcPct val="100000"/>
                        </a:lnSpc>
                        <a:spcAft>
                          <a:spcPts val="0"/>
                        </a:spcAft>
                      </a:pPr>
                      <a:r>
                        <a:rPr lang="en-US" sz="2000" u="none" strike="noStrike" spc="0" dirty="0" err="1" smtClean="0">
                          <a:solidFill>
                            <a:schemeClr val="tx1"/>
                          </a:solidFill>
                          <a:effectLst/>
                          <a:latin typeface="Times New Roman" panose="02020603050405020304" pitchFamily="18" charset="0"/>
                          <a:cs typeface="Times New Roman" panose="02020603050405020304" pitchFamily="18" charset="0"/>
                        </a:rPr>
                        <a:t>Instrumantal</a:t>
                      </a:r>
                      <a:r>
                        <a:rPr lang="en-US" sz="2000" u="none" strike="noStrike" spc="0" dirty="0" smtClean="0">
                          <a:solidFill>
                            <a:schemeClr val="tx1"/>
                          </a:solidFill>
                          <a:effectLst/>
                          <a:latin typeface="Times New Roman" panose="02020603050405020304" pitchFamily="18" charset="0"/>
                          <a:cs typeface="Times New Roman" panose="02020603050405020304" pitchFamily="18" charset="0"/>
                        </a:rPr>
                        <a:t> aggression</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l">
                        <a:lnSpc>
                          <a:spcPct val="100000"/>
                        </a:lnSpc>
                        <a:spcAft>
                          <a:spcPts val="0"/>
                        </a:spcAft>
                      </a:pPr>
                      <a:r>
                        <a:rPr lang="en-US" sz="2000" u="none" strike="noStrike" spc="0" dirty="0" smtClean="0">
                          <a:solidFill>
                            <a:schemeClr val="tx1"/>
                          </a:solidFill>
                          <a:effectLst/>
                          <a:latin typeface="Times New Roman" panose="02020603050405020304" pitchFamily="18" charset="0"/>
                          <a:cs typeface="Times New Roman" panose="02020603050405020304" pitchFamily="18" charset="0"/>
                        </a:rPr>
                        <a:t>Insignificant</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517183438"/>
                  </a:ext>
                </a:extLst>
              </a:tr>
              <a:tr h="615519">
                <a:tc>
                  <a:txBody>
                    <a:bodyPr/>
                    <a:lstStyle/>
                    <a:p>
                      <a:pPr algn="l">
                        <a:lnSpc>
                          <a:spcPct val="100000"/>
                        </a:lnSpc>
                        <a:spcAft>
                          <a:spcPts val="0"/>
                        </a:spcAft>
                      </a:pPr>
                      <a:r>
                        <a:rPr lang="en-US" sz="2000" u="none" strike="noStrike" spc="0" dirty="0" smtClean="0">
                          <a:solidFill>
                            <a:schemeClr val="tx1"/>
                          </a:solidFill>
                          <a:effectLst/>
                          <a:latin typeface="Times New Roman" panose="02020603050405020304" pitchFamily="18" charset="0"/>
                          <a:cs typeface="Times New Roman" panose="02020603050405020304" pitchFamily="18" charset="0"/>
                        </a:rPr>
                        <a:t>Preschooler</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l">
                        <a:lnSpc>
                          <a:spcPct val="100000"/>
                        </a:lnSpc>
                        <a:spcAft>
                          <a:spcPts val="0"/>
                        </a:spcAft>
                      </a:pPr>
                      <a:r>
                        <a:rPr lang="en-US" sz="2000" u="none" strike="noStrike" spc="0" dirty="0" smtClean="0">
                          <a:solidFill>
                            <a:schemeClr val="tx1"/>
                          </a:solidFill>
                          <a:effectLst/>
                          <a:latin typeface="Times New Roman" panose="02020603050405020304" pitchFamily="18" charset="0"/>
                          <a:cs typeface="Times New Roman" panose="02020603050405020304" pitchFamily="18" charset="0"/>
                        </a:rPr>
                        <a:t>Personal aggression</a:t>
                      </a:r>
                      <a:r>
                        <a:rPr lang="ru-RU" sz="2000" u="none" strike="noStrike" spc="0" dirty="0" smtClean="0">
                          <a:solidFill>
                            <a:schemeClr val="tx1"/>
                          </a:solidFill>
                          <a:effectLst/>
                          <a:latin typeface="Times New Roman" panose="02020603050405020304" pitchFamily="18" charset="0"/>
                          <a:cs typeface="Times New Roman" panose="02020603050405020304" pitchFamily="18" charset="0"/>
                        </a:rPr>
                        <a:t>. </a:t>
                      </a:r>
                      <a:r>
                        <a:rPr lang="en-US" sz="2000" u="none" strike="noStrike" spc="0" dirty="0" smtClean="0">
                          <a:solidFill>
                            <a:schemeClr val="tx1"/>
                          </a:solidFill>
                          <a:effectLst/>
                          <a:latin typeface="Times New Roman" panose="02020603050405020304" pitchFamily="18" charset="0"/>
                          <a:cs typeface="Times New Roman" panose="02020603050405020304" pitchFamily="18" charset="0"/>
                        </a:rPr>
                        <a:t>Physical aggression</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l">
                        <a:lnSpc>
                          <a:spcPct val="100000"/>
                        </a:lnSpc>
                        <a:spcAft>
                          <a:spcPts val="0"/>
                        </a:spcAft>
                      </a:pPr>
                      <a:r>
                        <a:rPr lang="en-US" sz="2000" u="none" strike="noStrike" spc="0" dirty="0" smtClean="0">
                          <a:solidFill>
                            <a:schemeClr val="tx1"/>
                          </a:solidFill>
                          <a:effectLst/>
                          <a:latin typeface="Times New Roman" panose="02020603050405020304" pitchFamily="18" charset="0"/>
                          <a:cs typeface="Times New Roman" panose="02020603050405020304" pitchFamily="18" charset="0"/>
                        </a:rPr>
                        <a:t>Yes</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929609370"/>
                  </a:ext>
                </a:extLst>
              </a:tr>
              <a:tr h="436262">
                <a:tc>
                  <a:txBody>
                    <a:bodyPr/>
                    <a:lstStyle/>
                    <a:p>
                      <a:pPr algn="l">
                        <a:lnSpc>
                          <a:spcPct val="100000"/>
                        </a:lnSpc>
                        <a:spcAft>
                          <a:spcPts val="0"/>
                        </a:spcAft>
                      </a:pPr>
                      <a:r>
                        <a:rPr lang="en-US" sz="2000" u="none" strike="noStrike" spc="0" dirty="0" smtClean="0">
                          <a:solidFill>
                            <a:schemeClr val="tx1"/>
                          </a:solidFill>
                          <a:effectLst/>
                          <a:latin typeface="Times New Roman" panose="02020603050405020304" pitchFamily="18" charset="0"/>
                          <a:cs typeface="Times New Roman" panose="02020603050405020304" pitchFamily="18" charset="0"/>
                        </a:rPr>
                        <a:t>Middle childhood</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just">
                        <a:lnSpc>
                          <a:spcPct val="100000"/>
                        </a:lnSpc>
                        <a:spcAft>
                          <a:spcPts val="0"/>
                        </a:spcAft>
                      </a:pPr>
                      <a:r>
                        <a:rPr lang="en-US" sz="2000" u="none" strike="noStrike" spc="0" dirty="0" smtClean="0">
                          <a:solidFill>
                            <a:schemeClr val="tx1"/>
                          </a:solidFill>
                          <a:effectLst/>
                          <a:latin typeface="Times New Roman" panose="02020603050405020304" pitchFamily="18" charset="0"/>
                          <a:ea typeface="+mn-ea"/>
                          <a:cs typeface="Times New Roman" panose="02020603050405020304" pitchFamily="18" charset="0"/>
                        </a:rPr>
                        <a:t>Indirect</a:t>
                      </a:r>
                      <a:r>
                        <a:rPr lang="en-US" sz="2000" u="none" strike="noStrike" spc="0" baseline="0" dirty="0" smtClean="0">
                          <a:solidFill>
                            <a:schemeClr val="tx1"/>
                          </a:solidFill>
                          <a:effectLst/>
                          <a:latin typeface="Times New Roman" panose="02020603050405020304" pitchFamily="18" charset="0"/>
                          <a:ea typeface="+mn-ea"/>
                          <a:cs typeface="Times New Roman" panose="02020603050405020304" pitchFamily="18" charset="0"/>
                        </a:rPr>
                        <a:t> aggression</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l">
                        <a:lnSpc>
                          <a:spcPct val="100000"/>
                        </a:lnSpc>
                        <a:spcAft>
                          <a:spcPts val="0"/>
                        </a:spcAft>
                      </a:pPr>
                      <a:r>
                        <a:rPr lang="en-US" sz="2000" u="none" strike="noStrike" spc="0" dirty="0" smtClean="0">
                          <a:solidFill>
                            <a:schemeClr val="tx1"/>
                          </a:solidFill>
                          <a:effectLst/>
                          <a:latin typeface="Times New Roman" panose="02020603050405020304" pitchFamily="18" charset="0"/>
                          <a:cs typeface="Times New Roman" panose="02020603050405020304" pitchFamily="18" charset="0"/>
                        </a:rPr>
                        <a:t>Yes</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1992123706"/>
                  </a:ext>
                </a:extLst>
              </a:tr>
              <a:tr h="923281">
                <a:tc>
                  <a:txBody>
                    <a:bodyPr/>
                    <a:lstStyle/>
                    <a:p>
                      <a:pPr algn="l">
                        <a:lnSpc>
                          <a:spcPct val="100000"/>
                        </a:lnSpc>
                        <a:spcAft>
                          <a:spcPts val="0"/>
                        </a:spcAft>
                      </a:pPr>
                      <a:r>
                        <a:rPr lang="en-US" sz="2000" u="none" strike="noStrike" spc="0" dirty="0" smtClean="0">
                          <a:solidFill>
                            <a:schemeClr val="tx1"/>
                          </a:solidFill>
                          <a:effectLst/>
                          <a:latin typeface="Times New Roman" panose="02020603050405020304" pitchFamily="18" charset="0"/>
                          <a:cs typeface="Times New Roman" panose="02020603050405020304" pitchFamily="18" charset="0"/>
                        </a:rPr>
                        <a:t>Adolescent</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tc>
                <a:tc>
                  <a:txBody>
                    <a:bodyPr/>
                    <a:lstStyle/>
                    <a:p>
                      <a:pPr algn="just">
                        <a:lnSpc>
                          <a:spcPct val="100000"/>
                        </a:lnSpc>
                        <a:spcAft>
                          <a:spcPts val="0"/>
                        </a:spcAft>
                      </a:pPr>
                      <a:r>
                        <a:rPr lang="en-US" sz="2000" u="none" strike="noStrike" spc="0" dirty="0" smtClean="0">
                          <a:solidFill>
                            <a:schemeClr val="tx1"/>
                          </a:solidFill>
                          <a:effectLst/>
                          <a:latin typeface="Times New Roman" panose="02020603050405020304" pitchFamily="18" charset="0"/>
                          <a:cs typeface="Times New Roman" panose="02020603050405020304" pitchFamily="18" charset="0"/>
                        </a:rPr>
                        <a:t>Group</a:t>
                      </a:r>
                      <a:r>
                        <a:rPr lang="en-US" sz="2000" u="none" strike="noStrike" spc="0" baseline="0" dirty="0" smtClean="0">
                          <a:solidFill>
                            <a:schemeClr val="tx1"/>
                          </a:solidFill>
                          <a:effectLst/>
                          <a:latin typeface="Times New Roman" panose="02020603050405020304" pitchFamily="18" charset="0"/>
                          <a:cs typeface="Times New Roman" panose="02020603050405020304" pitchFamily="18" charset="0"/>
                        </a:rPr>
                        <a:t> assault</a:t>
                      </a:r>
                      <a:r>
                        <a:rPr lang="ru-RU" sz="2000" u="none" strike="noStrike" spc="0" dirty="0" smtClean="0">
                          <a:solidFill>
                            <a:schemeClr val="tx1"/>
                          </a:solidFill>
                          <a:effectLst/>
                          <a:latin typeface="Times New Roman" panose="02020603050405020304" pitchFamily="18" charset="0"/>
                          <a:cs typeface="Times New Roman" panose="02020603050405020304" pitchFamily="18" charset="0"/>
                        </a:rPr>
                        <a:t>. </a:t>
                      </a:r>
                      <a:r>
                        <a:rPr lang="en-US" sz="2000" u="none" strike="noStrike" spc="0" dirty="0" smtClean="0">
                          <a:solidFill>
                            <a:schemeClr val="tx1"/>
                          </a:solidFill>
                          <a:effectLst/>
                          <a:latin typeface="Times New Roman" panose="02020603050405020304" pitchFamily="18" charset="0"/>
                          <a:cs typeface="Times New Roman" panose="02020603050405020304" pitchFamily="18" charset="0"/>
                        </a:rPr>
                        <a:t>Grave</a:t>
                      </a:r>
                      <a:r>
                        <a:rPr lang="en-US" sz="2000" u="none" strike="noStrike" spc="0" baseline="0" dirty="0" smtClean="0">
                          <a:solidFill>
                            <a:schemeClr val="tx1"/>
                          </a:solidFill>
                          <a:effectLst/>
                          <a:latin typeface="Times New Roman" panose="02020603050405020304" pitchFamily="18" charset="0"/>
                          <a:cs typeface="Times New Roman" panose="02020603050405020304" pitchFamily="18" charset="0"/>
                        </a:rPr>
                        <a:t> assault</a:t>
                      </a:r>
                      <a:r>
                        <a:rPr lang="ru-RU" sz="2000" u="none" strike="noStrike" spc="0" dirty="0" smtClean="0">
                          <a:solidFill>
                            <a:schemeClr val="tx1"/>
                          </a:solidFill>
                          <a:effectLst/>
                          <a:latin typeface="Times New Roman" panose="02020603050405020304" pitchFamily="18" charset="0"/>
                          <a:cs typeface="Times New Roman" panose="02020603050405020304" pitchFamily="18" charset="0"/>
                        </a:rPr>
                        <a:t>. </a:t>
                      </a:r>
                      <a:r>
                        <a:rPr lang="en-US" sz="2000" u="none" strike="noStrike" spc="0" dirty="0" smtClean="0">
                          <a:solidFill>
                            <a:schemeClr val="tx1"/>
                          </a:solidFill>
                          <a:effectLst/>
                          <a:latin typeface="Times New Roman" panose="02020603050405020304" pitchFamily="18" charset="0"/>
                          <a:cs typeface="Times New Roman" panose="02020603050405020304" pitchFamily="18" charset="0"/>
                        </a:rPr>
                        <a:t>Sexual</a:t>
                      </a:r>
                      <a:r>
                        <a:rPr lang="en-US" sz="2000" u="none" strike="noStrike" spc="0" baseline="0" dirty="0" smtClean="0">
                          <a:solidFill>
                            <a:schemeClr val="tx1"/>
                          </a:solidFill>
                          <a:effectLst/>
                          <a:latin typeface="Times New Roman" panose="02020603050405020304" pitchFamily="18" charset="0"/>
                          <a:cs typeface="Times New Roman" panose="02020603050405020304" pitchFamily="18" charset="0"/>
                        </a:rPr>
                        <a:t> assault</a:t>
                      </a:r>
                      <a:r>
                        <a:rPr lang="ru-RU" sz="2000" u="none" strike="noStrike" spc="0" dirty="0" smtClean="0">
                          <a:solidFill>
                            <a:schemeClr val="tx1"/>
                          </a:solidFill>
                          <a:effectLst/>
                          <a:latin typeface="Times New Roman" panose="02020603050405020304" pitchFamily="18" charset="0"/>
                          <a:cs typeface="Times New Roman" panose="02020603050405020304" pitchFamily="18" charset="0"/>
                        </a:rPr>
                        <a:t>.</a:t>
                      </a:r>
                      <a:r>
                        <a:rPr lang="en-US" sz="2000" u="none" strike="noStrike" spc="0" baseline="0" dirty="0" smtClean="0">
                          <a:solidFill>
                            <a:schemeClr val="tx1"/>
                          </a:solidFill>
                          <a:effectLst/>
                          <a:latin typeface="Times New Roman" panose="02020603050405020304" pitchFamily="18" charset="0"/>
                          <a:cs typeface="Times New Roman" panose="02020603050405020304" pitchFamily="18" charset="0"/>
                        </a:rPr>
                        <a:t> Murder.</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l">
                        <a:lnSpc>
                          <a:spcPct val="100000"/>
                        </a:lnSpc>
                        <a:spcAft>
                          <a:spcPts val="0"/>
                        </a:spcAft>
                      </a:pPr>
                      <a:r>
                        <a:rPr lang="en-US" sz="2000" u="none" strike="noStrike" spc="0" dirty="0" smtClean="0">
                          <a:solidFill>
                            <a:schemeClr val="tx1"/>
                          </a:solidFill>
                          <a:effectLst/>
                          <a:latin typeface="Times New Roman" panose="02020603050405020304" pitchFamily="18" charset="0"/>
                          <a:cs typeface="Times New Roman" panose="02020603050405020304" pitchFamily="18" charset="0"/>
                        </a:rPr>
                        <a:t>Yes</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3678868319"/>
                  </a:ext>
                </a:extLst>
              </a:tr>
            </a:tbl>
          </a:graphicData>
        </a:graphic>
      </p:graphicFrame>
      <p:sp>
        <p:nvSpPr>
          <p:cNvPr id="7" name="Прямоугольник 6"/>
          <p:cNvSpPr/>
          <p:nvPr/>
        </p:nvSpPr>
        <p:spPr>
          <a:xfrm>
            <a:off x="1706134" y="990586"/>
            <a:ext cx="10259126" cy="1200329"/>
          </a:xfrm>
          <a:prstGeom prst="rect">
            <a:avLst/>
          </a:prstGeom>
        </p:spPr>
        <p:txBody>
          <a:bodyPr wrap="square">
            <a:spAutoFit/>
          </a:bodyPr>
          <a:lstStyle/>
          <a:p>
            <a:r>
              <a:rPr lang="en-US" sz="2400" dirty="0" smtClean="0">
                <a:latin typeface="Times New Roman" panose="02020603050405020304" pitchFamily="18" charset="0"/>
                <a:ea typeface="Times New Roman" panose="02020603050405020304" pitchFamily="18" charset="0"/>
              </a:rPr>
              <a:t>R</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Loeber</a:t>
            </a:r>
            <a:r>
              <a:rPr lang="en-US" sz="2400" dirty="0" smtClean="0">
                <a:latin typeface="Times New Roman" panose="02020603050405020304" pitchFamily="18" charset="0"/>
                <a:ea typeface="Times New Roman" panose="02020603050405020304" pitchFamily="18" charset="0"/>
              </a:rPr>
              <a:t> and </a:t>
            </a:r>
            <a:r>
              <a:rPr lang="en-US" sz="2400" dirty="0">
                <a:latin typeface="Times New Roman" panose="02020603050405020304" pitchFamily="18" charset="0"/>
                <a:ea typeface="Times New Roman" panose="02020603050405020304" pitchFamily="18" charset="0"/>
              </a:rPr>
              <a:t>M. </a:t>
            </a:r>
            <a:r>
              <a:rPr lang="en-US" sz="2400" dirty="0" err="1" smtClean="0">
                <a:latin typeface="Times New Roman" panose="02020603050405020304" pitchFamily="18" charset="0"/>
                <a:ea typeface="Times New Roman" panose="02020603050405020304" pitchFamily="18" charset="0"/>
              </a:rPr>
              <a:t>Stouthamer-Loeber’s</a:t>
            </a:r>
            <a:r>
              <a:rPr lang="en-US" sz="2400" dirty="0" smtClean="0">
                <a:latin typeface="Times New Roman" panose="02020603050405020304" pitchFamily="18" charset="0"/>
                <a:ea typeface="Times New Roman" panose="02020603050405020304" pitchFamily="18" charset="0"/>
              </a:rPr>
              <a:t> research (1998) clearly </a:t>
            </a:r>
            <a:r>
              <a:rPr lang="en-US" sz="2400" dirty="0">
                <a:latin typeface="Times New Roman" panose="02020603050405020304" pitchFamily="18" charset="0"/>
                <a:ea typeface="Times New Roman" panose="02020603050405020304" pitchFamily="18" charset="0"/>
              </a:rPr>
              <a:t>indicate the existence of gender differences in aggressive behavior in different periods of child development</a:t>
            </a:r>
            <a:endParaRPr lang="ru-RU" sz="2400" dirty="0"/>
          </a:p>
        </p:txBody>
      </p:sp>
    </p:spTree>
    <p:extLst>
      <p:ext uri="{BB962C8B-B14F-4D97-AF65-F5344CB8AC3E}">
        <p14:creationId xmlns:p14="http://schemas.microsoft.com/office/powerpoint/2010/main" val="1290125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0966" y="130952"/>
            <a:ext cx="9668107" cy="761146"/>
          </a:xfrm>
        </p:spPr>
        <p:txBody>
          <a:bodyPr>
            <a:noAutofit/>
          </a:bodyPr>
          <a:lstStyle/>
          <a:p>
            <a:r>
              <a:rPr lang="ru-RU" sz="3200" b="1" dirty="0" smtClean="0">
                <a:solidFill>
                  <a:srgbClr val="FF0000"/>
                </a:solidFill>
                <a:latin typeface="Times New Roman" panose="02020603050405020304" pitchFamily="18" charset="0"/>
                <a:cs typeface="Times New Roman" panose="02020603050405020304" pitchFamily="18" charset="0"/>
              </a:rPr>
              <a:t>3. </a:t>
            </a:r>
            <a:r>
              <a:rPr lang="en-US" sz="3200" b="1" dirty="0">
                <a:solidFill>
                  <a:srgbClr val="FF0000"/>
                </a:solidFill>
                <a:latin typeface="Times New Roman" panose="02020603050405020304" pitchFamily="18" charset="0"/>
                <a:cs typeface="Times New Roman" panose="02020603050405020304" pitchFamily="18" charset="0"/>
              </a:rPr>
              <a:t>Gender-specific features of aggression </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29160" y="892098"/>
            <a:ext cx="9813073" cy="5631365"/>
          </a:xfrm>
        </p:spPr>
        <p:txBody>
          <a:bodyPr>
            <a:normAutofit/>
          </a:bodyPr>
          <a:lstStyle/>
          <a:p>
            <a:pPr marL="0" indent="0">
              <a:buNone/>
            </a:pPr>
            <a:r>
              <a:rPr lang="ru-RU" dirty="0" smtClean="0"/>
              <a:t>   </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91959301"/>
              </p:ext>
            </p:extLst>
          </p:nvPr>
        </p:nvGraphicFramePr>
        <p:xfrm>
          <a:off x="1338146" y="2338697"/>
          <a:ext cx="10760927" cy="3807379"/>
        </p:xfrm>
        <a:graphic>
          <a:graphicData uri="http://schemas.openxmlformats.org/drawingml/2006/table">
            <a:tbl>
              <a:tblPr firstRow="1" firstCol="1" bandRow="1">
                <a:tableStyleId>{5C22544A-7EE6-4342-B048-85BDC9FD1C3A}</a:tableStyleId>
              </a:tblPr>
              <a:tblGrid>
                <a:gridCol w="1190448">
                  <a:extLst>
                    <a:ext uri="{9D8B030D-6E8A-4147-A177-3AD203B41FA5}">
                      <a16:colId xmlns:a16="http://schemas.microsoft.com/office/drawing/2014/main" val="700776082"/>
                    </a:ext>
                  </a:extLst>
                </a:gridCol>
                <a:gridCol w="4509880">
                  <a:extLst>
                    <a:ext uri="{9D8B030D-6E8A-4147-A177-3AD203B41FA5}">
                      <a16:colId xmlns:a16="http://schemas.microsoft.com/office/drawing/2014/main" val="1998120057"/>
                    </a:ext>
                  </a:extLst>
                </a:gridCol>
                <a:gridCol w="5060599">
                  <a:extLst>
                    <a:ext uri="{9D8B030D-6E8A-4147-A177-3AD203B41FA5}">
                      <a16:colId xmlns:a16="http://schemas.microsoft.com/office/drawing/2014/main" val="1989821920"/>
                    </a:ext>
                  </a:extLst>
                </a:gridCol>
              </a:tblGrid>
              <a:tr h="527739">
                <a:tc gridSpan="3">
                  <a:txBody>
                    <a:bodyPr/>
                    <a:lstStyle/>
                    <a:p>
                      <a:pPr algn="ctr">
                        <a:lnSpc>
                          <a:spcPct val="100000"/>
                        </a:lnSpc>
                        <a:spcAft>
                          <a:spcPts val="0"/>
                        </a:spcAft>
                      </a:pPr>
                      <a:r>
                        <a:rPr lang="en-US" sz="2400" dirty="0" smtClean="0">
                          <a:solidFill>
                            <a:schemeClr val="tx1"/>
                          </a:solidFill>
                          <a:effectLst/>
                          <a:latin typeface="Times New Roman" panose="02020603050405020304" pitchFamily="18" charset="0"/>
                          <a:cs typeface="Times New Roman" panose="02020603050405020304" pitchFamily="18" charset="0"/>
                        </a:rPr>
                        <a:t>The ratio of manifestations of physical, verbal and indirect aggression in the behavior of children of different ages [according to K. Osterman, 1998]</a:t>
                      </a:r>
                      <a:endParaRPr lang="ru-RU" sz="2400" b="1"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0" marR="0" marT="0" marB="0"/>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711890175"/>
                  </a:ext>
                </a:extLst>
              </a:tr>
              <a:tr h="511278">
                <a:tc>
                  <a:txBody>
                    <a:bodyPr/>
                    <a:lstStyle/>
                    <a:p>
                      <a:pPr algn="l">
                        <a:lnSpc>
                          <a:spcPct val="100000"/>
                        </a:lnSpc>
                        <a:spcAft>
                          <a:spcPts val="0"/>
                        </a:spcAft>
                      </a:pP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Age</a:t>
                      </a:r>
                      <a:endPar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ctr">
                        <a:lnSpc>
                          <a:spcPct val="100000"/>
                        </a:lnSpc>
                        <a:spcAft>
                          <a:spcPts val="0"/>
                        </a:spcAft>
                      </a:pP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Girls</a:t>
                      </a:r>
                      <a:endPar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ctr">
                        <a:lnSpc>
                          <a:spcPct val="100000"/>
                        </a:lnSpc>
                        <a:spcAft>
                          <a:spcPts val="0"/>
                        </a:spcAft>
                      </a:pP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Boys</a:t>
                      </a:r>
                      <a:endPar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353880988"/>
                  </a:ext>
                </a:extLst>
              </a:tr>
              <a:tr h="848852">
                <a:tc>
                  <a:txBody>
                    <a:bodyPr/>
                    <a:lstStyle/>
                    <a:p>
                      <a:pPr marL="114300" algn="l">
                        <a:lnSpc>
                          <a:spcPct val="100000"/>
                        </a:lnSpc>
                        <a:spcAft>
                          <a:spcPts val="0"/>
                        </a:spcAft>
                      </a:pPr>
                      <a:r>
                        <a:rPr lang="ru-RU" sz="2400" u="none" strike="noStrike" spc="0" dirty="0">
                          <a:solidFill>
                            <a:schemeClr val="tx1"/>
                          </a:solidFill>
                          <a:effectLst/>
                          <a:latin typeface="Times New Roman" panose="02020603050405020304" pitchFamily="18" charset="0"/>
                          <a:cs typeface="Times New Roman" panose="02020603050405020304" pitchFamily="18" charset="0"/>
                        </a:rPr>
                        <a:t>8 </a:t>
                      </a:r>
                      <a:r>
                        <a:rPr lang="en-US" sz="2400" u="none" strike="noStrike" spc="0" dirty="0" err="1" smtClean="0">
                          <a:solidFill>
                            <a:schemeClr val="tx1"/>
                          </a:solidFill>
                          <a:effectLst/>
                          <a:latin typeface="Times New Roman" panose="02020603050405020304" pitchFamily="18" charset="0"/>
                          <a:cs typeface="Times New Roman" panose="02020603050405020304" pitchFamily="18" charset="0"/>
                        </a:rPr>
                        <a:t>y.o</a:t>
                      </a: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a:t>
                      </a:r>
                      <a:endPar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ct val="100000"/>
                        </a:lnSpc>
                        <a:spcAft>
                          <a:spcPts val="0"/>
                        </a:spcAft>
                      </a:pP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indirect</a:t>
                      </a:r>
                      <a:r>
                        <a:rPr lang="ru-RU" sz="2400" u="none" strike="noStrike" spc="0" dirty="0" smtClean="0">
                          <a:solidFill>
                            <a:schemeClr val="tx1"/>
                          </a:solidFill>
                          <a:effectLst/>
                          <a:latin typeface="Times New Roman" panose="02020603050405020304" pitchFamily="18" charset="0"/>
                          <a:cs typeface="Times New Roman" panose="02020603050405020304" pitchFamily="18" charset="0"/>
                        </a:rPr>
                        <a:t> </a:t>
                      </a:r>
                      <a:r>
                        <a:rPr lang="ru-RU" sz="2400" u="none" strike="noStrike" spc="0" dirty="0">
                          <a:solidFill>
                            <a:schemeClr val="tx1"/>
                          </a:solidFill>
                          <a:effectLst/>
                          <a:latin typeface="Times New Roman" panose="02020603050405020304" pitchFamily="18" charset="0"/>
                          <a:cs typeface="Times New Roman" panose="02020603050405020304" pitchFamily="18" charset="0"/>
                        </a:rPr>
                        <a:t>&gt; </a:t>
                      </a: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verbal</a:t>
                      </a:r>
                      <a:r>
                        <a:rPr lang="ru-RU" sz="2400" u="none" strike="noStrike" spc="0" dirty="0" smtClean="0">
                          <a:solidFill>
                            <a:schemeClr val="tx1"/>
                          </a:solidFill>
                          <a:effectLst/>
                          <a:latin typeface="Times New Roman" panose="02020603050405020304" pitchFamily="18" charset="0"/>
                          <a:cs typeface="Times New Roman" panose="02020603050405020304" pitchFamily="18" charset="0"/>
                        </a:rPr>
                        <a:t> </a:t>
                      </a:r>
                      <a:r>
                        <a:rPr lang="ru-RU" sz="2400" u="none" strike="noStrike" spc="0" dirty="0">
                          <a:solidFill>
                            <a:schemeClr val="tx1"/>
                          </a:solidFill>
                          <a:effectLst/>
                          <a:latin typeface="Times New Roman" panose="02020603050405020304" pitchFamily="18" charset="0"/>
                          <a:cs typeface="Times New Roman" panose="02020603050405020304" pitchFamily="18" charset="0"/>
                        </a:rPr>
                        <a:t>&gt; </a:t>
                      </a: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physical</a:t>
                      </a:r>
                      <a:endPar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physical</a:t>
                      </a:r>
                      <a:r>
                        <a:rPr lang="en-US" sz="2400" u="none" strike="noStrike" spc="0" baseline="0" dirty="0" smtClean="0">
                          <a:solidFill>
                            <a:schemeClr val="tx1"/>
                          </a:solidFill>
                          <a:effectLst/>
                          <a:latin typeface="Times New Roman" panose="02020603050405020304" pitchFamily="18" charset="0"/>
                          <a:cs typeface="Times New Roman" panose="02020603050405020304" pitchFamily="18" charset="0"/>
                        </a:rPr>
                        <a:t> </a:t>
                      </a:r>
                      <a:r>
                        <a:rPr lang="ru-RU" sz="2400" u="none" strike="noStrike" spc="0" dirty="0" smtClean="0">
                          <a:solidFill>
                            <a:schemeClr val="tx1"/>
                          </a:solidFill>
                          <a:effectLst/>
                          <a:latin typeface="Times New Roman" panose="02020603050405020304" pitchFamily="18" charset="0"/>
                          <a:cs typeface="Times New Roman" panose="02020603050405020304" pitchFamily="18" charset="0"/>
                        </a:rPr>
                        <a:t>= </a:t>
                      </a: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verbal</a:t>
                      </a:r>
                      <a:r>
                        <a:rPr lang="ru-RU" sz="2400" u="none" strike="noStrike" spc="0" dirty="0" smtClean="0">
                          <a:solidFill>
                            <a:schemeClr val="tx1"/>
                          </a:solidFill>
                          <a:effectLst/>
                          <a:latin typeface="Times New Roman" panose="02020603050405020304" pitchFamily="18" charset="0"/>
                          <a:cs typeface="Times New Roman" panose="02020603050405020304" pitchFamily="18" charset="0"/>
                        </a:rPr>
                        <a:t> </a:t>
                      </a:r>
                      <a:r>
                        <a:rPr lang="ru-RU" sz="2400" u="none" strike="noStrike" spc="0" dirty="0">
                          <a:solidFill>
                            <a:schemeClr val="tx1"/>
                          </a:solidFill>
                          <a:effectLst/>
                          <a:latin typeface="Times New Roman" panose="02020603050405020304" pitchFamily="18" charset="0"/>
                          <a:cs typeface="Times New Roman" panose="02020603050405020304" pitchFamily="18" charset="0"/>
                        </a:rPr>
                        <a:t>&gt; </a:t>
                      </a: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indirect</a:t>
                      </a:r>
                      <a:endPar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3938369582"/>
                  </a:ext>
                </a:extLst>
              </a:tr>
              <a:tr h="842297">
                <a:tc>
                  <a:txBody>
                    <a:bodyPr/>
                    <a:lstStyle/>
                    <a:p>
                      <a:pPr marL="114300" algn="l">
                        <a:lnSpc>
                          <a:spcPct val="100000"/>
                        </a:lnSpc>
                        <a:spcAft>
                          <a:spcPts val="0"/>
                        </a:spcAft>
                      </a:pPr>
                      <a:r>
                        <a:rPr lang="ru-RU" sz="2400" u="none" strike="noStrike" spc="0" dirty="0">
                          <a:solidFill>
                            <a:schemeClr val="tx1"/>
                          </a:solidFill>
                          <a:effectLst/>
                          <a:latin typeface="Times New Roman" panose="02020603050405020304" pitchFamily="18" charset="0"/>
                          <a:cs typeface="Times New Roman" panose="02020603050405020304" pitchFamily="18" charset="0"/>
                        </a:rPr>
                        <a:t>11 </a:t>
                      </a:r>
                      <a:r>
                        <a:rPr lang="en-US" sz="2400" u="none" strike="noStrike" spc="0" dirty="0" err="1" smtClean="0">
                          <a:solidFill>
                            <a:schemeClr val="tx1"/>
                          </a:solidFill>
                          <a:effectLst/>
                          <a:latin typeface="Times New Roman" panose="02020603050405020304" pitchFamily="18" charset="0"/>
                          <a:cs typeface="Times New Roman" panose="02020603050405020304" pitchFamily="18" charset="0"/>
                        </a:rPr>
                        <a:t>y.o</a:t>
                      </a: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a:t>
                      </a:r>
                      <a:endPar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indirect</a:t>
                      </a:r>
                      <a:r>
                        <a:rPr lang="ru-RU" sz="2400" u="none" strike="noStrike" spc="0" dirty="0" smtClean="0">
                          <a:solidFill>
                            <a:schemeClr val="tx1"/>
                          </a:solidFill>
                          <a:effectLst/>
                          <a:latin typeface="Times New Roman" panose="02020603050405020304" pitchFamily="18" charset="0"/>
                          <a:cs typeface="Times New Roman" panose="02020603050405020304" pitchFamily="18" charset="0"/>
                        </a:rPr>
                        <a:t> </a:t>
                      </a:r>
                      <a:r>
                        <a:rPr lang="ru-RU" sz="2400" u="none" strike="noStrike" spc="0" dirty="0">
                          <a:solidFill>
                            <a:schemeClr val="tx1"/>
                          </a:solidFill>
                          <a:effectLst/>
                          <a:latin typeface="Times New Roman" panose="02020603050405020304" pitchFamily="18" charset="0"/>
                          <a:cs typeface="Times New Roman" panose="02020603050405020304" pitchFamily="18" charset="0"/>
                        </a:rPr>
                        <a:t>&gt; </a:t>
                      </a: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verbal</a:t>
                      </a:r>
                      <a:r>
                        <a:rPr lang="ru-RU" sz="2400" u="none" strike="noStrike" spc="0" dirty="0" smtClean="0">
                          <a:solidFill>
                            <a:schemeClr val="tx1"/>
                          </a:solidFill>
                          <a:effectLst/>
                          <a:latin typeface="Times New Roman" panose="02020603050405020304" pitchFamily="18" charset="0"/>
                          <a:cs typeface="Times New Roman" panose="02020603050405020304" pitchFamily="18" charset="0"/>
                        </a:rPr>
                        <a:t> </a:t>
                      </a:r>
                      <a:r>
                        <a:rPr lang="ru-RU" sz="2400" u="none" strike="noStrike" spc="0" dirty="0">
                          <a:solidFill>
                            <a:schemeClr val="tx1"/>
                          </a:solidFill>
                          <a:effectLst/>
                          <a:latin typeface="Times New Roman" panose="02020603050405020304" pitchFamily="18" charset="0"/>
                          <a:cs typeface="Times New Roman" panose="02020603050405020304" pitchFamily="18" charset="0"/>
                        </a:rPr>
                        <a:t>&gt; </a:t>
                      </a: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physical</a:t>
                      </a:r>
                      <a:endParaRPr lang="ru-RU" sz="2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0000"/>
                        </a:lnSpc>
                        <a:spcAft>
                          <a:spcPts val="0"/>
                        </a:spcAft>
                      </a:pPr>
                      <a:endPar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physical</a:t>
                      </a:r>
                      <a:r>
                        <a:rPr lang="en-US" sz="2400" u="none" strike="noStrike" spc="0" baseline="0" dirty="0" smtClean="0">
                          <a:solidFill>
                            <a:schemeClr val="tx1"/>
                          </a:solidFill>
                          <a:effectLst/>
                          <a:latin typeface="Times New Roman" panose="02020603050405020304" pitchFamily="18" charset="0"/>
                          <a:cs typeface="Times New Roman" panose="02020603050405020304" pitchFamily="18" charset="0"/>
                        </a:rPr>
                        <a:t> </a:t>
                      </a:r>
                      <a:r>
                        <a:rPr lang="ru-RU" sz="2400" u="none" strike="noStrike" spc="0" dirty="0" smtClean="0">
                          <a:solidFill>
                            <a:schemeClr val="tx1"/>
                          </a:solidFill>
                          <a:effectLst/>
                          <a:latin typeface="Times New Roman" panose="02020603050405020304" pitchFamily="18" charset="0"/>
                          <a:cs typeface="Times New Roman" panose="02020603050405020304" pitchFamily="18" charset="0"/>
                        </a:rPr>
                        <a:t>= </a:t>
                      </a: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verbal</a:t>
                      </a:r>
                      <a:r>
                        <a:rPr lang="ru-RU" sz="2400" u="none" strike="noStrike" spc="0" dirty="0" smtClean="0">
                          <a:solidFill>
                            <a:schemeClr val="tx1"/>
                          </a:solidFill>
                          <a:effectLst/>
                          <a:latin typeface="Times New Roman" panose="02020603050405020304" pitchFamily="18" charset="0"/>
                          <a:cs typeface="Times New Roman" panose="02020603050405020304" pitchFamily="18" charset="0"/>
                        </a:rPr>
                        <a:t> </a:t>
                      </a:r>
                      <a:r>
                        <a:rPr lang="ru-RU" sz="2400" u="none" strike="noStrike" spc="0" dirty="0">
                          <a:solidFill>
                            <a:schemeClr val="tx1"/>
                          </a:solidFill>
                          <a:effectLst/>
                          <a:latin typeface="Times New Roman" panose="02020603050405020304" pitchFamily="18" charset="0"/>
                          <a:cs typeface="Times New Roman" panose="02020603050405020304" pitchFamily="18" charset="0"/>
                        </a:rPr>
                        <a:t>&gt; </a:t>
                      </a: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indirect</a:t>
                      </a:r>
                      <a:endPar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3980635705"/>
                  </a:ext>
                </a:extLst>
              </a:tr>
              <a:tr h="873432">
                <a:tc>
                  <a:txBody>
                    <a:bodyPr/>
                    <a:lstStyle/>
                    <a:p>
                      <a:pPr marL="114300" algn="l">
                        <a:lnSpc>
                          <a:spcPct val="100000"/>
                        </a:lnSpc>
                        <a:spcAft>
                          <a:spcPts val="0"/>
                        </a:spcAft>
                      </a:pPr>
                      <a:r>
                        <a:rPr lang="ru-RU" sz="2400" u="none" strike="noStrike" spc="0" dirty="0" smtClean="0">
                          <a:solidFill>
                            <a:schemeClr val="tx1"/>
                          </a:solidFill>
                          <a:effectLst/>
                          <a:latin typeface="Times New Roman" panose="02020603050405020304" pitchFamily="18" charset="0"/>
                          <a:cs typeface="Times New Roman" panose="02020603050405020304" pitchFamily="18" charset="0"/>
                        </a:rPr>
                        <a:t>15 </a:t>
                      </a:r>
                      <a:r>
                        <a:rPr lang="en-US" sz="2400" u="none" strike="noStrike" spc="0" dirty="0" err="1" smtClean="0">
                          <a:solidFill>
                            <a:schemeClr val="tx1"/>
                          </a:solidFill>
                          <a:effectLst/>
                          <a:latin typeface="Times New Roman" panose="02020603050405020304" pitchFamily="18" charset="0"/>
                          <a:cs typeface="Times New Roman" panose="02020603050405020304" pitchFamily="18" charset="0"/>
                        </a:rPr>
                        <a:t>y.o</a:t>
                      </a: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a:t>
                      </a:r>
                      <a:endPar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tc>
                <a:tc>
                  <a:txBody>
                    <a:bodyPr/>
                    <a:lstStyle/>
                    <a:p>
                      <a:pPr algn="ctr">
                        <a:lnSpc>
                          <a:spcPct val="100000"/>
                        </a:lnSpc>
                        <a:spcAft>
                          <a:spcPts val="0"/>
                        </a:spcAft>
                      </a:pP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indirect</a:t>
                      </a:r>
                      <a:r>
                        <a:rPr lang="ru-RU" sz="2400" u="none" strike="noStrike" spc="0" dirty="0" smtClean="0">
                          <a:solidFill>
                            <a:schemeClr val="tx1"/>
                          </a:solidFill>
                          <a:effectLst/>
                          <a:latin typeface="Times New Roman" panose="02020603050405020304" pitchFamily="18" charset="0"/>
                          <a:cs typeface="Times New Roman" panose="02020603050405020304" pitchFamily="18" charset="0"/>
                        </a:rPr>
                        <a:t> </a:t>
                      </a:r>
                      <a:r>
                        <a:rPr lang="ru-RU" sz="2400" u="none" strike="noStrike" spc="0" dirty="0">
                          <a:solidFill>
                            <a:schemeClr val="tx1"/>
                          </a:solidFill>
                          <a:effectLst/>
                          <a:latin typeface="Times New Roman" panose="02020603050405020304" pitchFamily="18" charset="0"/>
                          <a:cs typeface="Times New Roman" panose="02020603050405020304" pitchFamily="18" charset="0"/>
                        </a:rPr>
                        <a:t>&gt; </a:t>
                      </a: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verbal</a:t>
                      </a:r>
                      <a:r>
                        <a:rPr lang="ru-RU" sz="2400" u="none" strike="noStrike" spc="0" dirty="0" smtClean="0">
                          <a:solidFill>
                            <a:schemeClr val="tx1"/>
                          </a:solidFill>
                          <a:effectLst/>
                          <a:latin typeface="Times New Roman" panose="02020603050405020304" pitchFamily="18" charset="0"/>
                          <a:cs typeface="Times New Roman" panose="02020603050405020304" pitchFamily="18" charset="0"/>
                        </a:rPr>
                        <a:t> </a:t>
                      </a:r>
                      <a:r>
                        <a:rPr lang="ru-RU" sz="2400" u="none" strike="noStrike" spc="0" dirty="0">
                          <a:solidFill>
                            <a:schemeClr val="tx1"/>
                          </a:solidFill>
                          <a:effectLst/>
                          <a:latin typeface="Times New Roman" panose="02020603050405020304" pitchFamily="18" charset="0"/>
                          <a:cs typeface="Times New Roman" panose="02020603050405020304" pitchFamily="18" charset="0"/>
                        </a:rPr>
                        <a:t>&gt; </a:t>
                      </a: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physical</a:t>
                      </a:r>
                      <a:endPar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verbal</a:t>
                      </a:r>
                      <a:r>
                        <a:rPr lang="ru-RU" sz="2400" u="none" strike="noStrike" spc="0" dirty="0" smtClean="0">
                          <a:solidFill>
                            <a:schemeClr val="tx1"/>
                          </a:solidFill>
                          <a:effectLst/>
                          <a:latin typeface="Times New Roman" panose="02020603050405020304" pitchFamily="18" charset="0"/>
                          <a:cs typeface="Times New Roman" panose="02020603050405020304" pitchFamily="18" charset="0"/>
                        </a:rPr>
                        <a:t> </a:t>
                      </a:r>
                      <a:r>
                        <a:rPr lang="ru-RU" sz="2400" u="none" strike="noStrike" spc="0" dirty="0">
                          <a:solidFill>
                            <a:schemeClr val="tx1"/>
                          </a:solidFill>
                          <a:effectLst/>
                          <a:latin typeface="Times New Roman" panose="02020603050405020304" pitchFamily="18" charset="0"/>
                          <a:cs typeface="Times New Roman" panose="02020603050405020304" pitchFamily="18" charset="0"/>
                        </a:rPr>
                        <a:t>&gt; </a:t>
                      </a: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physical</a:t>
                      </a:r>
                      <a:r>
                        <a:rPr lang="en-US" sz="2400" u="none" strike="noStrike" spc="0" baseline="0" dirty="0" smtClean="0">
                          <a:solidFill>
                            <a:schemeClr val="tx1"/>
                          </a:solidFill>
                          <a:effectLst/>
                          <a:latin typeface="Times New Roman" panose="02020603050405020304" pitchFamily="18" charset="0"/>
                          <a:cs typeface="Times New Roman" panose="02020603050405020304" pitchFamily="18" charset="0"/>
                        </a:rPr>
                        <a:t> </a:t>
                      </a:r>
                      <a:r>
                        <a:rPr lang="ru-RU" sz="2400" u="none" strike="noStrike" spc="0" dirty="0" smtClean="0">
                          <a:solidFill>
                            <a:schemeClr val="tx1"/>
                          </a:solidFill>
                          <a:effectLst/>
                          <a:latin typeface="Times New Roman" panose="02020603050405020304" pitchFamily="18" charset="0"/>
                          <a:cs typeface="Times New Roman" panose="02020603050405020304" pitchFamily="18" charset="0"/>
                        </a:rPr>
                        <a:t>&gt; </a:t>
                      </a:r>
                      <a:r>
                        <a:rPr lang="en-US" sz="2400" u="none" strike="noStrike" spc="0" dirty="0" smtClean="0">
                          <a:solidFill>
                            <a:schemeClr val="tx1"/>
                          </a:solidFill>
                          <a:effectLst/>
                          <a:latin typeface="Times New Roman" panose="02020603050405020304" pitchFamily="18" charset="0"/>
                          <a:cs typeface="Times New Roman" panose="02020603050405020304" pitchFamily="18" charset="0"/>
                        </a:rPr>
                        <a:t>indirect</a:t>
                      </a:r>
                      <a:endPar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908752485"/>
                  </a:ext>
                </a:extLst>
              </a:tr>
            </a:tbl>
          </a:graphicData>
        </a:graphic>
      </p:graphicFrame>
      <p:sp>
        <p:nvSpPr>
          <p:cNvPr id="7" name="Прямоугольник 6"/>
          <p:cNvSpPr/>
          <p:nvPr/>
        </p:nvSpPr>
        <p:spPr>
          <a:xfrm>
            <a:off x="1929160" y="1191579"/>
            <a:ext cx="9991494" cy="461665"/>
          </a:xfrm>
          <a:prstGeom prst="rect">
            <a:avLst/>
          </a:prstGeom>
        </p:spPr>
        <p:txBody>
          <a:bodyPr wrap="square">
            <a:spAutoFit/>
          </a:bodyPr>
          <a:lstStyle/>
          <a:p>
            <a:r>
              <a:rPr lang="en-US" sz="2400" dirty="0">
                <a:latin typeface="Times New Roman" panose="02020603050405020304" pitchFamily="18" charset="0"/>
                <a:ea typeface="Times New Roman" panose="02020603050405020304" pitchFamily="18" charset="0"/>
              </a:rPr>
              <a:t>The results of a large-scale cross-cultural </a:t>
            </a:r>
            <a:r>
              <a:rPr lang="en-US" sz="2400" dirty="0" smtClean="0">
                <a:latin typeface="Times New Roman" panose="02020603050405020304" pitchFamily="18" charset="0"/>
                <a:ea typeface="Times New Roman" panose="02020603050405020304" pitchFamily="18" charset="0"/>
              </a:rPr>
              <a:t>study show more or less </a:t>
            </a:r>
            <a:r>
              <a:rPr lang="en-US" sz="2400" dirty="0">
                <a:latin typeface="Times New Roman" panose="02020603050405020304" pitchFamily="18" charset="0"/>
                <a:ea typeface="Times New Roman" panose="02020603050405020304" pitchFamily="18" charset="0"/>
              </a:rPr>
              <a:t>same trends</a:t>
            </a:r>
            <a:endParaRPr lang="ru-RU" sz="2400" dirty="0"/>
          </a:p>
        </p:txBody>
      </p:sp>
    </p:spTree>
    <p:extLst>
      <p:ext uri="{BB962C8B-B14F-4D97-AF65-F5344CB8AC3E}">
        <p14:creationId xmlns:p14="http://schemas.microsoft.com/office/powerpoint/2010/main" val="973617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0966" y="130952"/>
            <a:ext cx="9668107" cy="761146"/>
          </a:xfrm>
        </p:spPr>
        <p:txBody>
          <a:bodyPr>
            <a:noAutofit/>
          </a:bodyPr>
          <a:lstStyle/>
          <a:p>
            <a:r>
              <a:rPr lang="ru-RU" sz="3200" b="1" dirty="0" smtClean="0">
                <a:solidFill>
                  <a:srgbClr val="FF0000"/>
                </a:solidFill>
                <a:latin typeface="Times New Roman" panose="02020603050405020304" pitchFamily="18" charset="0"/>
                <a:cs typeface="Times New Roman" panose="02020603050405020304" pitchFamily="18" charset="0"/>
              </a:rPr>
              <a:t>3. </a:t>
            </a:r>
            <a:r>
              <a:rPr lang="en-US" sz="3200" b="1" dirty="0">
                <a:solidFill>
                  <a:srgbClr val="FF0000"/>
                </a:solidFill>
                <a:latin typeface="Times New Roman" panose="02020603050405020304" pitchFamily="18" charset="0"/>
                <a:cs typeface="Times New Roman" panose="02020603050405020304" pitchFamily="18" charset="0"/>
              </a:rPr>
              <a:t>Gender-specific features of aggression </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96068" y="892098"/>
            <a:ext cx="9746166" cy="5631365"/>
          </a:xfrm>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According to traditional ideas about the features of the </a:t>
            </a:r>
            <a:r>
              <a:rPr lang="en-US" dirty="0" smtClean="0">
                <a:latin typeface="Times New Roman" panose="02020603050405020304" pitchFamily="18" charset="0"/>
                <a:cs typeface="Times New Roman" panose="02020603050405020304" pitchFamily="18" charset="0"/>
              </a:rPr>
              <a:t>developments </a:t>
            </a:r>
            <a:r>
              <a:rPr lang="en-US" dirty="0">
                <a:latin typeface="Times New Roman" panose="02020603050405020304" pitchFamily="18" charset="0"/>
                <a:cs typeface="Times New Roman" panose="02020603050405020304" pitchFamily="18" charset="0"/>
              </a:rPr>
              <a:t>of male and female aggressiveness in ontogeny, both boys and girls learn to regulate their own aggressive impulses to varying degrees, but boys still have more opportunities to manifest their aggressiveness freely.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Besides, if a child doesn't learn how to control their aggressive impulses in the development process, in the future this will lead to a predominant orientation towards peers in adolescence and to a tendency to riotous behavior in adolescence.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115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0966" y="130952"/>
            <a:ext cx="9668107" cy="761146"/>
          </a:xfrm>
        </p:spPr>
        <p:txBody>
          <a:bodyPr>
            <a:noAutofit/>
          </a:bodyPr>
          <a:lstStyle/>
          <a:p>
            <a:r>
              <a:rPr lang="ru-RU" sz="3200" b="1" dirty="0" smtClean="0">
                <a:solidFill>
                  <a:srgbClr val="FF0000"/>
                </a:solidFill>
                <a:latin typeface="Times New Roman" panose="02020603050405020304" pitchFamily="18" charset="0"/>
                <a:cs typeface="Times New Roman" panose="02020603050405020304" pitchFamily="18" charset="0"/>
              </a:rPr>
              <a:t>3. </a:t>
            </a:r>
            <a:r>
              <a:rPr lang="en-US" sz="3200" b="1" dirty="0">
                <a:solidFill>
                  <a:srgbClr val="FF0000"/>
                </a:solidFill>
                <a:latin typeface="Times New Roman" panose="02020603050405020304" pitchFamily="18" charset="0"/>
                <a:cs typeface="Times New Roman" panose="02020603050405020304" pitchFamily="18" charset="0"/>
              </a:rPr>
              <a:t>Gender-specific features of aggression </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167973" y="892098"/>
            <a:ext cx="6574260" cy="5631365"/>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It was found </a:t>
            </a:r>
            <a:r>
              <a:rPr lang="ru-RU"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Pulkkinen</a:t>
            </a:r>
            <a:r>
              <a:rPr lang="en-US" dirty="0">
                <a:latin typeface="Times New Roman" panose="02020603050405020304" pitchFamily="18" charset="0"/>
                <a:cs typeface="Times New Roman" panose="02020603050405020304" pitchFamily="18" charset="0"/>
              </a:rPr>
              <a:t>, L</a:t>
            </a:r>
            <a:r>
              <a:rPr lang="ru-RU" dirty="0">
                <a:latin typeface="Times New Roman" panose="02020603050405020304" pitchFamily="18" charset="0"/>
                <a:cs typeface="Times New Roman" panose="02020603050405020304" pitchFamily="18" charset="0"/>
              </a:rPr>
              <a:t>, 1987]</a:t>
            </a:r>
            <a:r>
              <a:rPr lang="en-US" dirty="0">
                <a:latin typeface="Times New Roman" panose="02020603050405020304" pitchFamily="18" charset="0"/>
                <a:cs typeface="Times New Roman" panose="02020603050405020304" pitchFamily="18" charset="0"/>
              </a:rPr>
              <a:t> that the spontaneous expression of anger and the use of violence towards others at the ages of 8 to 14 lead to the use of physical force against others, wandering the streets, seeking pleasure in smoking, drinking alcohol and communicating with the opposite sex, and by the age of 20 it lead to the destructive actions, conflicts with parents, need for meetings with friends, drinking, smoking and having sex.</a:t>
            </a:r>
            <a:endParaRPr lang="ru-RU" dirty="0">
              <a:latin typeface="Times New Roman" panose="02020603050405020304" pitchFamily="18" charset="0"/>
              <a:cs typeface="Times New Roman" panose="02020603050405020304" pitchFamily="18" charset="0"/>
            </a:endParaRPr>
          </a:p>
        </p:txBody>
      </p:sp>
      <p:pic>
        <p:nvPicPr>
          <p:cNvPr id="7170" name="Picture 2" descr="https://avatars.mds.yandex.net/get-zen_doc/40274/pub_5bd7371ead476400aa7a1371_5bd73d4013f8c633fb02acab/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04" y="999674"/>
            <a:ext cx="5669777" cy="318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35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3336" y="365127"/>
            <a:ext cx="9835375" cy="894961"/>
          </a:xfrm>
        </p:spPr>
        <p:txBody>
          <a:bodyPr>
            <a:normAutofit fontScale="90000"/>
          </a:bodyPr>
          <a:lstStyle/>
          <a:p>
            <a:r>
              <a:rPr lang="ru-RU" sz="3600" b="1" dirty="0">
                <a:solidFill>
                  <a:srgbClr val="FF0000"/>
                </a:solidFill>
                <a:latin typeface="Times New Roman" panose="02020603050405020304" pitchFamily="18" charset="0"/>
                <a:cs typeface="Times New Roman" panose="02020603050405020304" pitchFamily="18" charset="0"/>
              </a:rPr>
              <a:t>1. </a:t>
            </a:r>
            <a:r>
              <a:rPr lang="en-US" sz="3600" b="1" dirty="0">
                <a:solidFill>
                  <a:srgbClr val="FF0000"/>
                </a:solidFill>
                <a:latin typeface="Times New Roman" panose="02020603050405020304" pitchFamily="18" charset="0"/>
                <a:cs typeface="Times New Roman" panose="02020603050405020304" pitchFamily="18" charset="0"/>
              </a:rPr>
              <a:t>Age-related features of aggression</a:t>
            </a:r>
            <a:r>
              <a:rPr lang="ru-RU" sz="3600" b="1" dirty="0">
                <a:solidFill>
                  <a:srgbClr val="FF0000"/>
                </a:solidFill>
                <a:latin typeface="Times New Roman" panose="02020603050405020304" pitchFamily="18" charset="0"/>
                <a:cs typeface="Times New Roman" panose="02020603050405020304" pitchFamily="18" charset="0"/>
              </a:rPr>
              <a:t>:</a:t>
            </a:r>
            <a:br>
              <a:rPr lang="ru-RU"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7030A0"/>
                </a:solidFill>
                <a:latin typeface="Times New Roman" panose="02020603050405020304" pitchFamily="18" charset="0"/>
                <a:cs typeface="Times New Roman" panose="02020603050405020304" pitchFamily="18" charset="0"/>
              </a:rPr>
              <a:t>Babies </a:t>
            </a:r>
            <a:r>
              <a:rPr lang="ru-RU" sz="3600" b="1" dirty="0">
                <a:solidFill>
                  <a:srgbClr val="7030A0"/>
                </a:solidFill>
                <a:latin typeface="Times New Roman" panose="02020603050405020304" pitchFamily="18" charset="0"/>
                <a:cs typeface="Times New Roman" panose="02020603050405020304" pitchFamily="18" charset="0"/>
              </a:rPr>
              <a:t>(0-1)</a:t>
            </a:r>
          </a:p>
        </p:txBody>
      </p:sp>
      <p:sp>
        <p:nvSpPr>
          <p:cNvPr id="3" name="Объект 2"/>
          <p:cNvSpPr>
            <a:spLocks noGrp="1"/>
          </p:cNvSpPr>
          <p:nvPr>
            <p:ph idx="1"/>
          </p:nvPr>
        </p:nvSpPr>
        <p:spPr>
          <a:xfrm>
            <a:off x="1962615" y="1449658"/>
            <a:ext cx="9801922" cy="5263375"/>
          </a:xfrm>
        </p:spPr>
        <p:txBody>
          <a:bodyPr>
            <a:normAutofit/>
          </a:bodyPr>
          <a:lstStyle/>
          <a:p>
            <a:pPr marL="0" indent="0">
              <a:buNone/>
            </a:pPr>
            <a:r>
              <a:rPr lang="en-US" dirty="0">
                <a:solidFill>
                  <a:srgbClr val="7030A0"/>
                </a:solidFill>
                <a:latin typeface="Times New Roman" panose="02020603050405020304" pitchFamily="18" charset="0"/>
                <a:cs typeface="Times New Roman" panose="02020603050405020304" pitchFamily="18" charset="0"/>
              </a:rPr>
              <a:t>In infancy</a:t>
            </a:r>
            <a:r>
              <a:rPr lang="en-US" dirty="0">
                <a:latin typeface="Times New Roman" panose="02020603050405020304" pitchFamily="18" charset="0"/>
                <a:cs typeface="Times New Roman" panose="02020603050405020304" pitchFamily="18" charset="0"/>
              </a:rPr>
              <a:t>, aggression manifests itself almost exclusively in impulsive bouts of stubbornness, often beyond the control of adults. </a:t>
            </a: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most often expressed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outbursts of </a:t>
            </a:r>
            <a:r>
              <a:rPr lang="en-US" dirty="0" smtClean="0">
                <a:latin typeface="Times New Roman" panose="02020603050405020304" pitchFamily="18" charset="0"/>
                <a:cs typeface="Times New Roman" panose="02020603050405020304" pitchFamily="18" charset="0"/>
              </a:rPr>
              <a:t>anger, </a:t>
            </a:r>
            <a:r>
              <a:rPr lang="en-US" dirty="0">
                <a:latin typeface="Times New Roman" panose="02020603050405020304" pitchFamily="18" charset="0"/>
                <a:cs typeface="Times New Roman" panose="02020603050405020304" pitchFamily="18" charset="0"/>
              </a:rPr>
              <a:t>accompanied by shouting, </a:t>
            </a:r>
            <a:r>
              <a:rPr lang="en-US" dirty="0" smtClean="0">
                <a:latin typeface="Times New Roman" panose="02020603050405020304" pitchFamily="18" charset="0"/>
                <a:cs typeface="Times New Roman" panose="02020603050405020304" pitchFamily="18" charset="0"/>
              </a:rPr>
              <a:t>kicking, </a:t>
            </a:r>
            <a:r>
              <a:rPr lang="en-US" dirty="0">
                <a:latin typeface="Times New Roman" panose="02020603050405020304" pitchFamily="18" charset="0"/>
                <a:cs typeface="Times New Roman" panose="02020603050405020304" pitchFamily="18" charset="0"/>
              </a:rPr>
              <a:t>biting, pinching, pugnacity</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reason for this behavior</a:t>
            </a:r>
            <a:r>
              <a:rPr lang="en-US" dirty="0">
                <a:latin typeface="Times New Roman" panose="02020603050405020304" pitchFamily="18" charset="0"/>
                <a:cs typeface="Times New Roman" panose="02020603050405020304" pitchFamily="18" charset="0"/>
              </a:rPr>
              <a:t>, on the one hand, is </a:t>
            </a:r>
            <a:r>
              <a:rPr lang="en-US" b="1" dirty="0">
                <a:latin typeface="Times New Roman" panose="02020603050405020304" pitchFamily="18" charset="0"/>
                <a:cs typeface="Times New Roman" panose="02020603050405020304" pitchFamily="18" charset="0"/>
              </a:rPr>
              <a:t>the blocking of desires</a:t>
            </a:r>
            <a:r>
              <a:rPr lang="en-US" dirty="0">
                <a:latin typeface="Times New Roman" panose="02020603050405020304" pitchFamily="18" charset="0"/>
                <a:cs typeface="Times New Roman" panose="02020603050405020304" pitchFamily="18" charset="0"/>
              </a:rPr>
              <a:t> or the planned </a:t>
            </a:r>
            <a:r>
              <a:rPr lang="en-US" dirty="0" smtClean="0">
                <a:latin typeface="Times New Roman" panose="02020603050405020304" pitchFamily="18" charset="0"/>
                <a:cs typeface="Times New Roman" panose="02020603050405020304" pitchFamily="18" charset="0"/>
              </a:rPr>
              <a:t>course </a:t>
            </a:r>
            <a:r>
              <a:rPr lang="en-US" dirty="0">
                <a:latin typeface="Times New Roman" panose="02020603050405020304" pitchFamily="18" charset="0"/>
                <a:cs typeface="Times New Roman" panose="02020603050405020304" pitchFamily="18" charset="0"/>
              </a:rPr>
              <a:t>of actions as a result of either improper care of the </a:t>
            </a:r>
            <a:r>
              <a:rPr lang="en-US" dirty="0" smtClean="0">
                <a:latin typeface="Times New Roman" panose="02020603050405020304" pitchFamily="18" charset="0"/>
                <a:cs typeface="Times New Roman" panose="02020603050405020304" pitchFamily="18" charset="0"/>
              </a:rPr>
              <a:t>child </a:t>
            </a:r>
            <a:r>
              <a:rPr lang="en-US" dirty="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the</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educational </a:t>
            </a:r>
            <a:r>
              <a:rPr lang="en-US" b="1" dirty="0" smtClean="0">
                <a:latin typeface="Times New Roman" panose="02020603050405020304" pitchFamily="18" charset="0"/>
                <a:cs typeface="Times New Roman" panose="02020603050405020304" pitchFamily="18" charset="0"/>
              </a:rPr>
              <a:t>influence</a:t>
            </a:r>
            <a:r>
              <a:rPr lang="en-US" dirty="0" smtClean="0">
                <a:latin typeface="Times New Roman" panose="02020603050405020304" pitchFamily="18" charset="0"/>
                <a:cs typeface="Times New Roman" panose="02020603050405020304" pitchFamily="18" charset="0"/>
              </a:rPr>
              <a:t>, which limits or restricts </a:t>
            </a:r>
            <a:r>
              <a:rPr lang="en-US" dirty="0">
                <a:latin typeface="Times New Roman" panose="02020603050405020304" pitchFamily="18" charset="0"/>
                <a:cs typeface="Times New Roman" panose="02020603050405020304" pitchFamily="18" charset="0"/>
              </a:rPr>
              <a:t>the enjoyment of </a:t>
            </a:r>
            <a:r>
              <a:rPr lang="en-US" dirty="0" smtClean="0">
                <a:latin typeface="Times New Roman" panose="02020603050405020304" pitchFamily="18" charset="0"/>
                <a:cs typeface="Times New Roman" panose="02020603050405020304" pitchFamily="18" charset="0"/>
              </a:rPr>
              <a:t>pleasure.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child resists and becomes stubborn and hostile.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727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0966" y="130952"/>
            <a:ext cx="9668107" cy="761146"/>
          </a:xfrm>
        </p:spPr>
        <p:txBody>
          <a:bodyPr>
            <a:noAutofit/>
          </a:bodyPr>
          <a:lstStyle/>
          <a:p>
            <a:r>
              <a:rPr lang="ru-RU" sz="3200" b="1" dirty="0" smtClean="0">
                <a:solidFill>
                  <a:srgbClr val="FF0000"/>
                </a:solidFill>
                <a:latin typeface="Times New Roman" panose="02020603050405020304" pitchFamily="18" charset="0"/>
                <a:cs typeface="Times New Roman" panose="02020603050405020304" pitchFamily="18" charset="0"/>
              </a:rPr>
              <a:t>3. </a:t>
            </a:r>
            <a:r>
              <a:rPr lang="en-US" sz="3200" b="1" dirty="0">
                <a:solidFill>
                  <a:srgbClr val="FF0000"/>
                </a:solidFill>
                <a:latin typeface="Times New Roman" panose="02020603050405020304" pitchFamily="18" charset="0"/>
                <a:cs typeface="Times New Roman" panose="02020603050405020304" pitchFamily="18" charset="0"/>
              </a:rPr>
              <a:t>Gender-specific features of aggression </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96068" y="892098"/>
            <a:ext cx="9746166" cy="5631365"/>
          </a:xfrm>
        </p:spPr>
        <p:txBody>
          <a:bodyPr>
            <a:normAutofit/>
          </a:bodyPr>
          <a:lstStyle/>
          <a:p>
            <a:pPr marL="0" indent="0">
              <a:buNone/>
            </a:pPr>
            <a:endParaRPr lang="ru-RU" dirty="0"/>
          </a:p>
          <a:p>
            <a:r>
              <a:rPr lang="en-US" dirty="0">
                <a:latin typeface="Times New Roman" panose="02020603050405020304" pitchFamily="18" charset="0"/>
                <a:cs typeface="Times New Roman" panose="02020603050405020304" pitchFamily="18" charset="0"/>
              </a:rPr>
              <a:t>As the result of the assimilation of sociocultural experience, men and women have </a:t>
            </a:r>
            <a:r>
              <a:rPr lang="en-US" b="1" dirty="0">
                <a:solidFill>
                  <a:srgbClr val="FF0000"/>
                </a:solidFill>
                <a:latin typeface="Times New Roman" panose="02020603050405020304" pitchFamily="18" charset="0"/>
                <a:cs typeface="Times New Roman" panose="02020603050405020304" pitchFamily="18" charset="0"/>
              </a:rPr>
              <a:t>different models of aggressive behavior.</a:t>
            </a:r>
            <a:endParaRPr lang="ru-RU" b="1"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Thus, men prefer the use of physical aggression, while women prefer the indirect one. Verbal aggression is widely used by both men and women.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1947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0966" y="130952"/>
            <a:ext cx="9668107" cy="761146"/>
          </a:xfrm>
        </p:spPr>
        <p:txBody>
          <a:bodyPr>
            <a:noAutofit/>
          </a:bodyPr>
          <a:lstStyle/>
          <a:p>
            <a:r>
              <a:rPr lang="ru-RU" sz="3200" b="1" dirty="0" smtClean="0">
                <a:solidFill>
                  <a:srgbClr val="FF0000"/>
                </a:solidFill>
                <a:latin typeface="Times New Roman" panose="02020603050405020304" pitchFamily="18" charset="0"/>
                <a:cs typeface="Times New Roman" panose="02020603050405020304" pitchFamily="18" charset="0"/>
              </a:rPr>
              <a:t>3. </a:t>
            </a:r>
            <a:r>
              <a:rPr lang="en-US" sz="3200" b="1" dirty="0">
                <a:solidFill>
                  <a:srgbClr val="FF0000"/>
                </a:solidFill>
                <a:latin typeface="Times New Roman" panose="02020603050405020304" pitchFamily="18" charset="0"/>
                <a:cs typeface="Times New Roman" panose="02020603050405020304" pitchFamily="18" charset="0"/>
              </a:rPr>
              <a:t>Gender-specific features of aggression </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40312" y="892098"/>
            <a:ext cx="9801922" cy="5631365"/>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At the same time, significant differences were found between feelings and assessments of aggression.</a:t>
            </a:r>
            <a:br>
              <a:rPr lang="en-US"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Women</a:t>
            </a:r>
            <a:r>
              <a:rPr lang="en-US" dirty="0">
                <a:latin typeface="Times New Roman" panose="02020603050405020304" pitchFamily="18" charset="0"/>
                <a:cs typeface="Times New Roman" panose="02020603050405020304" pitchFamily="18" charset="0"/>
              </a:rPr>
              <a:t> often consider aggression as the result of excessive stress and loss of self-control. However, they experience stronger </a:t>
            </a:r>
            <a:r>
              <a:rPr lang="en-US" b="1" dirty="0">
                <a:latin typeface="Times New Roman" panose="02020603050405020304" pitchFamily="18" charset="0"/>
                <a:cs typeface="Times New Roman" panose="02020603050405020304" pitchFamily="18" charset="0"/>
              </a:rPr>
              <a:t>feeling of guilt </a:t>
            </a:r>
            <a:r>
              <a:rPr lang="en-US" dirty="0">
                <a:latin typeface="Times New Roman" panose="02020603050405020304" pitchFamily="18" charset="0"/>
                <a:cs typeface="Times New Roman" panose="02020603050405020304" pitchFamily="18" charset="0"/>
              </a:rPr>
              <a:t>and anxiety after aggressive actions.</a:t>
            </a: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Men</a:t>
            </a:r>
            <a:r>
              <a:rPr lang="en-US" dirty="0">
                <a:latin typeface="Times New Roman" panose="02020603050405020304" pitchFamily="18" charset="0"/>
                <a:cs typeface="Times New Roman" panose="02020603050405020304" pitchFamily="18" charset="0"/>
              </a:rPr>
              <a:t> consider aggressive actions as a way to regain lost </a:t>
            </a:r>
            <a:r>
              <a:rPr lang="en-US" b="1" dirty="0">
                <a:latin typeface="Times New Roman" panose="02020603050405020304" pitchFamily="18" charset="0"/>
                <a:cs typeface="Times New Roman" panose="02020603050405020304" pitchFamily="18" charset="0"/>
              </a:rPr>
              <a:t>control over others </a:t>
            </a:r>
            <a:r>
              <a:rPr lang="en-US" dirty="0">
                <a:latin typeface="Times New Roman" panose="02020603050405020304" pitchFamily="18" charset="0"/>
                <a:cs typeface="Times New Roman" panose="02020603050405020304" pitchFamily="18" charset="0"/>
              </a:rPr>
              <a:t>when their self-esteem, honor, dignity and integrity are threatened. At the same time, aggression is considered by men as an action of positive and instrumental nature.</a:t>
            </a:r>
            <a:r>
              <a:rPr lang="ru-RU" dirty="0">
                <a:latin typeface="Times New Roman" panose="02020603050405020304" pitchFamily="18" charset="0"/>
                <a:cs typeface="Times New Roman" panose="02020603050405020304" pitchFamily="18" charset="0"/>
              </a:rPr>
              <a:t> </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897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0966" y="130952"/>
            <a:ext cx="9668107" cy="761146"/>
          </a:xfrm>
        </p:spPr>
        <p:txBody>
          <a:bodyPr>
            <a:noAutofit/>
          </a:bodyPr>
          <a:lstStyle/>
          <a:p>
            <a:r>
              <a:rPr lang="ru-RU" sz="3200" b="1" dirty="0" smtClean="0">
                <a:solidFill>
                  <a:srgbClr val="FF0000"/>
                </a:solidFill>
                <a:latin typeface="Times New Roman" panose="02020603050405020304" pitchFamily="18" charset="0"/>
                <a:cs typeface="Times New Roman" panose="02020603050405020304" pitchFamily="18" charset="0"/>
              </a:rPr>
              <a:t>3. </a:t>
            </a:r>
            <a:r>
              <a:rPr lang="en-US" sz="3200" b="1" dirty="0">
                <a:solidFill>
                  <a:srgbClr val="FF0000"/>
                </a:solidFill>
                <a:latin typeface="Times New Roman" panose="02020603050405020304" pitchFamily="18" charset="0"/>
                <a:cs typeface="Times New Roman" panose="02020603050405020304" pitchFamily="18" charset="0"/>
              </a:rPr>
              <a:t>Gender-specific features of aggression </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347" y="992459"/>
            <a:ext cx="10303726" cy="5742878"/>
          </a:xfrm>
        </p:spPr>
        <p:txBody>
          <a:bodyPr>
            <a:normAutofit/>
          </a:bodyPr>
          <a:lstStyle/>
          <a:p>
            <a:r>
              <a:rPr lang="en-US" b="1" dirty="0">
                <a:latin typeface="Times New Roman" panose="02020603050405020304" pitchFamily="18" charset="0"/>
                <a:cs typeface="Times New Roman" panose="02020603050405020304" pitchFamily="18" charset="0"/>
              </a:rPr>
              <a:t>Stability of aggressive behavior</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While children are growing up, transformation and socialization of aggressiveness occurs in the process of age development and acquisition of social experience as the result of interaction with the outside world. Children change</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2600" b="1" dirty="0" smtClean="0">
                <a:latin typeface="Times New Roman" panose="02020603050405020304" pitchFamily="18" charset="0"/>
                <a:cs typeface="Times New Roman" panose="02020603050405020304" pitchFamily="18" charset="0"/>
              </a:rPr>
              <a:t>Adults</a:t>
            </a:r>
            <a:r>
              <a:rPr lang="en-US" sz="2600" b="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According to longitudinal studies, aggressive behavior is indeed relatively stable. From the results of 16 studies of the stability of aggressiveness among men, D. </a:t>
            </a:r>
            <a:r>
              <a:rPr lang="en-US" sz="2600" dirty="0" err="1">
                <a:latin typeface="Times New Roman" panose="02020603050405020304" pitchFamily="18" charset="0"/>
                <a:cs typeface="Times New Roman" panose="02020603050405020304" pitchFamily="18" charset="0"/>
              </a:rPr>
              <a:t>Olveus</a:t>
            </a:r>
            <a:r>
              <a:rPr lang="en-US" sz="2600" dirty="0">
                <a:latin typeface="Times New Roman" panose="02020603050405020304" pitchFamily="18" charset="0"/>
                <a:cs typeface="Times New Roman" panose="02020603050405020304" pitchFamily="18" charset="0"/>
              </a:rPr>
              <a:t> [D. </a:t>
            </a:r>
            <a:r>
              <a:rPr lang="en-US" sz="2600" dirty="0" err="1">
                <a:latin typeface="Times New Roman" panose="02020603050405020304" pitchFamily="18" charset="0"/>
                <a:cs typeface="Times New Roman" panose="02020603050405020304" pitchFamily="18" charset="0"/>
              </a:rPr>
              <a:t>Oiweus</a:t>
            </a:r>
            <a:r>
              <a:rPr lang="en-US" sz="2600" dirty="0">
                <a:latin typeface="Times New Roman" panose="02020603050405020304" pitchFamily="18" charset="0"/>
                <a:cs typeface="Times New Roman" panose="02020603050405020304" pitchFamily="18" charset="0"/>
              </a:rPr>
              <a:t>, 1979] has </a:t>
            </a:r>
            <a:r>
              <a:rPr lang="en-US" sz="2600" dirty="0" smtClean="0">
                <a:latin typeface="Times New Roman" panose="02020603050405020304" pitchFamily="18" charset="0"/>
                <a:cs typeface="Times New Roman" panose="02020603050405020304" pitchFamily="18" charset="0"/>
              </a:rPr>
              <a:t>concluded </a:t>
            </a:r>
            <a:r>
              <a:rPr lang="en-US" sz="2600" dirty="0">
                <a:latin typeface="Times New Roman" panose="02020603050405020304" pitchFamily="18" charset="0"/>
                <a:cs typeface="Times New Roman" panose="02020603050405020304" pitchFamily="18" charset="0"/>
              </a:rPr>
              <a:t>that the stability coefficient (r) at the age interval of 1 year is </a:t>
            </a:r>
            <a:r>
              <a:rPr lang="en-US" sz="2600" dirty="0" smtClean="0">
                <a:latin typeface="Times New Roman" panose="02020603050405020304" pitchFamily="18" charset="0"/>
                <a:cs typeface="Times New Roman" panose="02020603050405020304" pitchFamily="18" charset="0"/>
              </a:rPr>
              <a:t>0.76 (0.69 at </a:t>
            </a:r>
            <a:r>
              <a:rPr lang="en-US" sz="2600" dirty="0">
                <a:latin typeface="Times New Roman" panose="02020603050405020304" pitchFamily="18" charset="0"/>
                <a:cs typeface="Times New Roman" panose="02020603050405020304" pitchFamily="18" charset="0"/>
              </a:rPr>
              <a:t>the interval of 5 </a:t>
            </a:r>
            <a:r>
              <a:rPr lang="en-US" sz="2600" dirty="0" smtClean="0">
                <a:latin typeface="Times New Roman" panose="02020603050405020304" pitchFamily="18" charset="0"/>
                <a:cs typeface="Times New Roman" panose="02020603050405020304" pitchFamily="18" charset="0"/>
              </a:rPr>
              <a:t>years and 0.60 at </a:t>
            </a:r>
            <a:r>
              <a:rPr lang="en-US" sz="2600" dirty="0">
                <a:latin typeface="Times New Roman" panose="02020603050405020304" pitchFamily="18" charset="0"/>
                <a:cs typeface="Times New Roman" panose="02020603050405020304" pitchFamily="18" charset="0"/>
              </a:rPr>
              <a:t>the interval of 10 </a:t>
            </a:r>
            <a:r>
              <a:rPr lang="en-US" sz="2600" dirty="0" smtClean="0">
                <a:latin typeface="Times New Roman" panose="02020603050405020304" pitchFamily="18" charset="0"/>
                <a:cs typeface="Times New Roman" panose="02020603050405020304" pitchFamily="18" charset="0"/>
              </a:rPr>
              <a:t>years).</a:t>
            </a:r>
            <a:r>
              <a:rPr lang="en-US" sz="2600" dirty="0">
                <a:latin typeface="Times New Roman" panose="02020603050405020304" pitchFamily="18" charset="0"/>
                <a:cs typeface="Times New Roman" panose="02020603050405020304" pitchFamily="18" charset="0"/>
              </a:rPr>
              <a:t>These figures suggest that </a:t>
            </a:r>
            <a:r>
              <a:rPr lang="en-US" sz="2600" dirty="0" smtClean="0">
                <a:latin typeface="Times New Roman" panose="02020603050405020304" pitchFamily="18" charset="0"/>
                <a:cs typeface="Times New Roman" panose="02020603050405020304" pitchFamily="18" charset="0"/>
              </a:rPr>
              <a:t>aggression level </a:t>
            </a:r>
            <a:r>
              <a:rPr lang="en-US" sz="2600" dirty="0">
                <a:latin typeface="Times New Roman" panose="02020603050405020304" pitchFamily="18" charset="0"/>
                <a:cs typeface="Times New Roman" panose="02020603050405020304" pitchFamily="18" charset="0"/>
              </a:rPr>
              <a:t>is almost as stable as intelligence, </a:t>
            </a:r>
            <a:r>
              <a:rPr lang="en-US" sz="2600" dirty="0" smtClean="0">
                <a:latin typeface="Times New Roman" panose="02020603050405020304" pitchFamily="18" charset="0"/>
                <a:cs typeface="Times New Roman" panose="02020603050405020304" pitchFamily="18" charset="0"/>
              </a:rPr>
              <a:t>and stays so even </a:t>
            </a:r>
            <a:r>
              <a:rPr lang="en-US" sz="2600" dirty="0">
                <a:latin typeface="Times New Roman" panose="02020603050405020304" pitchFamily="18" charset="0"/>
                <a:cs typeface="Times New Roman" panose="02020603050405020304" pitchFamily="18" charset="0"/>
              </a:rPr>
              <a:t>over significant periods of time [R. L. Thorndike, 1933]. </a:t>
            </a:r>
            <a:r>
              <a:rPr lang="en-US" sz="2600" dirty="0" smtClean="0">
                <a:latin typeface="Times New Roman" panose="02020603050405020304" pitchFamily="18" charset="0"/>
                <a:cs typeface="Times New Roman" panose="02020603050405020304" pitchFamily="18" charset="0"/>
              </a:rPr>
              <a:t/>
            </a:r>
            <a:br>
              <a:rPr lang="en-US" sz="2600" dirty="0" smtClean="0">
                <a:latin typeface="Times New Roman" panose="02020603050405020304" pitchFamily="18" charset="0"/>
                <a:cs typeface="Times New Roman" panose="02020603050405020304" pitchFamily="18" charset="0"/>
              </a:rPr>
            </a:br>
            <a:r>
              <a:rPr lang="en-US" sz="2600" dirty="0" smtClean="0">
                <a:latin typeface="Times New Roman" panose="02020603050405020304" pitchFamily="18" charset="0"/>
                <a:cs typeface="Times New Roman" panose="02020603050405020304" pitchFamily="18" charset="0"/>
              </a:rPr>
              <a:t>Female </a:t>
            </a:r>
            <a:r>
              <a:rPr lang="en-US" sz="2600" dirty="0">
                <a:latin typeface="Times New Roman" panose="02020603050405020304" pitchFamily="18" charset="0"/>
                <a:cs typeface="Times New Roman" panose="02020603050405020304" pitchFamily="18" charset="0"/>
              </a:rPr>
              <a:t>aggressiveness is also quite stable. However, the stability coefficients for women are significantly lower than for men: r=0.44 vs. r=0.56 [N. </a:t>
            </a:r>
            <a:r>
              <a:rPr lang="en-US" sz="2600" dirty="0" err="1">
                <a:latin typeface="Times New Roman" panose="02020603050405020304" pitchFamily="18" charset="0"/>
                <a:cs typeface="Times New Roman" panose="02020603050405020304" pitchFamily="18" charset="0"/>
              </a:rPr>
              <a:t>Zumkley</a:t>
            </a:r>
            <a:r>
              <a:rPr lang="en-US" sz="2600" dirty="0">
                <a:latin typeface="Times New Roman" panose="02020603050405020304" pitchFamily="18" charset="0"/>
                <a:cs typeface="Times New Roman" panose="02020603050405020304" pitchFamily="18" charset="0"/>
              </a:rPr>
              <a:t>, 1992].</a:t>
            </a:r>
            <a:endParaRPr lang="ru-RU"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9276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0469" y="164405"/>
            <a:ext cx="9179312" cy="1006473"/>
          </a:xfrm>
        </p:spPr>
        <p:txBody>
          <a:bodyPr>
            <a:normAutofit/>
          </a:bodyPr>
          <a:lstStyle/>
          <a:p>
            <a:r>
              <a:rPr lang="ru-RU" sz="4000" b="1" dirty="0" smtClean="0">
                <a:solidFill>
                  <a:srgbClr val="FF0000"/>
                </a:solidFill>
                <a:latin typeface="Times New Roman" panose="02020603050405020304" pitchFamily="18" charset="0"/>
                <a:cs typeface="Times New Roman" panose="02020603050405020304" pitchFamily="18" charset="0"/>
              </a:rPr>
              <a:t>3. </a:t>
            </a:r>
            <a:r>
              <a:rPr lang="en-US" sz="4000" b="1" dirty="0">
                <a:solidFill>
                  <a:srgbClr val="FF0000"/>
                </a:solidFill>
                <a:latin typeface="Times New Roman" panose="02020603050405020304" pitchFamily="18" charset="0"/>
                <a:cs typeface="Times New Roman" panose="02020603050405020304" pitchFamily="18" charset="0"/>
              </a:rPr>
              <a:t>Socialization of aggressiveness</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561170" y="1825625"/>
            <a:ext cx="10270274" cy="4351338"/>
          </a:xfrm>
        </p:spPr>
        <p:txBody>
          <a:bodyPr/>
          <a:lstStyle/>
          <a:p>
            <a:r>
              <a:rPr lang="en-US" b="1" dirty="0">
                <a:latin typeface="Times New Roman" panose="02020603050405020304" pitchFamily="18" charset="0"/>
                <a:cs typeface="Times New Roman" panose="02020603050405020304" pitchFamily="18" charset="0"/>
              </a:rPr>
              <a:t>Socialization of aggressiveness</a:t>
            </a:r>
            <a:r>
              <a:rPr lang="en-US" dirty="0">
                <a:latin typeface="Times New Roman" panose="02020603050405020304" pitchFamily="18" charset="0"/>
                <a:cs typeface="Times New Roman" panose="02020603050405020304" pitchFamily="18" charset="0"/>
              </a:rPr>
              <a:t> is a process of learning how to control one's own aggressive </a:t>
            </a:r>
            <a:r>
              <a:rPr lang="en-US" dirty="0" smtClean="0">
                <a:latin typeface="Times New Roman" panose="02020603050405020304" pitchFamily="18" charset="0"/>
                <a:cs typeface="Times New Roman" panose="02020603050405020304" pitchFamily="18" charset="0"/>
              </a:rPr>
              <a:t>impulses </a:t>
            </a:r>
            <a:r>
              <a:rPr lang="en-US" dirty="0">
                <a:latin typeface="Times New Roman" panose="02020603050405020304" pitchFamily="18" charset="0"/>
                <a:cs typeface="Times New Roman" panose="02020603050405020304" pitchFamily="18" charset="0"/>
              </a:rPr>
              <a:t>or expressing them in forms that are acceptable in a particular community or civilization.</a:t>
            </a:r>
            <a:endParaRPr lang="ru-RU"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this regard, it is necessary to consider in more detail main mechanisms of learning various forms of behavior:</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i="1" dirty="0" smtClean="0">
                <a:solidFill>
                  <a:srgbClr val="FF0000"/>
                </a:solidFill>
                <a:latin typeface="Times New Roman" panose="02020603050405020304" pitchFamily="18" charset="0"/>
                <a:cs typeface="Times New Roman" panose="02020603050405020304" pitchFamily="18" charset="0"/>
              </a:rPr>
              <a:t>mimicking, </a:t>
            </a:r>
            <a:r>
              <a:rPr lang="en-US" b="1" i="1" dirty="0">
                <a:solidFill>
                  <a:srgbClr val="FF0000"/>
                </a:solidFill>
                <a:latin typeface="Times New Roman" panose="02020603050405020304" pitchFamily="18" charset="0"/>
                <a:cs typeface="Times New Roman" panose="02020603050405020304" pitchFamily="18" charset="0"/>
              </a:rPr>
              <a:t>copying, imitation and identification.</a:t>
            </a:r>
            <a:endParaRPr lang="ru-RU" b="1" i="1" dirty="0">
              <a:solidFill>
                <a:srgbClr val="FF0000"/>
              </a:solidFill>
              <a:latin typeface="Times New Roman" panose="02020603050405020304" pitchFamily="18" charset="0"/>
              <a:cs typeface="Times New Roman" panose="02020603050405020304" pitchFamily="18" charset="0"/>
            </a:endParaRPr>
          </a:p>
          <a:p>
            <a:endParaRPr lang="ru-RU" b="1" i="1" dirty="0">
              <a:solidFill>
                <a:srgbClr val="FF0000"/>
              </a:solidFill>
            </a:endParaRPr>
          </a:p>
        </p:txBody>
      </p:sp>
    </p:spTree>
    <p:extLst>
      <p:ext uri="{BB962C8B-B14F-4D97-AF65-F5344CB8AC3E}">
        <p14:creationId xmlns:p14="http://schemas.microsoft.com/office/powerpoint/2010/main" val="3347081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0469" y="164405"/>
            <a:ext cx="9179312" cy="1006473"/>
          </a:xfrm>
        </p:spPr>
        <p:txBody>
          <a:bodyPr>
            <a:normAutofit/>
          </a:bodyPr>
          <a:lstStyle/>
          <a:p>
            <a:r>
              <a:rPr lang="ru-RU" sz="4000" b="1" dirty="0" smtClean="0">
                <a:solidFill>
                  <a:srgbClr val="FF0000"/>
                </a:solidFill>
                <a:latin typeface="Times New Roman" panose="02020603050405020304" pitchFamily="18" charset="0"/>
                <a:cs typeface="Times New Roman" panose="02020603050405020304" pitchFamily="18" charset="0"/>
              </a:rPr>
              <a:t>3. </a:t>
            </a:r>
            <a:r>
              <a:rPr lang="en-US" sz="4000" b="1" dirty="0">
                <a:solidFill>
                  <a:srgbClr val="FF0000"/>
                </a:solidFill>
                <a:latin typeface="Times New Roman" panose="02020603050405020304" pitchFamily="18" charset="0"/>
                <a:cs typeface="Times New Roman" panose="02020603050405020304" pitchFamily="18" charset="0"/>
              </a:rPr>
              <a:t>Socialization of aggressiveness</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185317" y="1014761"/>
            <a:ext cx="6904464" cy="5609063"/>
          </a:xfrm>
        </p:spPr>
        <p:txBody>
          <a:bodyPr/>
          <a:lstStyle/>
          <a:p>
            <a:r>
              <a:rPr lang="en-US" b="1" dirty="0" smtClean="0">
                <a:latin typeface="Times New Roman" panose="02020603050405020304" pitchFamily="18" charset="0"/>
                <a:cs typeface="Times New Roman" panose="02020603050405020304" pitchFamily="18" charset="0"/>
              </a:rPr>
              <a:t>Mimicking </a:t>
            </a:r>
            <a:r>
              <a:rPr lang="en-US" dirty="0">
                <a:latin typeface="Times New Roman" panose="02020603050405020304" pitchFamily="18" charset="0"/>
                <a:cs typeface="Times New Roman" panose="02020603050405020304" pitchFamily="18" charset="0"/>
              </a:rPr>
              <a:t>is a reflection of mimic and pantomimic movements (sticking tongue out, opening/closing mouth, clenching fists, throwing objects, etc.), reproduction of pre-speech and speech vocalizations (intonation, tempo, volume, speech rhythm, etc.). Most often it is carried out on the basis of an infection mechanism. It already appears at 5 months, when a child can imagine oneself at the place of the one he imitates.</a:t>
            </a:r>
            <a:endParaRPr lang="ru-RU" i="1" dirty="0">
              <a:solidFill>
                <a:srgbClr val="FF0000"/>
              </a:solidFill>
              <a:latin typeface="Times New Roman" panose="02020603050405020304" pitchFamily="18" charset="0"/>
              <a:cs typeface="Times New Roman" panose="02020603050405020304" pitchFamily="18" charset="0"/>
            </a:endParaRPr>
          </a:p>
          <a:p>
            <a:endParaRPr lang="ru-RU" b="1" i="1" dirty="0">
              <a:solidFill>
                <a:srgbClr val="FF0000"/>
              </a:solidFill>
              <a:latin typeface="Times New Roman" panose="02020603050405020304" pitchFamily="18" charset="0"/>
              <a:cs typeface="Times New Roman" panose="02020603050405020304" pitchFamily="18" charset="0"/>
            </a:endParaRPr>
          </a:p>
        </p:txBody>
      </p:sp>
      <p:pic>
        <p:nvPicPr>
          <p:cNvPr id="8194" name="Picture 2" descr="https://avatars.mds.yandex.net/get-zen_doc/1852523/pub_5dc142936f5f6f00aec276cf_5dc474fbaad43600add92ce7/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61" y="2001462"/>
            <a:ext cx="5687665" cy="379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658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0469" y="164405"/>
            <a:ext cx="9179312" cy="1006473"/>
          </a:xfrm>
        </p:spPr>
        <p:txBody>
          <a:bodyPr>
            <a:normAutofit/>
          </a:bodyPr>
          <a:lstStyle/>
          <a:p>
            <a:r>
              <a:rPr lang="ru-RU" sz="4000" b="1" dirty="0" smtClean="0">
                <a:solidFill>
                  <a:srgbClr val="FF0000"/>
                </a:solidFill>
                <a:latin typeface="Times New Roman" panose="02020603050405020304" pitchFamily="18" charset="0"/>
                <a:cs typeface="Times New Roman" panose="02020603050405020304" pitchFamily="18" charset="0"/>
              </a:rPr>
              <a:t>3. </a:t>
            </a:r>
            <a:r>
              <a:rPr lang="en-US" sz="4000" b="1" dirty="0">
                <a:solidFill>
                  <a:srgbClr val="FF0000"/>
                </a:solidFill>
                <a:latin typeface="Times New Roman" panose="02020603050405020304" pitchFamily="18" charset="0"/>
                <a:cs typeface="Times New Roman" panose="02020603050405020304" pitchFamily="18" charset="0"/>
              </a:rPr>
              <a:t>Socialization of aggressiveness</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280660" y="1170878"/>
            <a:ext cx="6550784" cy="5430644"/>
          </a:xfrm>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Copying</a:t>
            </a:r>
            <a:r>
              <a:rPr lang="en-US" dirty="0">
                <a:latin typeface="Times New Roman" panose="02020603050405020304" pitchFamily="18" charset="0"/>
                <a:cs typeface="Times New Roman" panose="02020603050405020304" pitchFamily="18" charset="0"/>
              </a:rPr>
              <a:t> is a reproduction of specific movements of an adult or movements which are connected with certain objects. To copy effectively, certain conditions must be met:</a:t>
            </a:r>
            <a:endParaRPr lang="ru-RU"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repeated demonstration of the model (sample)</a:t>
            </a:r>
            <a:r>
              <a:rPr lang="ru-RU" dirty="0">
                <a:latin typeface="Times New Roman" panose="02020603050405020304" pitchFamily="18" charset="0"/>
                <a:cs typeface="Times New Roman" panose="02020603050405020304" pitchFamily="18" charset="0"/>
              </a:rPr>
              <a:t>;</a:t>
            </a:r>
          </a:p>
          <a:p>
            <a:pPr lvl="0"/>
            <a:r>
              <a:rPr lang="en-US" dirty="0">
                <a:latin typeface="Times New Roman" panose="02020603050405020304" pitchFamily="18" charset="0"/>
                <a:cs typeface="Times New Roman" panose="02020603050405020304" pitchFamily="18" charset="0"/>
              </a:rPr>
              <a:t>designation of the model (sample) with a speech label</a:t>
            </a:r>
            <a:r>
              <a:rPr lang="ru-RU" dirty="0">
                <a:latin typeface="Times New Roman" panose="02020603050405020304" pitchFamily="18" charset="0"/>
                <a:cs typeface="Times New Roman" panose="02020603050405020304" pitchFamily="18" charset="0"/>
              </a:rPr>
              <a:t>;</a:t>
            </a:r>
          </a:p>
          <a:p>
            <a:pPr lvl="0"/>
            <a:r>
              <a:rPr lang="en-US" dirty="0">
                <a:latin typeface="Times New Roman" panose="02020603050405020304" pitchFamily="18" charset="0"/>
                <a:cs typeface="Times New Roman" panose="02020603050405020304" pitchFamily="18" charset="0"/>
              </a:rPr>
              <a:t>giving a child an opportunity to manipulate (experiment) with the sample</a:t>
            </a:r>
            <a:r>
              <a:rPr lang="ru-RU" dirty="0">
                <a:latin typeface="Times New Roman" panose="02020603050405020304" pitchFamily="18" charset="0"/>
                <a:cs typeface="Times New Roman" panose="02020603050405020304" pitchFamily="18" charset="0"/>
              </a:rPr>
              <a:t>;</a:t>
            </a:r>
          </a:p>
          <a:p>
            <a:pPr lvl="0"/>
            <a:r>
              <a:rPr lang="en-US" dirty="0">
                <a:latin typeface="Times New Roman" panose="02020603050405020304" pitchFamily="18" charset="0"/>
                <a:cs typeface="Times New Roman" panose="02020603050405020304" pitchFamily="18" charset="0"/>
              </a:rPr>
              <a:t>emotionally intense adult approval of reproduction (positive reinforcement).</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learning mechanism appears in the second half of infancy.</a:t>
            </a:r>
            <a:endParaRPr lang="ru-RU" b="1" i="1" dirty="0">
              <a:solidFill>
                <a:srgbClr val="FF0000"/>
              </a:solidFill>
              <a:latin typeface="Times New Roman" panose="02020603050405020304" pitchFamily="18" charset="0"/>
              <a:cs typeface="Times New Roman" panose="02020603050405020304" pitchFamily="18" charset="0"/>
            </a:endParaRPr>
          </a:p>
          <a:p>
            <a:endParaRPr lang="ru-RU" b="1" i="1" dirty="0">
              <a:solidFill>
                <a:srgbClr val="FF0000"/>
              </a:solidFill>
              <a:latin typeface="Times New Roman" panose="02020603050405020304" pitchFamily="18" charset="0"/>
              <a:cs typeface="Times New Roman" panose="02020603050405020304" pitchFamily="18" charset="0"/>
            </a:endParaRPr>
          </a:p>
        </p:txBody>
      </p:sp>
      <p:pic>
        <p:nvPicPr>
          <p:cNvPr id="12290" name="Picture 2" descr="https://ailehekimi.az/wp-content/uploads/2019/07/Shaving-Sewrehave-Shaves.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614" y="1643172"/>
            <a:ext cx="5833274" cy="388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874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0469" y="164405"/>
            <a:ext cx="9179312" cy="1006473"/>
          </a:xfrm>
        </p:spPr>
        <p:txBody>
          <a:bodyPr>
            <a:normAutofit/>
          </a:bodyPr>
          <a:lstStyle/>
          <a:p>
            <a:r>
              <a:rPr lang="ru-RU" sz="4000" b="1" dirty="0" smtClean="0">
                <a:solidFill>
                  <a:srgbClr val="FF0000"/>
                </a:solidFill>
                <a:latin typeface="Times New Roman" panose="02020603050405020304" pitchFamily="18" charset="0"/>
                <a:cs typeface="Times New Roman" panose="02020603050405020304" pitchFamily="18" charset="0"/>
              </a:rPr>
              <a:t>3. </a:t>
            </a:r>
            <a:r>
              <a:rPr lang="en-US" sz="4000" b="1" dirty="0">
                <a:solidFill>
                  <a:srgbClr val="FF0000"/>
                </a:solidFill>
                <a:latin typeface="Times New Roman" panose="02020603050405020304" pitchFamily="18" charset="0"/>
                <a:cs typeface="Times New Roman" panose="02020603050405020304" pitchFamily="18" charset="0"/>
              </a:rPr>
              <a:t>Socialization of aggressiveness</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631366" y="1014761"/>
            <a:ext cx="6200078" cy="5720576"/>
          </a:xfrm>
        </p:spPr>
        <p:txBody>
          <a:bodyPr>
            <a:normAutofit/>
          </a:bodyPr>
          <a:lstStyle/>
          <a:p>
            <a:r>
              <a:rPr lang="en-US" b="1" dirty="0">
                <a:latin typeface="Times New Roman" panose="02020603050405020304" pitchFamily="18" charset="0"/>
                <a:cs typeface="Times New Roman" panose="02020603050405020304" pitchFamily="18" charset="0"/>
              </a:rPr>
              <a:t>Imitation </a:t>
            </a:r>
            <a:r>
              <a:rPr lang="en-US" dirty="0">
                <a:latin typeface="Times New Roman" panose="02020603050405020304" pitchFamily="18" charset="0"/>
                <a:cs typeface="Times New Roman" panose="02020603050405020304" pitchFamily="18" charset="0"/>
              </a:rPr>
              <a:t>is a child's active reproduction of action methods, when an adult acts as an object of observation; as an example both in the objective and interpersonal sphere (relationships, assessments, emotional state, etc.). In general, it is </a:t>
            </a:r>
            <a:r>
              <a:rPr lang="en-US" dirty="0" smtClean="0">
                <a:latin typeface="Times New Roman" panose="02020603050405020304" pitchFamily="18" charset="0"/>
                <a:cs typeface="Times New Roman" panose="02020603050405020304" pitchFamily="18" charset="0"/>
              </a:rPr>
              <a:t>to follow </a:t>
            </a:r>
            <a:r>
              <a:rPr lang="en-US" dirty="0">
                <a:latin typeface="Times New Roman" panose="02020603050405020304" pitchFamily="18" charset="0"/>
                <a:cs typeface="Times New Roman" panose="02020603050405020304" pitchFamily="18" charset="0"/>
              </a:rPr>
              <a:t>a model, but more conscious since it requires the selection not only of the model, but also its individual sides, features, and behaviors. Also, a comparison of oneself with the model and with the Ego ideal takes place</a:t>
            </a:r>
            <a:r>
              <a:rPr lang="en-US" dirty="0"/>
              <a:t>.</a:t>
            </a:r>
            <a:endParaRPr lang="ru-RU" i="1" dirty="0">
              <a:solidFill>
                <a:srgbClr val="FF0000"/>
              </a:solidFill>
            </a:endParaRPr>
          </a:p>
        </p:txBody>
      </p:sp>
      <p:pic>
        <p:nvPicPr>
          <p:cNvPr id="13314" name="Picture 2" descr="https://avatars.mds.yandex.net/get-zen_doc/3957194/pub_5f3ee1495b9ece52c51327c9_5f3ef41348e1894103830457/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2" y="1464905"/>
            <a:ext cx="5708108" cy="3790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586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0469" y="164405"/>
            <a:ext cx="9179312" cy="1006473"/>
          </a:xfrm>
        </p:spPr>
        <p:txBody>
          <a:bodyPr>
            <a:normAutofit/>
          </a:bodyPr>
          <a:lstStyle/>
          <a:p>
            <a:r>
              <a:rPr lang="ru-RU" sz="4000" b="1" dirty="0" smtClean="0">
                <a:solidFill>
                  <a:srgbClr val="FF0000"/>
                </a:solidFill>
                <a:latin typeface="Times New Roman" panose="02020603050405020304" pitchFamily="18" charset="0"/>
                <a:cs typeface="Times New Roman" panose="02020603050405020304" pitchFamily="18" charset="0"/>
              </a:rPr>
              <a:t>3. </a:t>
            </a:r>
            <a:r>
              <a:rPr lang="en-US" sz="4000" b="1" dirty="0">
                <a:solidFill>
                  <a:srgbClr val="FF0000"/>
                </a:solidFill>
                <a:latin typeface="Times New Roman" panose="02020603050405020304" pitchFamily="18" charset="0"/>
                <a:cs typeface="Times New Roman" panose="02020603050405020304" pitchFamily="18" charset="0"/>
              </a:rPr>
              <a:t>Socialization of aggressiveness</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337823" y="914400"/>
            <a:ext cx="7493620" cy="5943600"/>
          </a:xfrm>
        </p:spPr>
        <p:txBody>
          <a:bodyPr>
            <a:normAutofit fontScale="77500" lnSpcReduction="20000"/>
          </a:bodyPr>
          <a:lstStyle/>
          <a:p>
            <a:pPr>
              <a:lnSpc>
                <a:spcPct val="120000"/>
              </a:lnSpc>
            </a:pPr>
            <a:r>
              <a:rPr lang="en-US" sz="2600" b="1" dirty="0">
                <a:latin typeface="Times New Roman" panose="02020603050405020304" pitchFamily="18" charset="0"/>
                <a:cs typeface="Times New Roman" panose="02020603050405020304" pitchFamily="18" charset="0"/>
              </a:rPr>
              <a:t>Identification</a:t>
            </a:r>
            <a:r>
              <a:rPr lang="en-US" sz="2600" dirty="0">
                <a:latin typeface="Times New Roman" panose="02020603050405020304" pitchFamily="18" charset="0"/>
                <a:cs typeface="Times New Roman" panose="02020603050405020304" pitchFamily="18" charset="0"/>
              </a:rPr>
              <a:t> is a process of assimilation, equating with someone or something. In general, it is an unconscious psychological process by means of which the subject assumes the properties of another person and transforms oneself (in whole or in part) according to one's model.</a:t>
            </a:r>
            <a:endParaRPr lang="ru-RU" sz="2600" dirty="0">
              <a:latin typeface="Times New Roman" panose="02020603050405020304" pitchFamily="18" charset="0"/>
              <a:cs typeface="Times New Roman" panose="02020603050405020304" pitchFamily="18" charset="0"/>
            </a:endParaRPr>
          </a:p>
          <a:p>
            <a:pPr>
              <a:lnSpc>
                <a:spcPct val="120000"/>
              </a:lnSpc>
            </a:pPr>
            <a:r>
              <a:rPr lang="en-US" sz="2600" dirty="0">
                <a:latin typeface="Times New Roman" panose="02020603050405020304" pitchFamily="18" charset="0"/>
                <a:cs typeface="Times New Roman" panose="02020603050405020304" pitchFamily="18" charset="0"/>
              </a:rPr>
              <a:t>Identification covers three intersecting areas of psychic reality:</a:t>
            </a:r>
            <a:endParaRPr lang="ru-RU" sz="2600" dirty="0">
              <a:latin typeface="Times New Roman" panose="02020603050405020304" pitchFamily="18" charset="0"/>
              <a:cs typeface="Times New Roman" panose="02020603050405020304" pitchFamily="18" charset="0"/>
            </a:endParaRPr>
          </a:p>
          <a:p>
            <a:pPr lvl="0">
              <a:lnSpc>
                <a:spcPct val="120000"/>
              </a:lnSpc>
            </a:pPr>
            <a:r>
              <a:rPr lang="en-US" sz="2600" dirty="0">
                <a:latin typeface="Times New Roman" panose="02020603050405020304" pitchFamily="18" charset="0"/>
                <a:cs typeface="Times New Roman" panose="02020603050405020304" pitchFamily="18" charset="0"/>
              </a:rPr>
              <a:t>the processes of the subject </a:t>
            </a:r>
            <a:r>
              <a:rPr lang="en-US" sz="2600" i="1" dirty="0">
                <a:latin typeface="Times New Roman" panose="02020603050405020304" pitchFamily="18" charset="0"/>
                <a:cs typeface="Times New Roman" panose="02020603050405020304" pitchFamily="18" charset="0"/>
              </a:rPr>
              <a:t>uniting</a:t>
            </a:r>
            <a:r>
              <a:rPr lang="en-US" sz="2600" dirty="0">
                <a:latin typeface="Times New Roman" panose="02020603050405020304" pitchFamily="18" charset="0"/>
                <a:cs typeface="Times New Roman" panose="02020603050405020304" pitchFamily="18" charset="0"/>
              </a:rPr>
              <a:t> oneself with another individual or a group on the basis of stable emotional connection, when a person begins to behave as if they were the other; of uncritical and holistic </a:t>
            </a:r>
            <a:r>
              <a:rPr lang="en-US" sz="2600" i="1" dirty="0">
                <a:latin typeface="Times New Roman" panose="02020603050405020304" pitchFamily="18" charset="0"/>
                <a:cs typeface="Times New Roman" panose="02020603050405020304" pitchFamily="18" charset="0"/>
              </a:rPr>
              <a:t>inclusion</a:t>
            </a:r>
            <a:r>
              <a:rPr lang="en-US" sz="2600" dirty="0">
                <a:latin typeface="Times New Roman" panose="02020603050405020304" pitchFamily="18" charset="0"/>
                <a:cs typeface="Times New Roman" panose="02020603050405020304" pitchFamily="18" charset="0"/>
              </a:rPr>
              <a:t> in one's inner world; of </a:t>
            </a:r>
            <a:r>
              <a:rPr lang="en-US" sz="2600" i="1" dirty="0">
                <a:latin typeface="Times New Roman" panose="02020603050405020304" pitchFamily="18" charset="0"/>
                <a:cs typeface="Times New Roman" panose="02020603050405020304" pitchFamily="18" charset="0"/>
              </a:rPr>
              <a:t>acceptance</a:t>
            </a:r>
            <a:r>
              <a:rPr lang="en-US" sz="2600" dirty="0">
                <a:latin typeface="Times New Roman" panose="02020603050405020304" pitchFamily="18" charset="0"/>
                <a:cs typeface="Times New Roman" panose="02020603050405020304" pitchFamily="18" charset="0"/>
              </a:rPr>
              <a:t> another person's values and behavior models as one's own;</a:t>
            </a:r>
            <a:endParaRPr lang="ru-RU" sz="2600" dirty="0">
              <a:latin typeface="Times New Roman" panose="02020603050405020304" pitchFamily="18" charset="0"/>
              <a:cs typeface="Times New Roman" panose="02020603050405020304" pitchFamily="18" charset="0"/>
            </a:endParaRPr>
          </a:p>
          <a:p>
            <a:pPr lvl="0">
              <a:lnSpc>
                <a:spcPct val="120000"/>
              </a:lnSpc>
            </a:pPr>
            <a:r>
              <a:rPr lang="en-US" sz="2600" dirty="0">
                <a:latin typeface="Times New Roman" panose="02020603050405020304" pitchFamily="18" charset="0"/>
                <a:cs typeface="Times New Roman" panose="02020603050405020304" pitchFamily="18" charset="0"/>
              </a:rPr>
              <a:t>the subject's </a:t>
            </a:r>
            <a:r>
              <a:rPr lang="en-US" sz="2600" i="1" dirty="0">
                <a:latin typeface="Times New Roman" panose="02020603050405020304" pitchFamily="18" charset="0"/>
                <a:cs typeface="Times New Roman" panose="02020603050405020304" pitchFamily="18" charset="0"/>
              </a:rPr>
              <a:t>perception</a:t>
            </a:r>
            <a:r>
              <a:rPr lang="en-US" sz="2600" dirty="0">
                <a:latin typeface="Times New Roman" panose="02020603050405020304" pitchFamily="18" charset="0"/>
                <a:cs typeface="Times New Roman" panose="02020603050405020304" pitchFamily="18" charset="0"/>
              </a:rPr>
              <a:t> of another person as an extension of oneself; the </a:t>
            </a:r>
            <a:r>
              <a:rPr lang="en-US" sz="2600" i="1" dirty="0">
                <a:latin typeface="Times New Roman" panose="02020603050405020304" pitchFamily="18" charset="0"/>
                <a:cs typeface="Times New Roman" panose="02020603050405020304" pitchFamily="18" charset="0"/>
              </a:rPr>
              <a:t>projection</a:t>
            </a:r>
            <a:r>
              <a:rPr lang="en-US" sz="2600" dirty="0">
                <a:latin typeface="Times New Roman" panose="02020603050405020304" pitchFamily="18" charset="0"/>
                <a:cs typeface="Times New Roman" panose="02020603050405020304" pitchFamily="18" charset="0"/>
              </a:rPr>
              <a:t>, that is, endowing one with one's own features, feelings and desires</a:t>
            </a:r>
            <a:r>
              <a:rPr lang="ru-RU" sz="2600" dirty="0">
                <a:latin typeface="Times New Roman" panose="02020603050405020304" pitchFamily="18" charset="0"/>
                <a:cs typeface="Times New Roman" panose="02020603050405020304" pitchFamily="18" charset="0"/>
              </a:rPr>
              <a:t>;</a:t>
            </a:r>
          </a:p>
          <a:p>
            <a:pPr lvl="0">
              <a:lnSpc>
                <a:spcPct val="120000"/>
              </a:lnSpc>
            </a:pPr>
            <a:r>
              <a:rPr lang="en-US" sz="2600" dirty="0">
                <a:latin typeface="Times New Roman" panose="02020603050405020304" pitchFamily="18" charset="0"/>
                <a:cs typeface="Times New Roman" panose="02020603050405020304" pitchFamily="18" charset="0"/>
              </a:rPr>
              <a:t>the subject </a:t>
            </a:r>
            <a:r>
              <a:rPr lang="en-US" sz="2600" i="1" dirty="0">
                <a:latin typeface="Times New Roman" panose="02020603050405020304" pitchFamily="18" charset="0"/>
                <a:cs typeface="Times New Roman" panose="02020603050405020304" pitchFamily="18" charset="0"/>
              </a:rPr>
              <a:t>placing</a:t>
            </a:r>
            <a:r>
              <a:rPr lang="en-US" sz="2600" dirty="0">
                <a:latin typeface="Times New Roman" panose="02020603050405020304" pitchFamily="18" charset="0"/>
                <a:cs typeface="Times New Roman" panose="02020603050405020304" pitchFamily="18" charset="0"/>
              </a:rPr>
              <a:t> oneself in the other's place by </a:t>
            </a:r>
            <a:r>
              <a:rPr lang="en-US" sz="2600" i="1" dirty="0">
                <a:latin typeface="Times New Roman" panose="02020603050405020304" pitchFamily="18" charset="0"/>
                <a:cs typeface="Times New Roman" panose="02020603050405020304" pitchFamily="18" charset="0"/>
              </a:rPr>
              <a:t>immersion</a:t>
            </a:r>
            <a:r>
              <a:rPr lang="en-US" sz="2600" dirty="0">
                <a:latin typeface="Times New Roman" panose="02020603050405020304" pitchFamily="18" charset="0"/>
                <a:cs typeface="Times New Roman" panose="02020603050405020304" pitchFamily="18" charset="0"/>
              </a:rPr>
              <a:t> and </a:t>
            </a:r>
            <a:r>
              <a:rPr lang="en-US" sz="2600" i="1" dirty="0">
                <a:latin typeface="Times New Roman" panose="02020603050405020304" pitchFamily="18" charset="0"/>
                <a:cs typeface="Times New Roman" panose="02020603050405020304" pitchFamily="18" charset="0"/>
              </a:rPr>
              <a:t>transferring</a:t>
            </a:r>
            <a:r>
              <a:rPr lang="en-US" sz="2600" dirty="0">
                <a:latin typeface="Times New Roman" panose="02020603050405020304" pitchFamily="18" charset="0"/>
                <a:cs typeface="Times New Roman" panose="02020603050405020304" pitchFamily="18" charset="0"/>
              </a:rPr>
              <a:t> oneself into the space and time of another person, that allows one to explore and assimilate other people's personal meanings and experience.</a:t>
            </a:r>
            <a:endParaRPr lang="ru-RU" sz="2600" dirty="0">
              <a:latin typeface="Times New Roman" panose="02020603050405020304" pitchFamily="18" charset="0"/>
              <a:cs typeface="Times New Roman" panose="02020603050405020304" pitchFamily="18" charset="0"/>
            </a:endParaRPr>
          </a:p>
        </p:txBody>
      </p:sp>
      <p:pic>
        <p:nvPicPr>
          <p:cNvPr id="14338" name="Picture 2" descr="https://melkie.net/wp-content/uploads/2018/02/devochka-kormit-kuklu-768x5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28" y="1405055"/>
            <a:ext cx="4834051" cy="3222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222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0469" y="164405"/>
            <a:ext cx="9179312" cy="1006473"/>
          </a:xfrm>
        </p:spPr>
        <p:txBody>
          <a:bodyPr>
            <a:normAutofit/>
          </a:bodyPr>
          <a:lstStyle/>
          <a:p>
            <a:r>
              <a:rPr lang="ru-RU" sz="4000" b="1" dirty="0" smtClean="0">
                <a:solidFill>
                  <a:srgbClr val="FF0000"/>
                </a:solidFill>
                <a:latin typeface="Times New Roman" panose="02020603050405020304" pitchFamily="18" charset="0"/>
                <a:cs typeface="Times New Roman" panose="02020603050405020304" pitchFamily="18" charset="0"/>
              </a:rPr>
              <a:t>3. </a:t>
            </a:r>
            <a:r>
              <a:rPr lang="en-US" sz="4000" b="1" dirty="0">
                <a:solidFill>
                  <a:srgbClr val="FF0000"/>
                </a:solidFill>
                <a:latin typeface="Times New Roman" panose="02020603050405020304" pitchFamily="18" charset="0"/>
                <a:cs typeface="Times New Roman" panose="02020603050405020304" pitchFamily="18" charset="0"/>
              </a:rPr>
              <a:t>Socialization of aggressiveness</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572321" y="1859078"/>
            <a:ext cx="10270274" cy="4351338"/>
          </a:xfrm>
        </p:spPr>
        <p:txBody>
          <a:bodyPr/>
          <a:lstStyle/>
          <a:p>
            <a:pPr marL="0" indent="0">
              <a:buNone/>
            </a:pPr>
            <a:r>
              <a:rPr lang="en-US" dirty="0">
                <a:latin typeface="Times New Roman" panose="02020603050405020304" pitchFamily="18" charset="0"/>
                <a:cs typeface="Times New Roman" panose="02020603050405020304" pitchFamily="18" charset="0"/>
              </a:rPr>
              <a:t>There are two important </a:t>
            </a:r>
            <a:r>
              <a:rPr lang="en-US" dirty="0" smtClean="0">
                <a:latin typeface="Times New Roman" panose="02020603050405020304" pitchFamily="18" charset="0"/>
                <a:cs typeface="Times New Roman" panose="02020603050405020304" pitchFamily="18" charset="0"/>
              </a:rPr>
              <a:t>factors </a:t>
            </a:r>
            <a:r>
              <a:rPr lang="en-US" dirty="0">
                <a:latin typeface="Times New Roman" panose="02020603050405020304" pitchFamily="18" charset="0"/>
                <a:cs typeface="Times New Roman" panose="02020603050405020304" pitchFamily="18" charset="0"/>
              </a:rPr>
              <a:t>in the socialization of aggression:</a:t>
            </a:r>
            <a:endParaRPr lang="ru-RU" dirty="0">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condescension</a:t>
            </a:r>
            <a:r>
              <a:rPr lang="en-US" dirty="0">
                <a:latin typeface="Times New Roman" panose="02020603050405020304" pitchFamily="18" charset="0"/>
                <a:cs typeface="Times New Roman" panose="02020603050405020304" pitchFamily="18" charset="0"/>
              </a:rPr>
              <a:t> (parental willingness to forgive the child's misdeeds)</a:t>
            </a:r>
            <a:endParaRPr lang="ru-RU" dirty="0">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the severity of the parental punishment </a:t>
            </a:r>
            <a:r>
              <a:rPr lang="en-US" dirty="0">
                <a:latin typeface="Times New Roman" panose="02020603050405020304" pitchFamily="18" charset="0"/>
                <a:cs typeface="Times New Roman" panose="02020603050405020304" pitchFamily="18" charset="0"/>
              </a:rPr>
              <a:t>for the child's aggressive behavior</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0245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0469" y="164405"/>
            <a:ext cx="9179312" cy="1006473"/>
          </a:xfrm>
        </p:spPr>
        <p:txBody>
          <a:bodyPr>
            <a:normAutofit/>
          </a:bodyPr>
          <a:lstStyle/>
          <a:p>
            <a:r>
              <a:rPr lang="ru-RU" sz="4000" b="1" dirty="0" smtClean="0">
                <a:solidFill>
                  <a:srgbClr val="FF0000"/>
                </a:solidFill>
                <a:latin typeface="Times New Roman" panose="02020603050405020304" pitchFamily="18" charset="0"/>
                <a:cs typeface="Times New Roman" panose="02020603050405020304" pitchFamily="18" charset="0"/>
              </a:rPr>
              <a:t>3. </a:t>
            </a:r>
            <a:r>
              <a:rPr lang="en-US" sz="4000" b="1" dirty="0">
                <a:solidFill>
                  <a:srgbClr val="FF0000"/>
                </a:solidFill>
                <a:latin typeface="Times New Roman" panose="02020603050405020304" pitchFamily="18" charset="0"/>
                <a:cs typeface="Times New Roman" panose="02020603050405020304" pitchFamily="18" charset="0"/>
              </a:rPr>
              <a:t>Socialization of aggressiveness</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107580" y="903249"/>
            <a:ext cx="9735015" cy="5530191"/>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The survey of mothers who used different methods of raising children, and an assessment of the child aggression level showed</a:t>
            </a:r>
            <a:r>
              <a:rPr lang="ru-RU" dirty="0">
                <a:latin typeface="Times New Roman" panose="02020603050405020304" pitchFamily="18" charset="0"/>
                <a:cs typeface="Times New Roman" panose="02020603050405020304" pitchFamily="18" charset="0"/>
              </a:rPr>
              <a:t>:</a:t>
            </a:r>
          </a:p>
          <a:p>
            <a:r>
              <a:rPr lang="en-US" dirty="0">
                <a:solidFill>
                  <a:srgbClr val="002060"/>
                </a:solidFill>
                <a:latin typeface="Times New Roman" panose="02020603050405020304" pitchFamily="18" charset="0"/>
                <a:cs typeface="Times New Roman" panose="02020603050405020304" pitchFamily="18" charset="0"/>
              </a:rPr>
              <a:t>Children of the most indulgent parents and children of the most demanding parents differ a little in terms of their level of aggressiveness.</a:t>
            </a:r>
            <a:endParaRPr lang="ru-RU"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The least aggressive were those children whose parents were neither condescending nor prone to punishment. The position of these parents was to condemn the aggression and bring it to the attention of the child, but without severe punishment in case of misconduct.</a:t>
            </a:r>
            <a:endParaRPr lang="ru-RU" dirty="0">
              <a:solidFill>
                <a:srgbClr val="00206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Parents of the most aggressive children behaved as if any behavior of their children was acceptable. They didn't show their negative attitude towards aggressive manifestations. But at the same time the child who committed an offense was severely punished.</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conclusion is, a severe punishment in an uncertain situation causes child's hostility(since one does not understand what he was punished for) and further aggressiveness.</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Besides, a punishing parent unintentionally sets an example of an aggressive behavior for the child.</a:t>
            </a:r>
            <a:endParaRPr lang="ru-RU" b="1" i="1" dirty="0">
              <a:solidFill>
                <a:srgbClr val="002060"/>
              </a:solidFill>
              <a:latin typeface="Times New Roman" panose="02020603050405020304" pitchFamily="18" charset="0"/>
              <a:cs typeface="Times New Roman" panose="02020603050405020304" pitchFamily="18" charset="0"/>
            </a:endParaRPr>
          </a:p>
          <a:p>
            <a:endParaRPr lang="ru-RU"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259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3336" y="365127"/>
            <a:ext cx="9835375" cy="1039927"/>
          </a:xfrm>
        </p:spPr>
        <p:txBody>
          <a:bodyPr>
            <a:normAutofit fontScale="90000"/>
          </a:bodyPr>
          <a:lstStyle/>
          <a:p>
            <a:r>
              <a:rPr lang="ru-RU" sz="3600" b="1" dirty="0">
                <a:solidFill>
                  <a:srgbClr val="FF0000"/>
                </a:solidFill>
                <a:latin typeface="Times New Roman" panose="02020603050405020304" pitchFamily="18" charset="0"/>
                <a:cs typeface="Times New Roman" panose="02020603050405020304" pitchFamily="18" charset="0"/>
              </a:rPr>
              <a:t>1. </a:t>
            </a:r>
            <a:r>
              <a:rPr lang="en-US" sz="3600" b="1" dirty="0">
                <a:solidFill>
                  <a:srgbClr val="FF0000"/>
                </a:solidFill>
                <a:latin typeface="Times New Roman" panose="02020603050405020304" pitchFamily="18" charset="0"/>
                <a:cs typeface="Times New Roman" panose="02020603050405020304" pitchFamily="18" charset="0"/>
              </a:rPr>
              <a:t>Age-related features of aggression</a:t>
            </a:r>
            <a:r>
              <a:rPr lang="ru-RU" sz="3600" b="1" dirty="0">
                <a:solidFill>
                  <a:srgbClr val="FF0000"/>
                </a:solidFill>
                <a:latin typeface="Times New Roman" panose="02020603050405020304" pitchFamily="18" charset="0"/>
                <a:cs typeface="Times New Roman" panose="02020603050405020304" pitchFamily="18" charset="0"/>
              </a:rPr>
              <a:t>:</a:t>
            </a:r>
            <a:br>
              <a:rPr lang="ru-RU"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7030A0"/>
                </a:solidFill>
                <a:latin typeface="Times New Roman" panose="02020603050405020304" pitchFamily="18" charset="0"/>
                <a:cs typeface="Times New Roman" panose="02020603050405020304" pitchFamily="18" charset="0"/>
              </a:rPr>
              <a:t>Babies </a:t>
            </a:r>
            <a:r>
              <a:rPr lang="ru-RU" sz="3600" b="1" dirty="0">
                <a:solidFill>
                  <a:srgbClr val="7030A0"/>
                </a:solidFill>
                <a:latin typeface="Times New Roman" panose="02020603050405020304" pitchFamily="18" charset="0"/>
                <a:cs typeface="Times New Roman" panose="02020603050405020304" pitchFamily="18" charset="0"/>
              </a:rPr>
              <a:t>(0-1)</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672682" y="1405054"/>
            <a:ext cx="10091855" cy="4771909"/>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Aggressive manifestations at this age are nothing more than a motor-affective process of </a:t>
            </a:r>
            <a:r>
              <a:rPr lang="en-US" dirty="0" smtClean="0">
                <a:latin typeface="Times New Roman" panose="02020603050405020304" pitchFamily="18" charset="0"/>
                <a:cs typeface="Times New Roman" panose="02020603050405020304" pitchFamily="18" charset="0"/>
              </a:rPr>
              <a:t>releasing the </a:t>
            </a:r>
            <a:r>
              <a:rPr lang="en-US" dirty="0">
                <a:latin typeface="Times New Roman" panose="02020603050405020304" pitchFamily="18" charset="0"/>
                <a:cs typeface="Times New Roman" panose="02020603050405020304" pitchFamily="18" charset="0"/>
              </a:rPr>
              <a:t>instinctive impulses for which there is no other way out.</a:t>
            </a:r>
            <a:endParaRPr lang="ru-RU" dirty="0">
              <a:latin typeface="Times New Roman" panose="02020603050405020304" pitchFamily="18" charset="0"/>
              <a:cs typeface="Times New Roman" panose="02020603050405020304" pitchFamily="18" charset="0"/>
            </a:endParaRPr>
          </a:p>
        </p:txBody>
      </p:sp>
      <p:pic>
        <p:nvPicPr>
          <p:cNvPr id="4" name="Picture 2" descr="https://storage.myseldon.com/news_pict_E1/E1E157059AA4E615288F5CB3EDCA6D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34" y="2975518"/>
            <a:ext cx="5501947" cy="366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8518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0469" y="164405"/>
            <a:ext cx="9179312" cy="1006473"/>
          </a:xfrm>
        </p:spPr>
        <p:txBody>
          <a:bodyPr>
            <a:normAutofit/>
          </a:bodyPr>
          <a:lstStyle/>
          <a:p>
            <a:r>
              <a:rPr lang="ru-RU" sz="4000" b="1" dirty="0" smtClean="0">
                <a:solidFill>
                  <a:srgbClr val="FF0000"/>
                </a:solidFill>
                <a:latin typeface="Times New Roman" panose="02020603050405020304" pitchFamily="18" charset="0"/>
                <a:cs typeface="Times New Roman" panose="02020603050405020304" pitchFamily="18" charset="0"/>
              </a:rPr>
              <a:t>3. </a:t>
            </a:r>
            <a:r>
              <a:rPr lang="en-US" sz="4000" b="1" dirty="0">
                <a:solidFill>
                  <a:srgbClr val="FF0000"/>
                </a:solidFill>
                <a:latin typeface="Times New Roman" panose="02020603050405020304" pitchFamily="18" charset="0"/>
                <a:cs typeface="Times New Roman" panose="02020603050405020304" pitchFamily="18" charset="0"/>
              </a:rPr>
              <a:t>Socialization of aggressiveness</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572321" y="1859078"/>
            <a:ext cx="10270274" cy="4351338"/>
          </a:xfrm>
        </p:spPr>
        <p:txBody>
          <a:bodyPr/>
          <a:lstStyle/>
          <a:p>
            <a:r>
              <a:rPr lang="en-US" dirty="0" smtClean="0">
                <a:latin typeface="Times New Roman" panose="02020603050405020304" pitchFamily="18" charset="0"/>
                <a:cs typeface="Times New Roman" panose="02020603050405020304" pitchFamily="18" charset="0"/>
              </a:rPr>
              <a:t>There is an interesting pattern of </a:t>
            </a:r>
            <a:r>
              <a:rPr lang="en-US" dirty="0">
                <a:latin typeface="Times New Roman" panose="02020603050405020304" pitchFamily="18" charset="0"/>
                <a:cs typeface="Times New Roman" panose="02020603050405020304" pitchFamily="18" charset="0"/>
              </a:rPr>
              <a:t>parental violence and aggression in </a:t>
            </a:r>
            <a:r>
              <a:rPr lang="en-US" dirty="0" smtClean="0">
                <a:latin typeface="Times New Roman" panose="02020603050405020304" pitchFamily="18" charset="0"/>
                <a:cs typeface="Times New Roman" panose="02020603050405020304" pitchFamily="18" charset="0"/>
              </a:rPr>
              <a:t>children</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Boys whose parents used harsh parenting methods were very aggressive in their interactions with peers and adults outside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home, </a:t>
            </a:r>
            <a:r>
              <a:rPr lang="en-US" dirty="0" smtClean="0">
                <a:latin typeface="Times New Roman" panose="02020603050405020304" pitchFamily="18" charset="0"/>
                <a:cs typeface="Times New Roman" panose="02020603050405020304" pitchFamily="18" charset="0"/>
              </a:rPr>
              <a:t>while</a:t>
            </a:r>
            <a:r>
              <a:rPr lang="en-US" dirty="0" smtClean="0">
                <a:latin typeface="Times New Roman" panose="02020603050405020304" pitchFamily="18" charset="0"/>
                <a:cs typeface="Times New Roman" panose="02020603050405020304" pitchFamily="18" charset="0"/>
              </a:rPr>
              <a:t> showing </a:t>
            </a:r>
            <a:r>
              <a:rPr lang="en-US" dirty="0">
                <a:latin typeface="Times New Roman" panose="02020603050405020304" pitchFamily="18" charset="0"/>
                <a:cs typeface="Times New Roman" panose="02020603050405020304" pitchFamily="18" charset="0"/>
              </a:rPr>
              <a:t>little direct aggression towards their parents.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2268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0469" y="164405"/>
            <a:ext cx="9179312" cy="1006473"/>
          </a:xfrm>
        </p:spPr>
        <p:txBody>
          <a:bodyPr>
            <a:normAutofit/>
          </a:bodyPr>
          <a:lstStyle/>
          <a:p>
            <a:r>
              <a:rPr lang="ru-RU" sz="4000" b="1" dirty="0" smtClean="0">
                <a:solidFill>
                  <a:srgbClr val="FF0000"/>
                </a:solidFill>
                <a:latin typeface="Times New Roman" panose="02020603050405020304" pitchFamily="18" charset="0"/>
                <a:cs typeface="Times New Roman" panose="02020603050405020304" pitchFamily="18" charset="0"/>
              </a:rPr>
              <a:t>3. </a:t>
            </a:r>
            <a:r>
              <a:rPr lang="en-US" sz="4000" b="1" dirty="0">
                <a:solidFill>
                  <a:srgbClr val="FF0000"/>
                </a:solidFill>
                <a:latin typeface="Times New Roman" panose="02020603050405020304" pitchFamily="18" charset="0"/>
                <a:cs typeface="Times New Roman" panose="02020603050405020304" pitchFamily="18" charset="0"/>
              </a:rPr>
              <a:t>Socialization of aggressiveness</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806497" y="1035424"/>
            <a:ext cx="10036097" cy="5566098"/>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Parental attitude to the children's behavior also differs depending on the gender of the child.</a:t>
            </a:r>
            <a:endParaRPr lang="ru-RU"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Fathers </a:t>
            </a:r>
            <a:r>
              <a:rPr lang="en-US" dirty="0" smtClean="0">
                <a:latin typeface="Times New Roman" panose="02020603050405020304" pitchFamily="18" charset="0"/>
                <a:cs typeface="Times New Roman" panose="02020603050405020304" pitchFamily="18" charset="0"/>
              </a:rPr>
              <a:t>console and </a:t>
            </a:r>
            <a:r>
              <a:rPr lang="en-US" dirty="0">
                <a:latin typeface="Times New Roman" panose="02020603050405020304" pitchFamily="18" charset="0"/>
                <a:cs typeface="Times New Roman" panose="02020603050405020304" pitchFamily="18" charset="0"/>
              </a:rPr>
              <a:t>encourage daughters </a:t>
            </a:r>
            <a:r>
              <a:rPr lang="en-US" dirty="0" smtClean="0">
                <a:latin typeface="Times New Roman" panose="02020603050405020304" pitchFamily="18" charset="0"/>
                <a:cs typeface="Times New Roman" panose="02020603050405020304" pitchFamily="18" charset="0"/>
              </a:rPr>
              <a:t>more </a:t>
            </a:r>
            <a:r>
              <a:rPr lang="en-US" dirty="0">
                <a:latin typeface="Times New Roman" panose="02020603050405020304" pitchFamily="18" charset="0"/>
                <a:cs typeface="Times New Roman" panose="02020603050405020304" pitchFamily="18" charset="0"/>
              </a:rPr>
              <a:t>often </a:t>
            </a:r>
            <a:r>
              <a:rPr lang="en-US" dirty="0" smtClean="0">
                <a:latin typeface="Times New Roman" panose="02020603050405020304" pitchFamily="18" charset="0"/>
                <a:cs typeface="Times New Roman" panose="02020603050405020304" pitchFamily="18" charset="0"/>
              </a:rPr>
              <a:t>than </a:t>
            </a:r>
            <a:r>
              <a:rPr lang="en-US" dirty="0">
                <a:latin typeface="Times New Roman" panose="02020603050405020304" pitchFamily="18" charset="0"/>
                <a:cs typeface="Times New Roman" panose="02020603050405020304" pitchFamily="18" charset="0"/>
              </a:rPr>
              <a:t>sons, while mothers are more forgiving and tolerant to the sons (allow them to be more aggressive towards parents and other children) than to daughters.</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athers </a:t>
            </a:r>
            <a:r>
              <a:rPr lang="en-US" dirty="0">
                <a:latin typeface="Times New Roman" panose="02020603050405020304" pitchFamily="18" charset="0"/>
                <a:cs typeface="Times New Roman" panose="02020603050405020304" pitchFamily="18" charset="0"/>
              </a:rPr>
              <a:t>prefer physical punishments while mothers prefer psychological </a:t>
            </a:r>
            <a:r>
              <a:rPr lang="en-US" dirty="0" smtClean="0">
                <a:latin typeface="Times New Roman" panose="02020603050405020304" pitchFamily="18" charset="0"/>
                <a:cs typeface="Times New Roman" panose="02020603050405020304" pitchFamily="18" charset="0"/>
              </a:rPr>
              <a:t>influence.</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general, </a:t>
            </a:r>
            <a:r>
              <a:rPr lang="en-US" dirty="0" smtClean="0">
                <a:latin typeface="Times New Roman" panose="02020603050405020304" pitchFamily="18" charset="0"/>
                <a:cs typeface="Times New Roman" panose="02020603050405020304" pitchFamily="18" charset="0"/>
              </a:rPr>
              <a:t>boys </a:t>
            </a:r>
            <a:r>
              <a:rPr lang="en-US" dirty="0">
                <a:latin typeface="Times New Roman" panose="02020603050405020304" pitchFamily="18" charset="0"/>
                <a:cs typeface="Times New Roman" panose="02020603050405020304" pitchFamily="18" charset="0"/>
              </a:rPr>
              <a:t>are more likely </a:t>
            </a:r>
            <a:r>
              <a:rPr lang="en-US" dirty="0" smtClean="0">
                <a:latin typeface="Times New Roman" panose="02020603050405020304" pitchFamily="18" charset="0"/>
                <a:cs typeface="Times New Roman" panose="02020603050405020304" pitchFamily="18" charset="0"/>
              </a:rPr>
              <a:t>to be subjected to </a:t>
            </a:r>
            <a:r>
              <a:rPr lang="en-US" dirty="0">
                <a:latin typeface="Times New Roman" panose="02020603050405020304" pitchFamily="18" charset="0"/>
                <a:cs typeface="Times New Roman" panose="02020603050405020304" pitchFamily="18" charset="0"/>
              </a:rPr>
              <a:t>physical punishments than </a:t>
            </a:r>
            <a:r>
              <a:rPr lang="en-US" dirty="0" smtClean="0">
                <a:latin typeface="Times New Roman" panose="02020603050405020304" pitchFamily="18" charset="0"/>
                <a:cs typeface="Times New Roman" panose="02020603050405020304" pitchFamily="18" charset="0"/>
              </a:rPr>
              <a:t>girls</a:t>
            </a:r>
            <a:r>
              <a:rPr lang="en-US"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t </a:t>
            </a:r>
            <a:r>
              <a:rPr lang="en-US" dirty="0">
                <a:latin typeface="Times New Roman" panose="02020603050405020304" pitchFamily="18" charset="0"/>
                <a:cs typeface="Times New Roman" panose="02020603050405020304" pitchFamily="18" charset="0"/>
              </a:rPr>
              <a:t>the same time boys </a:t>
            </a:r>
            <a:r>
              <a:rPr lang="en-US" dirty="0" smtClean="0">
                <a:latin typeface="Times New Roman" panose="02020603050405020304" pitchFamily="18" charset="0"/>
                <a:cs typeface="Times New Roman" panose="02020603050405020304" pitchFamily="18" charset="0"/>
              </a:rPr>
              <a:t>show</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more resistance to frequent and severe punishments.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1192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0469" y="164405"/>
            <a:ext cx="9179312" cy="1006473"/>
          </a:xfrm>
        </p:spPr>
        <p:txBody>
          <a:bodyPr>
            <a:normAutofit/>
          </a:bodyPr>
          <a:lstStyle/>
          <a:p>
            <a:r>
              <a:rPr lang="ru-RU" sz="4000" b="1" dirty="0" smtClean="0">
                <a:solidFill>
                  <a:srgbClr val="FF0000"/>
                </a:solidFill>
                <a:latin typeface="Times New Roman" panose="02020603050405020304" pitchFamily="18" charset="0"/>
                <a:cs typeface="Times New Roman" panose="02020603050405020304" pitchFamily="18" charset="0"/>
              </a:rPr>
              <a:t>3. </a:t>
            </a:r>
            <a:r>
              <a:rPr lang="en-US" sz="4000" b="1" dirty="0">
                <a:solidFill>
                  <a:srgbClr val="FF0000"/>
                </a:solidFill>
                <a:latin typeface="Times New Roman" panose="02020603050405020304" pitchFamily="18" charset="0"/>
                <a:cs typeface="Times New Roman" panose="02020603050405020304" pitchFamily="18" charset="0"/>
              </a:rPr>
              <a:t>Socialization of aggressiveness</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84195" y="825190"/>
            <a:ext cx="10058400" cy="5887844"/>
          </a:xfrm>
        </p:spPr>
        <p:txBody>
          <a:bodyPr>
            <a:normAutofit fontScale="92500" lnSpcReduction="10000"/>
          </a:bodyPr>
          <a:lstStyle/>
          <a:p>
            <a:pPr marL="0" indent="0">
              <a:buNone/>
            </a:pPr>
            <a:r>
              <a:rPr lang="ru-R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Thus, according to the social learning theory, the </a:t>
            </a:r>
            <a:r>
              <a:rPr lang="en-US" dirty="0" smtClean="0">
                <a:latin typeface="Times New Roman" panose="02020603050405020304" pitchFamily="18" charset="0"/>
                <a:cs typeface="Times New Roman" panose="02020603050405020304" pitchFamily="18" charset="0"/>
              </a:rPr>
              <a:t>aggressive </a:t>
            </a:r>
            <a:r>
              <a:rPr lang="en-US" dirty="0">
                <a:latin typeface="Times New Roman" panose="02020603050405020304" pitchFamily="18" charset="0"/>
                <a:cs typeface="Times New Roman" panose="02020603050405020304" pitchFamily="18" charset="0"/>
              </a:rPr>
              <a:t>behavior can </a:t>
            </a:r>
            <a:r>
              <a:rPr lang="en-US" dirty="0" smtClean="0">
                <a:latin typeface="Times New Roman" panose="02020603050405020304" pitchFamily="18" charset="0"/>
                <a:cs typeface="Times New Roman" panose="02020603050405020304" pitchFamily="18" charset="0"/>
              </a:rPr>
              <a:t>develop</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several ways.</a:t>
            </a:r>
            <a:endParaRPr lang="ru-RU" dirty="0">
              <a:latin typeface="Times New Roman" panose="02020603050405020304" pitchFamily="18" charset="0"/>
              <a:cs typeface="Times New Roman" panose="02020603050405020304" pitchFamily="18" charset="0"/>
            </a:endParaRPr>
          </a:p>
          <a:p>
            <a:pPr marL="0" lvl="0" indent="0">
              <a:buNone/>
            </a:pPr>
            <a:r>
              <a:rPr lang="ru-RU"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Parents encourage the aggressiveness of their children directly or set an example through </a:t>
            </a:r>
            <a:r>
              <a:rPr lang="en-US" dirty="0" smtClean="0">
                <a:latin typeface="Times New Roman" panose="02020603050405020304" pitchFamily="18" charset="0"/>
                <a:cs typeface="Times New Roman" panose="02020603050405020304" pitchFamily="18" charset="0"/>
              </a:rPr>
              <a:t>the corresponding </a:t>
            </a:r>
            <a:r>
              <a:rPr lang="en-US" dirty="0">
                <a:latin typeface="Times New Roman" panose="02020603050405020304" pitchFamily="18" charset="0"/>
                <a:cs typeface="Times New Roman" panose="02020603050405020304" pitchFamily="18" charset="0"/>
              </a:rPr>
              <a:t>behavior towards others and the environment. Children who observe </a:t>
            </a:r>
            <a:r>
              <a:rPr lang="en-US" dirty="0" smtClean="0">
                <a:latin typeface="Times New Roman" panose="02020603050405020304" pitchFamily="18" charset="0"/>
                <a:cs typeface="Times New Roman" panose="02020603050405020304" pitchFamily="18" charset="0"/>
              </a:rPr>
              <a:t>adult’s</a:t>
            </a:r>
            <a:r>
              <a:rPr lang="en-US" dirty="0" smtClean="0">
                <a:latin typeface="Times New Roman" panose="02020603050405020304" pitchFamily="18" charset="0"/>
                <a:cs typeface="Times New Roman" panose="02020603050405020304" pitchFamily="18" charset="0"/>
              </a:rPr>
              <a:t> aggressive behavior (especially </a:t>
            </a:r>
            <a:r>
              <a:rPr lang="en-US" dirty="0">
                <a:latin typeface="Times New Roman" panose="02020603050405020304" pitchFamily="18" charset="0"/>
                <a:cs typeface="Times New Roman" panose="02020603050405020304" pitchFamily="18" charset="0"/>
              </a:rPr>
              <a:t>if </a:t>
            </a:r>
            <a:r>
              <a:rPr lang="en-US" dirty="0" smtClean="0">
                <a:latin typeface="Times New Roman" panose="02020603050405020304" pitchFamily="18" charset="0"/>
                <a:cs typeface="Times New Roman" panose="02020603050405020304" pitchFamily="18" charset="0"/>
              </a:rPr>
              <a:t>said adult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 significant and authoritative person for </a:t>
            </a:r>
            <a:r>
              <a:rPr lang="en-US" dirty="0" smtClean="0">
                <a:latin typeface="Times New Roman" panose="02020603050405020304" pitchFamily="18" charset="0"/>
                <a:cs typeface="Times New Roman" panose="02020603050405020304" pitchFamily="18" charset="0"/>
              </a:rPr>
              <a:t>them) </a:t>
            </a:r>
            <a:r>
              <a:rPr lang="en-US" dirty="0">
                <a:latin typeface="Times New Roman" panose="02020603050405020304" pitchFamily="18" charset="0"/>
                <a:cs typeface="Times New Roman" panose="02020603050405020304" pitchFamily="18" charset="0"/>
              </a:rPr>
              <a:t>usually adopt this form of behavior.</a:t>
            </a:r>
            <a:endParaRPr lang="ru-RU" dirty="0">
              <a:latin typeface="Times New Roman" panose="02020603050405020304" pitchFamily="18" charset="0"/>
              <a:cs typeface="Times New Roman" panose="02020603050405020304" pitchFamily="18" charset="0"/>
            </a:endParaRPr>
          </a:p>
          <a:p>
            <a:pPr marL="0" lvl="0" indent="0">
              <a:buNone/>
            </a:pPr>
            <a:r>
              <a:rPr lang="ru-RU" dirty="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Parents punish children for manifestations of aggressiveness, </a:t>
            </a:r>
            <a:r>
              <a:rPr lang="en-US" dirty="0" smtClean="0">
                <a:latin typeface="Times New Roman" panose="02020603050405020304" pitchFamily="18" charset="0"/>
                <a:cs typeface="Times New Roman" panose="02020603050405020304" pitchFamily="18" charset="0"/>
              </a:rPr>
              <a:t>but</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parents </a:t>
            </a:r>
            <a:r>
              <a:rPr lang="en-US" dirty="0">
                <a:latin typeface="Times New Roman" panose="02020603050405020304" pitchFamily="18" charset="0"/>
                <a:cs typeface="Times New Roman" panose="02020603050405020304" pitchFamily="18" charset="0"/>
              </a:rPr>
              <a:t>who </a:t>
            </a:r>
            <a:r>
              <a:rPr lang="en-US" dirty="0" smtClean="0">
                <a:latin typeface="Times New Roman" panose="02020603050405020304" pitchFamily="18" charset="0"/>
                <a:cs typeface="Times New Roman" panose="02020603050405020304" pitchFamily="18" charset="0"/>
              </a:rPr>
              <a:t>severely suppress aggressive behavior will cause </a:t>
            </a:r>
            <a:r>
              <a:rPr lang="en-US" dirty="0">
                <a:latin typeface="Times New Roman" panose="02020603050405020304" pitchFamily="18" charset="0"/>
                <a:cs typeface="Times New Roman" panose="02020603050405020304" pitchFamily="18" charset="0"/>
              </a:rPr>
              <a:t>an excessive aggressiveness in </a:t>
            </a:r>
            <a:r>
              <a:rPr lang="en-US" dirty="0" smtClean="0">
                <a:latin typeface="Times New Roman" panose="02020603050405020304" pitchFamily="18" charset="0"/>
                <a:cs typeface="Times New Roman" panose="02020603050405020304" pitchFamily="18" charset="0"/>
              </a:rPr>
              <a:t>their </a:t>
            </a:r>
            <a:r>
              <a:rPr lang="en-US" dirty="0">
                <a:latin typeface="Times New Roman" panose="02020603050405020304" pitchFamily="18" charset="0"/>
                <a:cs typeface="Times New Roman" panose="02020603050405020304" pitchFamily="18" charset="0"/>
              </a:rPr>
              <a:t>child, </a:t>
            </a:r>
            <a:r>
              <a:rPr lang="en-US" dirty="0" smtClean="0">
                <a:latin typeface="Times New Roman" panose="02020603050405020304" pitchFamily="18" charset="0"/>
                <a:cs typeface="Times New Roman" panose="02020603050405020304" pitchFamily="18" charset="0"/>
              </a:rPr>
              <a:t>which</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will manifest itself </a:t>
            </a:r>
            <a:r>
              <a:rPr lang="en-US" dirty="0" smtClean="0">
                <a:latin typeface="Times New Roman" panose="02020603050405020304" pitchFamily="18" charset="0"/>
                <a:cs typeface="Times New Roman" panose="02020603050405020304" pitchFamily="18" charset="0"/>
              </a:rPr>
              <a:t>later</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parents </a:t>
            </a:r>
            <a:r>
              <a:rPr lang="en-US" dirty="0">
                <a:latin typeface="Times New Roman" panose="02020603050405020304" pitchFamily="18" charset="0"/>
                <a:cs typeface="Times New Roman" panose="02020603050405020304" pitchFamily="18" charset="0"/>
              </a:rPr>
              <a:t>who </a:t>
            </a:r>
            <a:r>
              <a:rPr lang="en-US" dirty="0" smtClean="0">
                <a:latin typeface="Times New Roman" panose="02020603050405020304" pitchFamily="18" charset="0"/>
                <a:cs typeface="Times New Roman" panose="02020603050405020304" pitchFamily="18" charset="0"/>
              </a:rPr>
              <a:t>don’t </a:t>
            </a:r>
            <a:r>
              <a:rPr lang="en-US" dirty="0">
                <a:latin typeface="Times New Roman" panose="02020603050405020304" pitchFamily="18" charset="0"/>
                <a:cs typeface="Times New Roman" panose="02020603050405020304" pitchFamily="18" charset="0"/>
              </a:rPr>
              <a:t>punish their children for being aggressive are likely to </a:t>
            </a:r>
            <a:r>
              <a:rPr lang="en-US" dirty="0" smtClean="0">
                <a:latin typeface="Times New Roman" panose="02020603050405020304" pitchFamily="18" charset="0"/>
                <a:cs typeface="Times New Roman" panose="02020603050405020304" pitchFamily="18" charset="0"/>
              </a:rPr>
              <a:t>raise </a:t>
            </a:r>
            <a:r>
              <a:rPr lang="en-US" dirty="0">
                <a:latin typeface="Times New Roman" panose="02020603050405020304" pitchFamily="18" charset="0"/>
                <a:cs typeface="Times New Roman" panose="02020603050405020304" pitchFamily="18" charset="0"/>
              </a:rPr>
              <a:t>them to be overly aggressive</a:t>
            </a:r>
            <a:r>
              <a:rPr lang="ru-R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c</a:t>
            </a:r>
            <a:r>
              <a:rPr lang="ru-RU"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arents </a:t>
            </a:r>
            <a:r>
              <a:rPr lang="en-US" dirty="0">
                <a:latin typeface="Times New Roman" panose="02020603050405020304" pitchFamily="18" charset="0"/>
                <a:cs typeface="Times New Roman" panose="02020603050405020304" pitchFamily="18" charset="0"/>
              </a:rPr>
              <a:t>who reasonably suppress aggression tend to </a:t>
            </a:r>
            <a:r>
              <a:rPr lang="en-US" dirty="0" smtClean="0">
                <a:latin typeface="Times New Roman" panose="02020603050405020304" pitchFamily="18" charset="0"/>
                <a:cs typeface="Times New Roman" panose="02020603050405020304" pitchFamily="18" charset="0"/>
              </a:rPr>
              <a:t>successfully teach </a:t>
            </a:r>
            <a:r>
              <a:rPr lang="en-US" dirty="0">
                <a:latin typeface="Times New Roman" panose="02020603050405020304" pitchFamily="18" charset="0"/>
                <a:cs typeface="Times New Roman" panose="02020603050405020304" pitchFamily="18" charset="0"/>
              </a:rPr>
              <a:t>their children self-control in situations that can provoke aggressive behavior.</a:t>
            </a:r>
            <a:endParaRPr lang="ru-RU" dirty="0"/>
          </a:p>
        </p:txBody>
      </p:sp>
    </p:spTree>
    <p:extLst>
      <p:ext uri="{BB962C8B-B14F-4D97-AF65-F5344CB8AC3E}">
        <p14:creationId xmlns:p14="http://schemas.microsoft.com/office/powerpoint/2010/main" val="343893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3336" y="365127"/>
            <a:ext cx="9835375" cy="894961"/>
          </a:xfrm>
        </p:spPr>
        <p:txBody>
          <a:bodyPr>
            <a:normAutofit fontScale="90000"/>
          </a:bodyPr>
          <a:lstStyle/>
          <a:p>
            <a:r>
              <a:rPr lang="ru-RU" sz="3600" b="1" dirty="0">
                <a:solidFill>
                  <a:srgbClr val="FF0000"/>
                </a:solidFill>
                <a:latin typeface="Times New Roman" panose="02020603050405020304" pitchFamily="18" charset="0"/>
                <a:cs typeface="Times New Roman" panose="02020603050405020304" pitchFamily="18" charset="0"/>
              </a:rPr>
              <a:t>1. </a:t>
            </a:r>
            <a:r>
              <a:rPr lang="en-US" sz="3600" b="1" dirty="0">
                <a:solidFill>
                  <a:srgbClr val="FF0000"/>
                </a:solidFill>
                <a:latin typeface="Times New Roman" panose="02020603050405020304" pitchFamily="18" charset="0"/>
                <a:cs typeface="Times New Roman" panose="02020603050405020304" pitchFamily="18" charset="0"/>
              </a:rPr>
              <a:t>Age-related features of aggression</a:t>
            </a:r>
            <a:r>
              <a:rPr lang="ru-RU" sz="3600" b="1" dirty="0" smtClean="0">
                <a:solidFill>
                  <a:srgbClr val="FF0000"/>
                </a:solidFill>
                <a:latin typeface="Times New Roman" panose="02020603050405020304" pitchFamily="18" charset="0"/>
                <a:cs typeface="Times New Roman" panose="02020603050405020304" pitchFamily="18" charset="0"/>
              </a:rPr>
              <a:t>:</a:t>
            </a:r>
            <a:br>
              <a:rPr lang="ru-RU" sz="3600" b="1" dirty="0" smtClean="0">
                <a:solidFill>
                  <a:srgbClr val="FF0000"/>
                </a:solidFill>
                <a:latin typeface="Times New Roman" panose="02020603050405020304" pitchFamily="18" charset="0"/>
                <a:cs typeface="Times New Roman" panose="02020603050405020304" pitchFamily="18" charset="0"/>
              </a:rPr>
            </a:br>
            <a:r>
              <a:rPr lang="en-US" sz="3600" b="1" dirty="0" smtClean="0">
                <a:solidFill>
                  <a:srgbClr val="7030A0"/>
                </a:solidFill>
                <a:latin typeface="Times New Roman" panose="02020603050405020304" pitchFamily="18" charset="0"/>
                <a:cs typeface="Times New Roman" panose="02020603050405020304" pitchFamily="18" charset="0"/>
              </a:rPr>
              <a:t>Babies </a:t>
            </a:r>
            <a:r>
              <a:rPr lang="ru-RU" sz="3600" b="1" dirty="0" smtClean="0">
                <a:solidFill>
                  <a:srgbClr val="7030A0"/>
                </a:solidFill>
                <a:latin typeface="Times New Roman" panose="02020603050405020304" pitchFamily="18" charset="0"/>
                <a:cs typeface="Times New Roman" panose="02020603050405020304" pitchFamily="18" charset="0"/>
              </a:rPr>
              <a:t>(0-1</a:t>
            </a:r>
            <a:r>
              <a:rPr lang="ru-RU" sz="3600" b="1" dirty="0">
                <a:solidFill>
                  <a:srgbClr val="7030A0"/>
                </a:solidFill>
                <a:latin typeface="Times New Roman" panose="02020603050405020304" pitchFamily="18" charset="0"/>
                <a:cs typeface="Times New Roman" panose="02020603050405020304" pitchFamily="18" charset="0"/>
              </a:rPr>
              <a:t>)</a:t>
            </a:r>
          </a:p>
        </p:txBody>
      </p:sp>
      <p:sp>
        <p:nvSpPr>
          <p:cNvPr id="3" name="Объект 2"/>
          <p:cNvSpPr>
            <a:spLocks noGrp="1"/>
          </p:cNvSpPr>
          <p:nvPr>
            <p:ph idx="1"/>
          </p:nvPr>
        </p:nvSpPr>
        <p:spPr>
          <a:xfrm>
            <a:off x="1862254" y="1449658"/>
            <a:ext cx="9902283" cy="5263375"/>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Babies’ </a:t>
            </a:r>
            <a:r>
              <a:rPr lang="en-US" dirty="0">
                <a:latin typeface="Times New Roman" panose="02020603050405020304" pitchFamily="18" charset="0"/>
                <a:cs typeface="Times New Roman" panose="02020603050405020304" pitchFamily="18" charset="0"/>
              </a:rPr>
              <a:t>aggressive </a:t>
            </a:r>
            <a:r>
              <a:rPr lang="en-US" dirty="0" smtClean="0">
                <a:latin typeface="Times New Roman" panose="02020603050405020304" pitchFamily="18" charset="0"/>
                <a:cs typeface="Times New Roman" panose="02020603050405020304" pitchFamily="18" charset="0"/>
              </a:rPr>
              <a:t>actions are </a:t>
            </a:r>
            <a:r>
              <a:rPr lang="en-US" dirty="0">
                <a:latin typeface="Times New Roman" panose="02020603050405020304" pitchFamily="18" charset="0"/>
                <a:cs typeface="Times New Roman" panose="02020603050405020304" pitchFamily="18" charset="0"/>
              </a:rPr>
              <a:t>initially directed at </a:t>
            </a:r>
            <a:r>
              <a:rPr lang="en-US" dirty="0" smtClean="0">
                <a:latin typeface="Times New Roman" panose="02020603050405020304" pitchFamily="18" charset="0"/>
                <a:cs typeface="Times New Roman" panose="02020603050405020304" pitchFamily="18" charset="0"/>
              </a:rPr>
              <a:t>themselves, as they scratch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bite </a:t>
            </a:r>
            <a:r>
              <a:rPr lang="en-US" dirty="0" err="1" smtClean="0">
                <a:latin typeface="Times New Roman" panose="02020603050405020304" pitchFamily="18" charset="0"/>
                <a:cs typeface="Times New Roman" panose="02020603050405020304" pitchFamily="18" charset="0"/>
              </a:rPr>
              <a:t>themself</a:t>
            </a:r>
            <a:r>
              <a:rPr lang="en-US" dirty="0">
                <a:latin typeface="Times New Roman" panose="02020603050405020304" pitchFamily="18" charset="0"/>
                <a:cs typeface="Times New Roman" panose="02020603050405020304" pitchFamily="18" charset="0"/>
              </a:rPr>
              <a:t>, but </a:t>
            </a:r>
            <a:r>
              <a:rPr lang="en-US" dirty="0" smtClean="0">
                <a:latin typeface="Times New Roman" panose="02020603050405020304" pitchFamily="18" charset="0"/>
                <a:cs typeface="Times New Roman" panose="02020603050405020304" pitchFamily="18" charset="0"/>
              </a:rPr>
              <a:t>during </a:t>
            </a:r>
            <a:r>
              <a:rPr lang="en-US" dirty="0">
                <a:latin typeface="Times New Roman" panose="02020603050405020304" pitchFamily="18" charset="0"/>
                <a:cs typeface="Times New Roman" panose="02020603050405020304" pitchFamily="18" charset="0"/>
              </a:rPr>
              <a:t>the first month of </a:t>
            </a:r>
            <a:r>
              <a:rPr lang="en-US" dirty="0" smtClean="0">
                <a:latin typeface="Times New Roman" panose="02020603050405020304" pitchFamily="18" charset="0"/>
                <a:cs typeface="Times New Roman" panose="02020603050405020304" pitchFamily="18" charset="0"/>
              </a:rPr>
              <a:t>life </a:t>
            </a:r>
            <a:r>
              <a:rPr lang="en-US" dirty="0">
                <a:latin typeface="Times New Roman" panose="02020603050405020304" pitchFamily="18" charset="0"/>
                <a:cs typeface="Times New Roman" panose="02020603050405020304" pitchFamily="18" charset="0"/>
              </a:rPr>
              <a:t>the aggression is redirected outwards</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Due </a:t>
            </a:r>
            <a:r>
              <a:rPr lang="en-US" dirty="0">
                <a:latin typeface="Times New Roman" panose="02020603050405020304" pitchFamily="18" charset="0"/>
                <a:cs typeface="Times New Roman" panose="02020603050405020304" pitchFamily="18" charset="0"/>
              </a:rPr>
              <a:t>to the fact that the </a:t>
            </a:r>
            <a:r>
              <a:rPr lang="en-US" dirty="0" smtClean="0">
                <a:latin typeface="Times New Roman" panose="02020603050405020304" pitchFamily="18" charset="0"/>
                <a:cs typeface="Times New Roman" panose="02020603050405020304" pitchFamily="18" charset="0"/>
              </a:rPr>
              <a:t>babies are </a:t>
            </a:r>
            <a:r>
              <a:rPr lang="en-US" dirty="0">
                <a:latin typeface="Times New Roman" panose="02020603050405020304" pitchFamily="18" charset="0"/>
                <a:cs typeface="Times New Roman" panose="02020603050405020304" pitchFamily="18" charset="0"/>
              </a:rPr>
              <a:t>not yet able to clearly distinguish between the inner and the outer, </a:t>
            </a: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may </a:t>
            </a:r>
            <a:r>
              <a:rPr lang="en-US" dirty="0" smtClean="0">
                <a:latin typeface="Times New Roman" panose="02020603050405020304" pitchFamily="18" charset="0"/>
                <a:cs typeface="Times New Roman" panose="02020603050405020304" pitchFamily="18" charset="0"/>
              </a:rPr>
              <a:t>abuse </a:t>
            </a:r>
            <a:r>
              <a:rPr lang="en-US" dirty="0">
                <a:latin typeface="Times New Roman" panose="02020603050405020304" pitchFamily="18" charset="0"/>
                <a:cs typeface="Times New Roman" panose="02020603050405020304" pitchFamily="18" charset="0"/>
              </a:rPr>
              <a:t>mother's breast, face, hands or hair, as if they are parts of </a:t>
            </a:r>
            <a:r>
              <a:rPr lang="en-US" dirty="0" smtClean="0">
                <a:latin typeface="Times New Roman" panose="02020603050405020304" pitchFamily="18" charset="0"/>
                <a:cs typeface="Times New Roman" panose="02020603050405020304" pitchFamily="18" charset="0"/>
              </a:rPr>
              <a:t>their </a:t>
            </a:r>
            <a:r>
              <a:rPr lang="en-US" dirty="0">
                <a:latin typeface="Times New Roman" panose="02020603050405020304" pitchFamily="18" charset="0"/>
                <a:cs typeface="Times New Roman" panose="02020603050405020304" pitchFamily="18" charset="0"/>
              </a:rPr>
              <a:t>own body</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behavior can be considered conditionally aggressive, since the child has no intention to cause harm to others, and such </a:t>
            </a:r>
            <a:r>
              <a:rPr lang="en-US" dirty="0" smtClean="0">
                <a:latin typeface="Times New Roman" panose="02020603050405020304" pitchFamily="18" charset="0"/>
                <a:cs typeface="Times New Roman" panose="02020603050405020304" pitchFamily="18" charset="0"/>
              </a:rPr>
              <a:t>behavior </a:t>
            </a:r>
            <a:r>
              <a:rPr lang="en-US" dirty="0">
                <a:latin typeface="Times New Roman" panose="02020603050405020304" pitchFamily="18" charset="0"/>
                <a:cs typeface="Times New Roman" panose="02020603050405020304" pitchFamily="18" charset="0"/>
              </a:rPr>
              <a:t>is caused by a state of discomfort, frustration or helplessness. </a:t>
            </a: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rather an expression of displeasure.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0988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3336" y="365127"/>
            <a:ext cx="9835375" cy="894961"/>
          </a:xfrm>
        </p:spPr>
        <p:txBody>
          <a:bodyPr>
            <a:normAutofit fontScale="90000"/>
          </a:bodyPr>
          <a:lstStyle/>
          <a:p>
            <a:r>
              <a:rPr lang="ru-RU" sz="3600" b="1" dirty="0">
                <a:solidFill>
                  <a:srgbClr val="FF0000"/>
                </a:solidFill>
                <a:latin typeface="Times New Roman" panose="02020603050405020304" pitchFamily="18" charset="0"/>
                <a:cs typeface="Times New Roman" panose="02020603050405020304" pitchFamily="18" charset="0"/>
              </a:rPr>
              <a:t>1. </a:t>
            </a:r>
            <a:r>
              <a:rPr lang="en-US" sz="3600" b="1" dirty="0">
                <a:solidFill>
                  <a:srgbClr val="FF0000"/>
                </a:solidFill>
                <a:latin typeface="Times New Roman" panose="02020603050405020304" pitchFamily="18" charset="0"/>
                <a:cs typeface="Times New Roman" panose="02020603050405020304" pitchFamily="18" charset="0"/>
              </a:rPr>
              <a:t>Age-related features of aggression</a:t>
            </a:r>
            <a:r>
              <a:rPr lang="ru-RU" sz="3600" b="1" dirty="0">
                <a:solidFill>
                  <a:srgbClr val="FF0000"/>
                </a:solidFill>
                <a:latin typeface="Times New Roman" panose="02020603050405020304" pitchFamily="18" charset="0"/>
                <a:cs typeface="Times New Roman" panose="02020603050405020304" pitchFamily="18" charset="0"/>
              </a:rPr>
              <a:t>:</a:t>
            </a:r>
            <a:r>
              <a:rPr lang="ru-RU" sz="3600" b="1" dirty="0" smtClean="0">
                <a:solidFill>
                  <a:srgbClr val="FF0000"/>
                </a:solidFill>
                <a:latin typeface="Times New Roman" panose="02020603050405020304" pitchFamily="18" charset="0"/>
                <a:cs typeface="Times New Roman" panose="02020603050405020304" pitchFamily="18" charset="0"/>
              </a:rPr>
              <a:t/>
            </a:r>
            <a:br>
              <a:rPr lang="ru-RU" sz="3600" b="1" dirty="0" smtClean="0">
                <a:solidFill>
                  <a:srgbClr val="FF0000"/>
                </a:solidFill>
                <a:latin typeface="Times New Roman" panose="02020603050405020304" pitchFamily="18" charset="0"/>
                <a:cs typeface="Times New Roman" panose="02020603050405020304" pitchFamily="18" charset="0"/>
              </a:rPr>
            </a:br>
            <a:r>
              <a:rPr lang="en-US" sz="3600" b="1" dirty="0" smtClean="0">
                <a:solidFill>
                  <a:srgbClr val="7030A0"/>
                </a:solidFill>
                <a:latin typeface="Times New Roman" panose="02020603050405020304" pitchFamily="18" charset="0"/>
                <a:cs typeface="Times New Roman" panose="02020603050405020304" pitchFamily="18" charset="0"/>
              </a:rPr>
              <a:t>Toddlers</a:t>
            </a:r>
            <a:r>
              <a:rPr lang="ru-RU" sz="3600" b="1" dirty="0" smtClean="0">
                <a:solidFill>
                  <a:srgbClr val="7030A0"/>
                </a:solidFill>
                <a:latin typeface="Times New Roman" panose="02020603050405020304" pitchFamily="18" charset="0"/>
                <a:cs typeface="Times New Roman" panose="02020603050405020304" pitchFamily="18" charset="0"/>
              </a:rPr>
              <a:t> (1-3)</a:t>
            </a:r>
            <a:endParaRPr lang="ru-RU" sz="3600"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434576" y="1449658"/>
            <a:ext cx="8329961" cy="5263375"/>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early childhood, conflicts and </a:t>
            </a:r>
            <a:r>
              <a:rPr lang="en-US" dirty="0" smtClean="0">
                <a:latin typeface="Times New Roman" panose="02020603050405020304" pitchFamily="18" charset="0"/>
                <a:cs typeface="Times New Roman" panose="02020603050405020304" pitchFamily="18" charset="0"/>
              </a:rPr>
              <a:t>quarrels related </a:t>
            </a:r>
            <a:r>
              <a:rPr lang="en-US" dirty="0">
                <a:latin typeface="Times New Roman" panose="02020603050405020304" pitchFamily="18" charset="0"/>
                <a:cs typeface="Times New Roman" panose="02020603050405020304" pitchFamily="18" charset="0"/>
              </a:rPr>
              <a:t>to the </a:t>
            </a:r>
            <a:r>
              <a:rPr lang="en-US" dirty="0" smtClean="0">
                <a:latin typeface="Times New Roman" panose="02020603050405020304" pitchFamily="18" charset="0"/>
                <a:cs typeface="Times New Roman" panose="02020603050405020304" pitchFamily="18" charset="0"/>
              </a:rPr>
              <a:t>ownership </a:t>
            </a:r>
            <a:r>
              <a:rPr lang="en-US" dirty="0">
                <a:latin typeface="Times New Roman" panose="02020603050405020304" pitchFamily="18" charset="0"/>
                <a:cs typeface="Times New Roman" panose="02020603050405020304" pitchFamily="18" charset="0"/>
              </a:rPr>
              <a:t>of things, most often toys, </a:t>
            </a:r>
            <a:r>
              <a:rPr lang="en-US" dirty="0" smtClean="0">
                <a:latin typeface="Times New Roman" panose="02020603050405020304" pitchFamily="18" charset="0"/>
                <a:cs typeface="Times New Roman" panose="02020603050405020304" pitchFamily="18" charset="0"/>
              </a:rPr>
              <a:t>are increasingly brought to </a:t>
            </a:r>
            <a:r>
              <a:rPr lang="en-US" dirty="0">
                <a:latin typeface="Times New Roman" panose="02020603050405020304" pitchFamily="18" charset="0"/>
                <a:cs typeface="Times New Roman" panose="02020603050405020304" pitchFamily="18" charset="0"/>
              </a:rPr>
              <a:t>the fore. </a:t>
            </a:r>
            <a:r>
              <a:rPr lang="en-US" dirty="0" smtClean="0">
                <a:latin typeface="Times New Roman" panose="02020603050405020304" pitchFamily="18" charset="0"/>
                <a:cs typeface="Times New Roman" panose="02020603050405020304" pitchFamily="18" charset="0"/>
              </a:rPr>
              <a:t>They make 78%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conflicts </a:t>
            </a:r>
            <a:r>
              <a:rPr lang="en-US" dirty="0" smtClean="0">
                <a:latin typeface="Times New Roman" panose="02020603050405020304" pitchFamily="18" charset="0"/>
                <a:cs typeface="Times New Roman" panose="02020603050405020304" pitchFamily="18" charset="0"/>
              </a:rPr>
              <a:t>between 18 months old children. </a:t>
            </a:r>
            <a:r>
              <a:rPr lang="en-US" dirty="0">
                <a:latin typeface="Times New Roman" panose="02020603050405020304" pitchFamily="18" charset="0"/>
                <a:cs typeface="Times New Roman" panose="02020603050405020304" pitchFamily="18" charset="0"/>
              </a:rPr>
              <a:t>During </a:t>
            </a:r>
            <a:r>
              <a:rPr lang="en-US" dirty="0" smtClean="0">
                <a:latin typeface="Times New Roman" panose="02020603050405020304" pitchFamily="18" charset="0"/>
                <a:cs typeface="Times New Roman" panose="02020603050405020304" pitchFamily="18" charset="0"/>
              </a:rPr>
              <a:t>this stage </a:t>
            </a:r>
            <a:r>
              <a:rPr lang="en-US" dirty="0">
                <a:latin typeface="Times New Roman" panose="02020603050405020304" pitchFamily="18" charset="0"/>
                <a:cs typeface="Times New Roman" panose="02020603050405020304" pitchFamily="18" charset="0"/>
              </a:rPr>
              <a:t>of development, the number of cases of physical violence </a:t>
            </a:r>
            <a:r>
              <a:rPr lang="en-US" dirty="0" smtClean="0">
                <a:latin typeface="Times New Roman" panose="02020603050405020304" pitchFamily="18" charset="0"/>
                <a:cs typeface="Times New Roman" panose="02020603050405020304" pitchFamily="18" charset="0"/>
              </a:rPr>
              <a:t>amongst </a:t>
            </a:r>
            <a:r>
              <a:rPr lang="en-US" dirty="0">
                <a:latin typeface="Times New Roman" panose="02020603050405020304" pitchFamily="18" charset="0"/>
                <a:cs typeface="Times New Roman" panose="02020603050405020304" pitchFamily="18" charset="0"/>
              </a:rPr>
              <a:t>children increases more than fivefold, outbursts of rage become more targeted, and the child's behavior </a:t>
            </a:r>
            <a:r>
              <a:rPr lang="en-US" dirty="0" smtClean="0">
                <a:latin typeface="Times New Roman" panose="02020603050405020304" pitchFamily="18" charset="0"/>
                <a:cs typeface="Times New Roman" panose="02020603050405020304" pitchFamily="18" charset="0"/>
              </a:rPr>
              <a:t>can be clearly identified as an </a:t>
            </a:r>
            <a:r>
              <a:rPr lang="en-US" dirty="0">
                <a:latin typeface="Times New Roman" panose="02020603050405020304" pitchFamily="18" charset="0"/>
                <a:cs typeface="Times New Roman" panose="02020603050405020304" pitchFamily="18" charset="0"/>
              </a:rPr>
              <a:t>attack. A</a:t>
            </a:r>
            <a:r>
              <a:rPr lang="en-US" dirty="0" smtClean="0">
                <a:latin typeface="Times New Roman" panose="02020603050405020304" pitchFamily="18" charset="0"/>
                <a:cs typeface="Times New Roman" panose="02020603050405020304" pitchFamily="18" charset="0"/>
              </a:rPr>
              <a:t>ccording </a:t>
            </a:r>
            <a:r>
              <a:rPr lang="en-US" dirty="0">
                <a:latin typeface="Times New Roman" panose="02020603050405020304" pitchFamily="18" charset="0"/>
                <a:cs typeface="Times New Roman" panose="02020603050405020304" pitchFamily="18" charset="0"/>
              </a:rPr>
              <a:t>to E. </a:t>
            </a:r>
            <a:r>
              <a:rPr lang="en-US" dirty="0" smtClean="0">
                <a:latin typeface="Times New Roman" panose="02020603050405020304" pitchFamily="18" charset="0"/>
                <a:cs typeface="Times New Roman" panose="02020603050405020304" pitchFamily="18" charset="0"/>
              </a:rPr>
              <a:t>Erikson, it probably happens because of the certain adaptation mechanisms, which prevail at this stage and are called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holding</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letting </a:t>
            </a:r>
            <a:r>
              <a:rPr lang="en-US" dirty="0">
                <a:latin typeface="Times New Roman" panose="02020603050405020304" pitchFamily="18" charset="0"/>
                <a:cs typeface="Times New Roman" panose="02020603050405020304" pitchFamily="18" charset="0"/>
              </a:rPr>
              <a:t>go</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2052" name="Picture 4" descr="https://static.tildacdn.com/tild3665-3030-4433-b862-303465323131/noroo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364" y="1449658"/>
            <a:ext cx="3085212" cy="242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117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2546" y="365127"/>
            <a:ext cx="9623502" cy="1325563"/>
          </a:xfrm>
        </p:spPr>
        <p:txBody>
          <a:bodyPr>
            <a:normAutofit/>
          </a:bodyPr>
          <a:lstStyle/>
          <a:p>
            <a:r>
              <a:rPr lang="ru-RU" sz="3600" b="1" dirty="0">
                <a:solidFill>
                  <a:srgbClr val="FF0000"/>
                </a:solidFill>
                <a:latin typeface="Times New Roman" panose="02020603050405020304" pitchFamily="18" charset="0"/>
                <a:cs typeface="Times New Roman" panose="02020603050405020304" pitchFamily="18" charset="0"/>
              </a:rPr>
              <a:t>1. </a:t>
            </a:r>
            <a:r>
              <a:rPr lang="en-US" sz="3600" b="1" dirty="0">
                <a:solidFill>
                  <a:srgbClr val="FF0000"/>
                </a:solidFill>
                <a:latin typeface="Times New Roman" panose="02020603050405020304" pitchFamily="18" charset="0"/>
                <a:cs typeface="Times New Roman" panose="02020603050405020304" pitchFamily="18" charset="0"/>
              </a:rPr>
              <a:t>Age-related features of aggression</a:t>
            </a:r>
            <a:r>
              <a:rPr lang="ru-RU" sz="3600" b="1" dirty="0">
                <a:solidFill>
                  <a:srgbClr val="FF0000"/>
                </a:solidFill>
                <a:latin typeface="Times New Roman" panose="02020603050405020304" pitchFamily="18" charset="0"/>
                <a:cs typeface="Times New Roman" panose="02020603050405020304" pitchFamily="18" charset="0"/>
              </a:rPr>
              <a:t>:</a:t>
            </a:r>
            <a:br>
              <a:rPr lang="ru-RU"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7030A0"/>
                </a:solidFill>
                <a:latin typeface="Times New Roman" panose="02020603050405020304" pitchFamily="18" charset="0"/>
                <a:cs typeface="Times New Roman" panose="02020603050405020304" pitchFamily="18" charset="0"/>
              </a:rPr>
              <a:t>Toddlers</a:t>
            </a:r>
            <a:r>
              <a:rPr lang="ru-RU" sz="3600" b="1" dirty="0">
                <a:solidFill>
                  <a:srgbClr val="7030A0"/>
                </a:solidFill>
                <a:latin typeface="Times New Roman" panose="02020603050405020304" pitchFamily="18" charset="0"/>
                <a:cs typeface="Times New Roman" panose="02020603050405020304" pitchFamily="18" charset="0"/>
              </a:rPr>
              <a:t> (1-3)</a:t>
            </a:r>
            <a:endParaRPr lang="ru-RU" sz="3600" dirty="0"/>
          </a:p>
        </p:txBody>
      </p:sp>
      <p:sp>
        <p:nvSpPr>
          <p:cNvPr id="3" name="Объект 2"/>
          <p:cNvSpPr>
            <a:spLocks noGrp="1"/>
          </p:cNvSpPr>
          <p:nvPr>
            <p:ph idx="1"/>
          </p:nvPr>
        </p:nvSpPr>
        <p:spPr>
          <a:xfrm>
            <a:off x="1951464" y="1494263"/>
            <a:ext cx="10013796" cy="5241074"/>
          </a:xfrm>
        </p:spPr>
        <p:txBody>
          <a:bodyPr>
            <a:normAutofit/>
          </a:bodyPr>
          <a:lstStyle/>
          <a:p>
            <a:r>
              <a:rPr lang="en-US" dirty="0"/>
              <a:t>Conflicts between "possess" and "give" can lead to the </a:t>
            </a:r>
            <a:r>
              <a:rPr lang="en-US" dirty="0" smtClean="0"/>
              <a:t>development </a:t>
            </a:r>
            <a:r>
              <a:rPr lang="en-US" dirty="0"/>
              <a:t>of either hostile or benevolent </a:t>
            </a:r>
            <a:r>
              <a:rPr lang="en-US" dirty="0" smtClean="0"/>
              <a:t>attitude.</a:t>
            </a:r>
            <a:br>
              <a:rPr lang="en-US" dirty="0" smtClean="0"/>
            </a:br>
            <a:r>
              <a:rPr lang="en-US" dirty="0" smtClean="0"/>
              <a:t/>
            </a:r>
            <a:br>
              <a:rPr lang="en-US" dirty="0" smtClean="0"/>
            </a:br>
            <a:r>
              <a:rPr lang="en-US" dirty="0" smtClean="0"/>
              <a:t>Holding </a:t>
            </a:r>
            <a:r>
              <a:rPr lang="en-US" dirty="0"/>
              <a:t>can become both destructive (a rough grip or refusal to part with the </a:t>
            </a:r>
            <a:r>
              <a:rPr lang="en-US" dirty="0" smtClean="0"/>
              <a:t>favorite toy) </a:t>
            </a:r>
            <a:r>
              <a:rPr lang="en-US" dirty="0"/>
              <a:t>and constructive (taking care of the toy, trying to keep </a:t>
            </a:r>
            <a:r>
              <a:rPr lang="en-US" dirty="0" smtClean="0"/>
              <a:t>it safe).</a:t>
            </a:r>
            <a:br>
              <a:rPr lang="en-US" dirty="0" smtClean="0"/>
            </a:br>
            <a:r>
              <a:rPr lang="en-US" dirty="0" smtClean="0"/>
              <a:t/>
            </a:r>
            <a:br>
              <a:rPr lang="en-US" dirty="0" smtClean="0"/>
            </a:br>
            <a:r>
              <a:rPr lang="en-US" dirty="0" smtClean="0"/>
              <a:t>Letting </a:t>
            </a:r>
            <a:r>
              <a:rPr lang="en-US" dirty="0"/>
              <a:t>go can also turn into a desire to give free rein to your destructive passions, or a passive willingness to "</a:t>
            </a:r>
            <a:r>
              <a:rPr lang="en-US" dirty="0" smtClean="0"/>
              <a:t>leave everything </a:t>
            </a:r>
            <a:r>
              <a:rPr lang="en-US" dirty="0"/>
              <a:t>as it is" and rely on the natural course of events.</a:t>
            </a:r>
            <a:endParaRPr lang="ru-RU" dirty="0"/>
          </a:p>
        </p:txBody>
      </p:sp>
    </p:spTree>
    <p:extLst>
      <p:ext uri="{BB962C8B-B14F-4D97-AF65-F5344CB8AC3E}">
        <p14:creationId xmlns:p14="http://schemas.microsoft.com/office/powerpoint/2010/main" val="3325988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2546" y="365127"/>
            <a:ext cx="9623502" cy="1325563"/>
          </a:xfrm>
        </p:spPr>
        <p:txBody>
          <a:bodyPr>
            <a:normAutofit/>
          </a:bodyPr>
          <a:lstStyle/>
          <a:p>
            <a:r>
              <a:rPr lang="ru-RU" sz="3600" b="1" dirty="0">
                <a:solidFill>
                  <a:srgbClr val="FF0000"/>
                </a:solidFill>
                <a:latin typeface="Times New Roman" panose="02020603050405020304" pitchFamily="18" charset="0"/>
                <a:cs typeface="Times New Roman" panose="02020603050405020304" pitchFamily="18" charset="0"/>
              </a:rPr>
              <a:t>1. </a:t>
            </a:r>
            <a:r>
              <a:rPr lang="en-US" sz="3600" b="1" dirty="0">
                <a:solidFill>
                  <a:srgbClr val="FF0000"/>
                </a:solidFill>
                <a:latin typeface="Times New Roman" panose="02020603050405020304" pitchFamily="18" charset="0"/>
                <a:cs typeface="Times New Roman" panose="02020603050405020304" pitchFamily="18" charset="0"/>
              </a:rPr>
              <a:t>Age-related features of aggression</a:t>
            </a:r>
            <a:r>
              <a:rPr lang="ru-RU" sz="3600" b="1" dirty="0">
                <a:solidFill>
                  <a:srgbClr val="FF0000"/>
                </a:solidFill>
                <a:latin typeface="Times New Roman" panose="02020603050405020304" pitchFamily="18" charset="0"/>
                <a:cs typeface="Times New Roman" panose="02020603050405020304" pitchFamily="18" charset="0"/>
              </a:rPr>
              <a:t>:</a:t>
            </a:r>
            <a:br>
              <a:rPr lang="ru-RU"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7030A0"/>
                </a:solidFill>
                <a:latin typeface="Times New Roman" panose="02020603050405020304" pitchFamily="18" charset="0"/>
                <a:cs typeface="Times New Roman" panose="02020603050405020304" pitchFamily="18" charset="0"/>
              </a:rPr>
              <a:t>Toddlers</a:t>
            </a:r>
            <a:r>
              <a:rPr lang="ru-RU" sz="3600" b="1" dirty="0">
                <a:solidFill>
                  <a:srgbClr val="7030A0"/>
                </a:solidFill>
                <a:latin typeface="Times New Roman" panose="02020603050405020304" pitchFamily="18" charset="0"/>
                <a:cs typeface="Times New Roman" panose="02020603050405020304" pitchFamily="18" charset="0"/>
              </a:rPr>
              <a:t> (1-3)</a:t>
            </a:r>
            <a:endParaRPr lang="ru-RU" sz="3600" dirty="0"/>
          </a:p>
        </p:txBody>
      </p:sp>
      <p:sp>
        <p:nvSpPr>
          <p:cNvPr id="3" name="Объект 2"/>
          <p:cNvSpPr>
            <a:spLocks noGrp="1"/>
          </p:cNvSpPr>
          <p:nvPr>
            <p:ph idx="1"/>
          </p:nvPr>
        </p:nvSpPr>
        <p:spPr>
          <a:xfrm>
            <a:off x="1864426" y="1494263"/>
            <a:ext cx="10100834" cy="5241074"/>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The vast majority of children of 1.5-2 </a:t>
            </a:r>
            <a:r>
              <a:rPr lang="en-US" dirty="0" smtClean="0">
                <a:latin typeface="Times New Roman" panose="02020603050405020304" pitchFamily="18" charset="0"/>
                <a:cs typeface="Times New Roman" panose="02020603050405020304" pitchFamily="18" charset="0"/>
              </a:rPr>
              <a:t>years </a:t>
            </a:r>
            <a:r>
              <a:rPr lang="en-US" dirty="0">
                <a:latin typeface="Times New Roman" panose="02020603050405020304" pitchFamily="18" charset="0"/>
                <a:cs typeface="Times New Roman" panose="02020603050405020304" pitchFamily="18" charset="0"/>
              </a:rPr>
              <a:t>do not </a:t>
            </a:r>
            <a:r>
              <a:rPr lang="en-US" dirty="0" smtClean="0">
                <a:latin typeface="Times New Roman" panose="02020603050405020304" pitchFamily="18" charset="0"/>
                <a:cs typeface="Times New Roman" panose="02020603050405020304" pitchFamily="18" charset="0"/>
              </a:rPr>
              <a:t>voluntarily share </a:t>
            </a:r>
            <a:r>
              <a:rPr lang="en-US" dirty="0">
                <a:latin typeface="Times New Roman" panose="02020603050405020304" pitchFamily="18" charset="0"/>
                <a:cs typeface="Times New Roman" panose="02020603050405020304" pitchFamily="18" charset="0"/>
              </a:rPr>
              <a:t>their </a:t>
            </a:r>
            <a:r>
              <a:rPr lang="en-US" dirty="0" smtClean="0">
                <a:latin typeface="Times New Roman" panose="02020603050405020304" pitchFamily="18" charset="0"/>
                <a:cs typeface="Times New Roman" panose="02020603050405020304" pitchFamily="18" charset="0"/>
              </a:rPr>
              <a:t>toys </a:t>
            </a:r>
            <a:r>
              <a:rPr lang="en-US" dirty="0">
                <a:latin typeface="Times New Roman" panose="02020603050405020304" pitchFamily="18" charset="0"/>
                <a:cs typeface="Times New Roman" panose="02020603050405020304" pitchFamily="18" charset="0"/>
              </a:rPr>
              <a:t>or do so only </a:t>
            </a:r>
            <a:r>
              <a:rPr lang="en-US" dirty="0" smtClean="0">
                <a:latin typeface="Times New Roman" panose="02020603050405020304" pitchFamily="18" charset="0"/>
                <a:cs typeface="Times New Roman" panose="02020603050405020304" pitchFamily="18" charset="0"/>
              </a:rPr>
              <a:t>because they yield </a:t>
            </a:r>
            <a:r>
              <a:rPr lang="en-US" dirty="0">
                <a:latin typeface="Times New Roman" panose="02020603050405020304" pitchFamily="18" charset="0"/>
                <a:cs typeface="Times New Roman" panose="02020603050405020304" pitchFamily="18" charset="0"/>
              </a:rPr>
              <a:t>to the authority of their </a:t>
            </a:r>
            <a:r>
              <a:rPr lang="en-US" dirty="0" smtClean="0">
                <a:latin typeface="Times New Roman" panose="02020603050405020304" pitchFamily="18" charset="0"/>
                <a:cs typeface="Times New Roman" panose="02020603050405020304" pitchFamily="18" charset="0"/>
              </a:rPr>
              <a:t>parents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while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crying</a:t>
            </a:r>
            <a:r>
              <a:rPr lang="en-US" dirty="0">
                <a:latin typeface="Times New Roman" panose="02020603050405020304" pitchFamily="18" charset="0"/>
                <a:cs typeface="Times New Roman" panose="02020603050405020304" pitchFamily="18" charset="0"/>
              </a:rPr>
              <a:t> or</a:t>
            </a:r>
            <a:r>
              <a:rPr lang="en-US" dirty="0" smtClean="0">
                <a:latin typeface="Times New Roman" panose="02020603050405020304" pitchFamily="18" charset="0"/>
                <a:cs typeface="Times New Roman" panose="02020603050405020304" pitchFamily="18" charset="0"/>
              </a:rPr>
              <a:t> showing </a:t>
            </a:r>
            <a:r>
              <a:rPr lang="en-US" dirty="0">
                <a:latin typeface="Times New Roman" panose="02020603050405020304" pitchFamily="18" charset="0"/>
                <a:cs typeface="Times New Roman" panose="02020603050405020304" pitchFamily="18" charset="0"/>
              </a:rPr>
              <a:t>obvious </a:t>
            </a:r>
            <a:r>
              <a:rPr lang="en-US" dirty="0" smtClean="0">
                <a:latin typeface="Times New Roman" panose="02020603050405020304" pitchFamily="18" charset="0"/>
                <a:cs typeface="Times New Roman" panose="02020603050405020304" pitchFamily="18" charset="0"/>
              </a:rPr>
              <a:t>reluctance and resentment. </a:t>
            </a:r>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ost </a:t>
            </a:r>
            <a:r>
              <a:rPr lang="en-US" dirty="0">
                <a:latin typeface="Times New Roman" panose="02020603050405020304" pitchFamily="18" charset="0"/>
                <a:cs typeface="Times New Roman" panose="02020603050405020304" pitchFamily="18" charset="0"/>
              </a:rPr>
              <a:t>importantly, as soon as the opportunity </a:t>
            </a:r>
            <a:r>
              <a:rPr lang="en-US" dirty="0" smtClean="0">
                <a:latin typeface="Times New Roman" panose="02020603050405020304" pitchFamily="18" charset="0"/>
                <a:cs typeface="Times New Roman" panose="02020603050405020304" pitchFamily="18" charset="0"/>
              </a:rPr>
              <a:t>arises </a:t>
            </a:r>
            <a:r>
              <a:rPr lang="en-US" dirty="0">
                <a:latin typeface="Times New Roman" panose="02020603050405020304" pitchFamily="18" charset="0"/>
                <a:cs typeface="Times New Roman" panose="02020603050405020304" pitchFamily="18" charset="0"/>
              </a:rPr>
              <a:t>they </a:t>
            </a:r>
            <a:r>
              <a:rPr lang="en-US" dirty="0" smtClean="0">
                <a:latin typeface="Times New Roman" panose="02020603050405020304" pitchFamily="18" charset="0"/>
                <a:cs typeface="Times New Roman" panose="02020603050405020304" pitchFamily="18" charset="0"/>
              </a:rPr>
              <a:t>try </a:t>
            </a:r>
            <a:r>
              <a:rPr lang="en-US" dirty="0">
                <a:latin typeface="Times New Roman" panose="02020603050405020304" pitchFamily="18" charset="0"/>
                <a:cs typeface="Times New Roman" panose="02020603050405020304" pitchFamily="18" charset="0"/>
              </a:rPr>
              <a:t>to </a:t>
            </a:r>
            <a:r>
              <a:rPr lang="en-US" dirty="0" smtClean="0">
                <a:latin typeface="Times New Roman" panose="02020603050405020304" pitchFamily="18" charset="0"/>
                <a:cs typeface="Times New Roman" panose="02020603050405020304" pitchFamily="18" charset="0"/>
              </a:rPr>
              <a:t>take back </a:t>
            </a:r>
            <a:r>
              <a:rPr lang="en-US" dirty="0">
                <a:latin typeface="Times New Roman" panose="02020603050405020304" pitchFamily="18" charset="0"/>
                <a:cs typeface="Times New Roman" panose="02020603050405020304" pitchFamily="18" charset="0"/>
              </a:rPr>
              <a:t>these </a:t>
            </a:r>
            <a:r>
              <a:rPr lang="en-US" dirty="0" smtClean="0">
                <a:latin typeface="Times New Roman" panose="02020603050405020304" pitchFamily="18" charset="0"/>
                <a:cs typeface="Times New Roman" panose="02020603050405020304" pitchFamily="18" charset="0"/>
              </a:rPr>
              <a:t>toys</a:t>
            </a:r>
            <a:r>
              <a:rPr lang="en-US" dirty="0">
                <a:latin typeface="Times New Roman" panose="02020603050405020304" pitchFamily="18" charset="0"/>
                <a:cs typeface="Times New Roman" panose="02020603050405020304" pitchFamily="18" charset="0"/>
              </a:rPr>
              <a:t>, often </a:t>
            </a:r>
            <a:r>
              <a:rPr lang="en-US" dirty="0" smtClean="0">
                <a:latin typeface="Times New Roman" panose="02020603050405020304" pitchFamily="18" charset="0"/>
                <a:cs typeface="Times New Roman" panose="02020603050405020304" pitchFamily="18" charset="0"/>
              </a:rPr>
              <a:t>applying </a:t>
            </a:r>
            <a:r>
              <a:rPr lang="en-US" dirty="0">
                <a:latin typeface="Times New Roman" panose="02020603050405020304" pitchFamily="18" charset="0"/>
                <a:cs typeface="Times New Roman" panose="02020603050405020304" pitchFamily="18" charset="0"/>
              </a:rPr>
              <a:t>physical force</a:t>
            </a:r>
            <a:r>
              <a:rPr lang="en-US" dirty="0" smtClean="0">
                <a:latin typeface="Times New Roman" panose="02020603050405020304" pitchFamily="18" charset="0"/>
                <a:cs typeface="Times New Roman" panose="02020603050405020304" pitchFamily="18" charset="0"/>
              </a:rPr>
              <a:t>.</a:t>
            </a:r>
            <a:endParaRPr lang="ru-RU" dirty="0"/>
          </a:p>
        </p:txBody>
      </p:sp>
      <p:pic>
        <p:nvPicPr>
          <p:cNvPr id="6146" name="Picture 2" descr="https://pediatr-site.ru/wp-content/uploads/d/6/7/d678a4518adf386d69e2cd7ddd72ed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366" y="3559439"/>
            <a:ext cx="4572653" cy="2999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072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2546" y="365127"/>
            <a:ext cx="9623502" cy="1325563"/>
          </a:xfrm>
        </p:spPr>
        <p:txBody>
          <a:bodyPr>
            <a:normAutofit fontScale="90000"/>
          </a:bodyPr>
          <a:lstStyle/>
          <a:p>
            <a:r>
              <a:rPr lang="ru-RU" sz="3600" b="1" dirty="0">
                <a:solidFill>
                  <a:srgbClr val="FF0000"/>
                </a:solidFill>
                <a:latin typeface="Times New Roman" panose="02020603050405020304" pitchFamily="18" charset="0"/>
                <a:cs typeface="Times New Roman" panose="02020603050405020304" pitchFamily="18" charset="0"/>
              </a:rPr>
              <a:t>1. Возрастные особенности проявления агрессии:</a:t>
            </a:r>
            <a:br>
              <a:rPr lang="ru-RU" sz="3600" b="1" dirty="0">
                <a:solidFill>
                  <a:srgbClr val="FF0000"/>
                </a:solidFill>
                <a:latin typeface="Times New Roman" panose="02020603050405020304" pitchFamily="18" charset="0"/>
                <a:cs typeface="Times New Roman" panose="02020603050405020304" pitchFamily="18" charset="0"/>
              </a:rPr>
            </a:br>
            <a:r>
              <a:rPr lang="ru-RU" sz="3600" b="1" dirty="0">
                <a:solidFill>
                  <a:srgbClr val="7030A0"/>
                </a:solidFill>
                <a:latin typeface="Times New Roman" panose="02020603050405020304" pitchFamily="18" charset="0"/>
                <a:cs typeface="Times New Roman" panose="02020603050405020304" pitchFamily="18" charset="0"/>
              </a:rPr>
              <a:t>раннее детство (1-3)</a:t>
            </a:r>
            <a:endParaRPr lang="ru-RU" sz="3600" dirty="0"/>
          </a:p>
        </p:txBody>
      </p:sp>
      <p:sp>
        <p:nvSpPr>
          <p:cNvPr id="3" name="Объект 2"/>
          <p:cNvSpPr>
            <a:spLocks noGrp="1"/>
          </p:cNvSpPr>
          <p:nvPr>
            <p:ph idx="1"/>
          </p:nvPr>
        </p:nvSpPr>
        <p:spPr>
          <a:xfrm>
            <a:off x="1951464" y="1795345"/>
            <a:ext cx="9615102" cy="4939991"/>
          </a:xfrm>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Children place their things </a:t>
            </a:r>
            <a:r>
              <a:rPr lang="en-US" b="1" dirty="0">
                <a:latin typeface="Times New Roman" panose="02020603050405020304" pitchFamily="18" charset="0"/>
                <a:cs typeface="Times New Roman" panose="02020603050405020304" pitchFamily="18" charset="0"/>
              </a:rPr>
              <a:t>within the inner boundaries of the Self and </a:t>
            </a:r>
            <a:r>
              <a:rPr lang="en-US" b="1" dirty="0" smtClean="0">
                <a:latin typeface="Times New Roman" panose="02020603050405020304" pitchFamily="18" charset="0"/>
                <a:cs typeface="Times New Roman" panose="02020603050405020304" pitchFamily="18" charset="0"/>
              </a:rPr>
              <a:t>see </a:t>
            </a:r>
            <a:r>
              <a:rPr lang="en-US" b="1" dirty="0">
                <a:latin typeface="Times New Roman" panose="02020603050405020304" pitchFamily="18" charset="0"/>
                <a:cs typeface="Times New Roman" panose="02020603050405020304" pitchFamily="18" charset="0"/>
              </a:rPr>
              <a:t>them as parts of </a:t>
            </a:r>
            <a:r>
              <a:rPr lang="en-US" b="1" dirty="0" smtClean="0">
                <a:latin typeface="Times New Roman" panose="02020603050405020304" pitchFamily="18" charset="0"/>
                <a:cs typeface="Times New Roman" panose="02020603050405020304" pitchFamily="18" charset="0"/>
              </a:rPr>
              <a:t>themselves.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inability to differentiate and the </a:t>
            </a:r>
            <a:r>
              <a:rPr lang="en-US" dirty="0">
                <a:latin typeface="Times New Roman" panose="02020603050405020304" pitchFamily="18" charset="0"/>
                <a:cs typeface="Times New Roman" panose="02020603050405020304" pitchFamily="18" charset="0"/>
              </a:rPr>
              <a:t>merging of all parts of </a:t>
            </a:r>
            <a:r>
              <a:rPr lang="en-US" dirty="0" smtClean="0">
                <a:latin typeface="Times New Roman" panose="02020603050405020304" pitchFamily="18" charset="0"/>
                <a:cs typeface="Times New Roman" panose="02020603050405020304" pitchFamily="18" charset="0"/>
              </a:rPr>
              <a:t>the "Self" can lead </a:t>
            </a:r>
            <a:r>
              <a:rPr lang="en-US" dirty="0">
                <a:latin typeface="Times New Roman" panose="02020603050405020304" pitchFamily="18" charset="0"/>
                <a:cs typeface="Times New Roman" panose="02020603050405020304" pitchFamily="18" charset="0"/>
              </a:rPr>
              <a:t>to </a:t>
            </a:r>
            <a:r>
              <a:rPr lang="en-US" dirty="0" smtClean="0">
                <a:latin typeface="Times New Roman" panose="02020603050405020304" pitchFamily="18" charset="0"/>
                <a:cs typeface="Times New Roman" panose="02020603050405020304" pitchFamily="18" charset="0"/>
              </a:rPr>
              <a:t>the inability </a:t>
            </a:r>
            <a:r>
              <a:rPr lang="en-US" dirty="0">
                <a:latin typeface="Times New Roman" panose="02020603050405020304" pitchFamily="18" charset="0"/>
                <a:cs typeface="Times New Roman" panose="02020603050405020304" pitchFamily="18" charset="0"/>
              </a:rPr>
              <a:t>of establishing contact with others in this </a:t>
            </a:r>
            <a:r>
              <a:rPr lang="en-US" dirty="0" smtClean="0">
                <a:latin typeface="Times New Roman" panose="02020603050405020304" pitchFamily="18" charset="0"/>
                <a:cs typeface="Times New Roman" panose="02020603050405020304" pitchFamily="18" charset="0"/>
              </a:rPr>
              <a:t>area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relationship.</a:t>
            </a:r>
          </a:p>
          <a:p>
            <a:pPr marL="0" indent="0">
              <a:buNone/>
            </a:pPr>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other's request to “let </a:t>
            </a:r>
            <a:r>
              <a:rPr lang="en-US" dirty="0">
                <a:latin typeface="Times New Roman" panose="02020603050405020304" pitchFamily="18" charset="0"/>
                <a:cs typeface="Times New Roman" panose="02020603050405020304" pitchFamily="18" charset="0"/>
              </a:rPr>
              <a:t>this boy play with your </a:t>
            </a:r>
            <a:r>
              <a:rPr lang="en-US" dirty="0" smtClean="0">
                <a:latin typeface="Times New Roman" panose="02020603050405020304" pitchFamily="18" charset="0"/>
                <a:cs typeface="Times New Roman" panose="02020603050405020304" pitchFamily="18" charset="0"/>
              </a:rPr>
              <a:t>car" will be perceived as close to “tear </a:t>
            </a:r>
            <a:r>
              <a:rPr lang="en-US" dirty="0">
                <a:latin typeface="Times New Roman" panose="02020603050405020304" pitchFamily="18" charset="0"/>
                <a:cs typeface="Times New Roman" panose="02020603050405020304" pitchFamily="18" charset="0"/>
              </a:rPr>
              <a:t>off your hand and let another child wear </a:t>
            </a:r>
            <a:r>
              <a:rPr lang="en-US" dirty="0" smtClean="0">
                <a:latin typeface="Times New Roman" panose="02020603050405020304" pitchFamily="18" charset="0"/>
                <a:cs typeface="Times New Roman" panose="02020603050405020304" pitchFamily="18" charset="0"/>
              </a:rPr>
              <a:t>it".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6555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Фиолетовые полосы">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3ED9E1-463C-4E88-9DF7-30AF90970D68}"/>
</file>

<file path=customXml/itemProps2.xml><?xml version="1.0" encoding="utf-8"?>
<ds:datastoreItem xmlns:ds="http://schemas.openxmlformats.org/officeDocument/2006/customXml" ds:itemID="{27046A0B-C464-4201-8342-C0FD8B357094}"/>
</file>

<file path=customXml/itemProps3.xml><?xml version="1.0" encoding="utf-8"?>
<ds:datastoreItem xmlns:ds="http://schemas.openxmlformats.org/officeDocument/2006/customXml" ds:itemID="{944956B4-886F-432B-8493-29B6ACCED5E0}"/>
</file>

<file path=docProps/app.xml><?xml version="1.0" encoding="utf-8"?>
<Properties xmlns="http://schemas.openxmlformats.org/officeDocument/2006/extended-properties" xmlns:vt="http://schemas.openxmlformats.org/officeDocument/2006/docPropsVTypes">
  <Template>Фиолетовые полосы</Template>
  <TotalTime>1556</TotalTime>
  <Words>2988</Words>
  <Application>Microsoft Office PowerPoint</Application>
  <PresentationFormat>Широкоэкранный</PresentationFormat>
  <Paragraphs>169</Paragraphs>
  <Slides>42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42</vt:i4>
      </vt:variant>
    </vt:vector>
  </HeadingPairs>
  <TitlesOfParts>
    <vt:vector size="48" baseType="lpstr">
      <vt:lpstr>Arial</vt:lpstr>
      <vt:lpstr>Calibri</vt:lpstr>
      <vt:lpstr>Calibri Light</vt:lpstr>
      <vt:lpstr>Segoe UI</vt:lpstr>
      <vt:lpstr>Times New Roman</vt:lpstr>
      <vt:lpstr>Фиолетовые полосы</vt:lpstr>
      <vt:lpstr>Topic: 4 MECHANISMS OF DEVELOPEMENT OF THE BEHAVIORAL DISORDERS:</vt:lpstr>
      <vt:lpstr>1. Age-related features of aggression</vt:lpstr>
      <vt:lpstr>1. Age-related features of aggression: Babies (0-1)</vt:lpstr>
      <vt:lpstr>1. Age-related features of aggression: Babies (0-1)</vt:lpstr>
      <vt:lpstr>1. Age-related features of aggression: Babies (0-1)</vt:lpstr>
      <vt:lpstr>1. Age-related features of aggression: Toddlers (1-3)</vt:lpstr>
      <vt:lpstr>1. Age-related features of aggression: Toddlers (1-3)</vt:lpstr>
      <vt:lpstr>1. Age-related features of aggression: Toddlers (1-3)</vt:lpstr>
      <vt:lpstr>1. Возрастные особенности проявления агрессии: раннее детство (1-3)</vt:lpstr>
      <vt:lpstr>1. Возрастные особенности проявления агрессии: раннее детство (1-3)</vt:lpstr>
      <vt:lpstr>1. Age-related features of aggression: Toddlers (1-3)</vt:lpstr>
      <vt:lpstr>1. Age-related features of aggression: Toddlers (1-3)</vt:lpstr>
      <vt:lpstr>1. Age-related features of aggression: Toddlers (1-3)</vt:lpstr>
      <vt:lpstr>1. Age-related features of aggression: Toddlers (1-3)</vt:lpstr>
      <vt:lpstr>2. Age-related features of aggression: Preschoolers (3-6)</vt:lpstr>
      <vt:lpstr>2. Age-related features of aggression: Preschoolers (3-6)</vt:lpstr>
      <vt:lpstr>2. Age-related features of aggression: Preschoolers (3-6)</vt:lpstr>
      <vt:lpstr>2. Age-related features of aggression: Preschoolers (3-6)</vt:lpstr>
      <vt:lpstr>2. Age-related features of aggression: Middle childhood (6-10)</vt:lpstr>
      <vt:lpstr>2. Age-related features of aggression: Middle childhood (6-10)</vt:lpstr>
      <vt:lpstr>2. Age-related features of aggression: Middle childhood-adolescence</vt:lpstr>
      <vt:lpstr>2. Age-related features of aggression: Middle childhood-adolescence</vt:lpstr>
      <vt:lpstr>2. Age-related features of aggression: Middle childhood-adolescence</vt:lpstr>
      <vt:lpstr>2. Age-related features of aggression: Adults</vt:lpstr>
      <vt:lpstr>3. Gender-specific features of aggression </vt:lpstr>
      <vt:lpstr>3. Gender-specific features of aggression </vt:lpstr>
      <vt:lpstr>3. Gender-specific features of aggression </vt:lpstr>
      <vt:lpstr>3. Gender-specific features of aggression </vt:lpstr>
      <vt:lpstr>3. Gender-specific features of aggression </vt:lpstr>
      <vt:lpstr>3. Gender-specific features of aggression </vt:lpstr>
      <vt:lpstr>3. Gender-specific features of aggression </vt:lpstr>
      <vt:lpstr>3. Gender-specific features of aggression </vt:lpstr>
      <vt:lpstr>3. Socialization of aggressiveness</vt:lpstr>
      <vt:lpstr>3. Socialization of aggressiveness</vt:lpstr>
      <vt:lpstr>3. Socialization of aggressiveness</vt:lpstr>
      <vt:lpstr>3. Socialization of aggressiveness</vt:lpstr>
      <vt:lpstr>3. Socialization of aggressiveness</vt:lpstr>
      <vt:lpstr>3. Socialization of aggressiveness</vt:lpstr>
      <vt:lpstr>3. Socialization of aggressiveness</vt:lpstr>
      <vt:lpstr>3. Socialization of aggressiveness</vt:lpstr>
      <vt:lpstr>3. Socialization of aggressiveness</vt:lpstr>
      <vt:lpstr>3. Socialization of aggressiveness</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RePack by Diakov</cp:lastModifiedBy>
  <cp:revision>114</cp:revision>
  <dcterms:created xsi:type="dcterms:W3CDTF">2021-01-17T10:03:49Z</dcterms:created>
  <dcterms:modified xsi:type="dcterms:W3CDTF">2021-02-02T22:42:19Z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