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4.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5" r:id="rId9"/>
    <p:sldId id="266" r:id="rId10"/>
    <p:sldId id="268" r:id="rId11"/>
    <p:sldId id="271" r:id="rId12"/>
    <p:sldId id="269" r:id="rId13"/>
    <p:sldId id="270" r:id="rId14"/>
    <p:sldId id="272" r:id="rId15"/>
    <p:sldId id="273" r:id="rId16"/>
    <p:sldId id="274" r:id="rId17"/>
    <p:sldId id="275" r:id="rId18"/>
    <p:sldId id="276" r:id="rId19"/>
    <p:sldId id="277" r:id="rId20"/>
    <p:sldId id="279" r:id="rId21"/>
    <p:sldId id="280" r:id="rId22"/>
    <p:sldId id="281" r:id="rId23"/>
    <p:sldId id="283" r:id="rId24"/>
    <p:sldId id="284" r:id="rId2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1" d="100"/>
          <a:sy n="71" d="100"/>
        </p:scale>
        <p:origin x="67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fld id="{12027D02-7ED9-45CA-92FA-D694B70A7406}" type="datetimeFigureOut">
              <a:rPr lang="ru-RU" smtClean="0"/>
              <a:t>26.01.2021</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BC50ECA-ACD7-4BDF-85CE-2B987BA438F7}" type="slidenum">
              <a:rPr lang="ru-RU" smtClean="0"/>
              <a:t>‹#›</a:t>
            </a:fld>
            <a:endParaRPr lang="ru-RU"/>
          </a:p>
        </p:txBody>
      </p:sp>
    </p:spTree>
    <p:extLst>
      <p:ext uri="{BB962C8B-B14F-4D97-AF65-F5344CB8AC3E}">
        <p14:creationId xmlns:p14="http://schemas.microsoft.com/office/powerpoint/2010/main" val="349783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12027D02-7ED9-45CA-92FA-D694B70A7406}" type="datetimeFigureOut">
              <a:rPr lang="ru-RU" smtClean="0"/>
              <a:t>26.01.2021</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BC50ECA-ACD7-4BDF-85CE-2B987BA438F7}" type="slidenum">
              <a:rPr lang="ru-RU" smtClean="0"/>
              <a:t>‹#›</a:t>
            </a:fld>
            <a:endParaRPr lang="ru-RU"/>
          </a:p>
        </p:txBody>
      </p:sp>
    </p:spTree>
    <p:extLst>
      <p:ext uri="{BB962C8B-B14F-4D97-AF65-F5344CB8AC3E}">
        <p14:creationId xmlns:p14="http://schemas.microsoft.com/office/powerpoint/2010/main" val="3569772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12027D02-7ED9-45CA-92FA-D694B70A7406}" type="datetimeFigureOut">
              <a:rPr lang="ru-RU" smtClean="0"/>
              <a:t>26.01.2021</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BC50ECA-ACD7-4BDF-85CE-2B987BA438F7}" type="slidenum">
              <a:rPr lang="ru-RU" smtClean="0"/>
              <a:t>‹#›</a:t>
            </a:fld>
            <a:endParaRPr lang="ru-RU"/>
          </a:p>
        </p:txBody>
      </p:sp>
    </p:spTree>
    <p:extLst>
      <p:ext uri="{BB962C8B-B14F-4D97-AF65-F5344CB8AC3E}">
        <p14:creationId xmlns:p14="http://schemas.microsoft.com/office/powerpoint/2010/main" val="3168359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12027D02-7ED9-45CA-92FA-D694B70A7406}" type="datetimeFigureOut">
              <a:rPr lang="ru-RU" smtClean="0"/>
              <a:t>26.01.2021</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BC50ECA-ACD7-4BDF-85CE-2B987BA438F7}" type="slidenum">
              <a:rPr lang="ru-RU" smtClean="0"/>
              <a:t>‹#›</a:t>
            </a:fld>
            <a:endParaRPr lang="ru-RU"/>
          </a:p>
        </p:txBody>
      </p:sp>
    </p:spTree>
    <p:extLst>
      <p:ext uri="{BB962C8B-B14F-4D97-AF65-F5344CB8AC3E}">
        <p14:creationId xmlns:p14="http://schemas.microsoft.com/office/powerpoint/2010/main" val="945900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1" y="1709739"/>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fld id="{12027D02-7ED9-45CA-92FA-D694B70A7406}" type="datetimeFigureOut">
              <a:rPr lang="ru-RU" smtClean="0"/>
              <a:t>26.01.2021</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BC50ECA-ACD7-4BDF-85CE-2B987BA438F7}" type="slidenum">
              <a:rPr lang="ru-RU" smtClean="0"/>
              <a:t>‹#›</a:t>
            </a:fld>
            <a:endParaRPr lang="ru-RU"/>
          </a:p>
        </p:txBody>
      </p:sp>
    </p:spTree>
    <p:extLst>
      <p:ext uri="{BB962C8B-B14F-4D97-AF65-F5344CB8AC3E}">
        <p14:creationId xmlns:p14="http://schemas.microsoft.com/office/powerpoint/2010/main" val="410166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09600" y="1600201"/>
            <a:ext cx="53848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97600" y="1600201"/>
            <a:ext cx="53848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fld id="{12027D02-7ED9-45CA-92FA-D694B70A7406}" type="datetimeFigureOut">
              <a:rPr lang="ru-RU" smtClean="0"/>
              <a:t>26.01.2021</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3BC50ECA-ACD7-4BDF-85CE-2B987BA438F7}" type="slidenum">
              <a:rPr lang="ru-RU" smtClean="0"/>
              <a:t>‹#›</a:t>
            </a:fld>
            <a:endParaRPr lang="ru-RU"/>
          </a:p>
        </p:txBody>
      </p:sp>
    </p:spTree>
    <p:extLst>
      <p:ext uri="{BB962C8B-B14F-4D97-AF65-F5344CB8AC3E}">
        <p14:creationId xmlns:p14="http://schemas.microsoft.com/office/powerpoint/2010/main" val="1138208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40317" y="365126"/>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40318" y="2505075"/>
            <a:ext cx="5158316"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71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fld id="{12027D02-7ED9-45CA-92FA-D694B70A7406}" type="datetimeFigureOut">
              <a:rPr lang="ru-RU" smtClean="0"/>
              <a:t>26.01.2021</a:t>
            </a:fld>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3BC50ECA-ACD7-4BDF-85CE-2B987BA438F7}" type="slidenum">
              <a:rPr lang="ru-RU" smtClean="0"/>
              <a:t>‹#›</a:t>
            </a:fld>
            <a:endParaRPr lang="ru-RU"/>
          </a:p>
        </p:txBody>
      </p:sp>
    </p:spTree>
    <p:extLst>
      <p:ext uri="{BB962C8B-B14F-4D97-AF65-F5344CB8AC3E}">
        <p14:creationId xmlns:p14="http://schemas.microsoft.com/office/powerpoint/2010/main" val="2400209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fld id="{12027D02-7ED9-45CA-92FA-D694B70A7406}" type="datetimeFigureOut">
              <a:rPr lang="ru-RU" smtClean="0"/>
              <a:t>26.01.2021</a:t>
            </a:fld>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3BC50ECA-ACD7-4BDF-85CE-2B987BA438F7}" type="slidenum">
              <a:rPr lang="ru-RU" smtClean="0"/>
              <a:t>‹#›</a:t>
            </a:fld>
            <a:endParaRPr lang="ru-RU"/>
          </a:p>
        </p:txBody>
      </p:sp>
    </p:spTree>
    <p:extLst>
      <p:ext uri="{BB962C8B-B14F-4D97-AF65-F5344CB8AC3E}">
        <p14:creationId xmlns:p14="http://schemas.microsoft.com/office/powerpoint/2010/main" val="3318180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fld id="{12027D02-7ED9-45CA-92FA-D694B70A7406}" type="datetimeFigureOut">
              <a:rPr lang="ru-RU" smtClean="0"/>
              <a:t>26.01.2021</a:t>
            </a:fld>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3BC50ECA-ACD7-4BDF-85CE-2B987BA438F7}" type="slidenum">
              <a:rPr lang="ru-RU" smtClean="0"/>
              <a:t>‹#›</a:t>
            </a:fld>
            <a:endParaRPr lang="ru-RU"/>
          </a:p>
        </p:txBody>
      </p:sp>
    </p:spTree>
    <p:extLst>
      <p:ext uri="{BB962C8B-B14F-4D97-AF65-F5344CB8AC3E}">
        <p14:creationId xmlns:p14="http://schemas.microsoft.com/office/powerpoint/2010/main" val="3459912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40318" y="457200"/>
            <a:ext cx="393276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12027D02-7ED9-45CA-92FA-D694B70A7406}" type="datetimeFigureOut">
              <a:rPr lang="ru-RU" smtClean="0"/>
              <a:t>26.01.2021</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3BC50ECA-ACD7-4BDF-85CE-2B987BA438F7}" type="slidenum">
              <a:rPr lang="ru-RU" smtClean="0"/>
              <a:t>‹#›</a:t>
            </a:fld>
            <a:endParaRPr lang="ru-RU"/>
          </a:p>
        </p:txBody>
      </p:sp>
    </p:spTree>
    <p:extLst>
      <p:ext uri="{BB962C8B-B14F-4D97-AF65-F5344CB8AC3E}">
        <p14:creationId xmlns:p14="http://schemas.microsoft.com/office/powerpoint/2010/main" val="1477891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40318" y="457200"/>
            <a:ext cx="393276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12027D02-7ED9-45CA-92FA-D694B70A7406}" type="datetimeFigureOut">
              <a:rPr lang="ru-RU" smtClean="0"/>
              <a:t>26.01.2021</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3BC50ECA-ACD7-4BDF-85CE-2B987BA438F7}" type="slidenum">
              <a:rPr lang="ru-RU" smtClean="0"/>
              <a:t>‹#›</a:t>
            </a:fld>
            <a:endParaRPr lang="ru-RU"/>
          </a:p>
        </p:txBody>
      </p:sp>
    </p:spTree>
    <p:extLst>
      <p:ext uri="{BB962C8B-B14F-4D97-AF65-F5344CB8AC3E}">
        <p14:creationId xmlns:p14="http://schemas.microsoft.com/office/powerpoint/2010/main" val="1820474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ru-RU" smtClean="0"/>
              <a:t>Haga clic para cambiar el estilo de título	</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ru-RU" smtClean="0"/>
              <a:t>Haga clic para modificar el estilo de texto del patrón</a:t>
            </a:r>
          </a:p>
          <a:p>
            <a:pPr lvl="1"/>
            <a:r>
              <a:rPr lang="es-ES" altLang="ru-RU" smtClean="0"/>
              <a:t>Segundo nivel</a:t>
            </a:r>
          </a:p>
          <a:p>
            <a:pPr lvl="2"/>
            <a:r>
              <a:rPr lang="es-ES" altLang="ru-RU" smtClean="0"/>
              <a:t>Tercer nivel</a:t>
            </a:r>
          </a:p>
          <a:p>
            <a:pPr lvl="3"/>
            <a:r>
              <a:rPr lang="es-ES" altLang="ru-RU" smtClean="0"/>
              <a:t>Cuarto nivel</a:t>
            </a:r>
          </a:p>
          <a:p>
            <a:pPr lvl="4"/>
            <a:r>
              <a:rPr lang="es-ES" altLang="ru-RU" smtClean="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12027D02-7ED9-45CA-92FA-D694B70A7406}" type="datetimeFigureOut">
              <a:rPr lang="ru-RU" smtClean="0"/>
              <a:t>26.01.2021</a:t>
            </a:fld>
            <a:endParaRPr lang="ru-RU"/>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BC50ECA-ACD7-4BDF-85CE-2B987BA438F7}" type="slidenum">
              <a:rPr lang="ru-RU" smtClean="0"/>
              <a:t>‹#›</a:t>
            </a:fld>
            <a:endParaRPr lang="ru-RU"/>
          </a:p>
        </p:txBody>
      </p:sp>
    </p:spTree>
    <p:extLst>
      <p:ext uri="{BB962C8B-B14F-4D97-AF65-F5344CB8AC3E}">
        <p14:creationId xmlns:p14="http://schemas.microsoft.com/office/powerpoint/2010/main" val="17005709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0"/>
            <a:ext cx="9144000" cy="2387600"/>
          </a:xfrm>
        </p:spPr>
        <p:txBody>
          <a:bodyPr/>
          <a:lstStyle/>
          <a:p>
            <a:pPr algn="l"/>
            <a:r>
              <a:rPr lang="en-US" sz="4000" dirty="0" smtClean="0">
                <a:latin typeface="Times New Roman" panose="02020603050405020304" pitchFamily="18" charset="0"/>
                <a:cs typeface="Times New Roman" panose="02020603050405020304" pitchFamily="18" charset="0"/>
              </a:rPr>
              <a:t>Topic</a:t>
            </a:r>
            <a:r>
              <a:rPr lang="ru-RU" sz="4000" dirty="0" smtClean="0">
                <a:latin typeface="Times New Roman" panose="02020603050405020304" pitchFamily="18" charset="0"/>
                <a:cs typeface="Times New Roman" panose="02020603050405020304" pitchFamily="18" charset="0"/>
              </a:rPr>
              <a:t> </a:t>
            </a:r>
            <a:r>
              <a:rPr lang="ru-RU" sz="4000" dirty="0" smtClean="0">
                <a:latin typeface="Times New Roman" panose="02020603050405020304" pitchFamily="18" charset="0"/>
                <a:cs typeface="Times New Roman" panose="02020603050405020304" pitchFamily="18" charset="0"/>
              </a:rPr>
              <a:t>3</a:t>
            </a:r>
            <a:br>
              <a:rPr lang="ru-RU" sz="4000" dirty="0" smtClean="0">
                <a:latin typeface="Times New Roman" panose="02020603050405020304" pitchFamily="18" charset="0"/>
                <a:cs typeface="Times New Roman" panose="02020603050405020304" pitchFamily="18" charset="0"/>
              </a:rPr>
            </a:br>
            <a:r>
              <a:rPr lang="en-US" sz="4000" dirty="0" smtClean="0">
                <a:latin typeface="Times New Roman" panose="02020603050405020304" pitchFamily="18" charset="0"/>
                <a:cs typeface="Times New Roman" panose="02020603050405020304" pitchFamily="18" charset="0"/>
              </a:rPr>
              <a:t>PSYCHOLOGICAL THEORIES OF THE PRIGINS OF AGGRESSION</a:t>
            </a:r>
            <a:endParaRPr lang="ru-RU" sz="4000" dirty="0"/>
          </a:p>
        </p:txBody>
      </p:sp>
      <p:sp>
        <p:nvSpPr>
          <p:cNvPr id="3" name="Подзаголовок 2"/>
          <p:cNvSpPr>
            <a:spLocks noGrp="1"/>
          </p:cNvSpPr>
          <p:nvPr>
            <p:ph type="subTitle" idx="1"/>
          </p:nvPr>
        </p:nvSpPr>
        <p:spPr>
          <a:xfrm>
            <a:off x="1524000" y="2889344"/>
            <a:ext cx="9144000" cy="1655762"/>
          </a:xfrm>
        </p:spPr>
        <p:txBody>
          <a:bodyPr/>
          <a:lstStyle/>
          <a:p>
            <a:r>
              <a:rPr lang="en-US" sz="40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BEHAVIORAL AND COGNITIVE MODELS</a:t>
            </a:r>
            <a:endParaRPr lang="ru-RU" sz="4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699890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550552"/>
          </a:xfrm>
        </p:spPr>
        <p:txBody>
          <a:bodyPr/>
          <a:lstStyle/>
          <a:p>
            <a:pPr algn="l"/>
            <a: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a:t>
            </a:r>
            <a:r>
              <a:rPr lang="en-US"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BEHAVIORAL MODEL</a:t>
            </a:r>
            <a:endParaRPr lang="ru-RU" dirty="0"/>
          </a:p>
        </p:txBody>
      </p:sp>
      <p:sp>
        <p:nvSpPr>
          <p:cNvPr id="3" name="Объект 2"/>
          <p:cNvSpPr>
            <a:spLocks noGrp="1"/>
          </p:cNvSpPr>
          <p:nvPr>
            <p:ph idx="1"/>
          </p:nvPr>
        </p:nvSpPr>
        <p:spPr>
          <a:xfrm>
            <a:off x="1501699" y="880378"/>
            <a:ext cx="10675434" cy="5312127"/>
          </a:xfrm>
        </p:spPr>
        <p:txBody>
          <a:bodyPr/>
          <a:lstStyle/>
          <a:p>
            <a:pPr marL="0" indent="0" algn="ctr">
              <a:buNone/>
            </a:pPr>
            <a:r>
              <a:rPr lang="en-US" sz="2800" b="1" i="1" dirty="0" smtClean="0">
                <a:latin typeface="Times New Roman" panose="02020603050405020304" pitchFamily="18" charset="0"/>
                <a:cs typeface="Times New Roman" panose="02020603050405020304" pitchFamily="18" charset="0"/>
              </a:rPr>
              <a:t>The </a:t>
            </a:r>
            <a:r>
              <a:rPr lang="en-US" sz="2800" b="1" i="1" dirty="0">
                <a:latin typeface="Times New Roman" panose="02020603050405020304" pitchFamily="18" charset="0"/>
                <a:cs typeface="Times New Roman" panose="02020603050405020304" pitchFamily="18" charset="0"/>
              </a:rPr>
              <a:t>cycle of </a:t>
            </a:r>
            <a:r>
              <a:rPr lang="en-US" sz="2800" b="1" i="1" dirty="0" smtClean="0">
                <a:latin typeface="Times New Roman" panose="02020603050405020304" pitchFamily="18" charset="0"/>
                <a:cs typeface="Times New Roman" panose="02020603050405020304" pitchFamily="18" charset="0"/>
              </a:rPr>
              <a:t>violence</a:t>
            </a:r>
            <a:endParaRPr lang="ru-RU" sz="2800" b="1" i="1" dirty="0">
              <a:latin typeface="Times New Roman" panose="02020603050405020304" pitchFamily="18" charset="0"/>
              <a:cs typeface="Times New Roman" panose="02020603050405020304" pitchFamily="18" charset="0"/>
            </a:endParaRPr>
          </a:p>
          <a:p>
            <a:pPr marL="0" indent="0">
              <a:buNone/>
            </a:pPr>
            <a:r>
              <a:rPr lang="ru-RU"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Abusive relationships in family (between spouses or between parents and children) are cyclical. There are several phases in the relationship between the "aggressor" and the "victim".</a:t>
            </a:r>
            <a:endParaRPr lang="ru-RU" sz="2800" b="1" dirty="0">
              <a:latin typeface="Times New Roman" panose="02020603050405020304" pitchFamily="18" charset="0"/>
              <a:cs typeface="Times New Roman" panose="02020603050405020304" pitchFamily="18" charset="0"/>
            </a:endParaRPr>
          </a:p>
          <a:p>
            <a:pPr marL="0" indent="0">
              <a:buNone/>
            </a:pPr>
            <a:endParaRPr lang="ru-RU" sz="2800" b="1" dirty="0">
              <a:latin typeface="Times New Roman" panose="02020603050405020304" pitchFamily="18" charset="0"/>
              <a:cs typeface="Times New Roman" panose="02020603050405020304" pitchFamily="18" charset="0"/>
            </a:endParaRPr>
          </a:p>
        </p:txBody>
      </p:sp>
      <p:sp>
        <p:nvSpPr>
          <p:cNvPr id="5" name="Скругленный прямоугольник 4"/>
          <p:cNvSpPr/>
          <p:nvPr/>
        </p:nvSpPr>
        <p:spPr>
          <a:xfrm>
            <a:off x="2661426" y="3446869"/>
            <a:ext cx="1784196" cy="6356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Honeymoon phase</a:t>
            </a:r>
            <a:endParaRPr lang="ru-RU" b="1" dirty="0">
              <a:solidFill>
                <a:schemeClr val="tx1"/>
              </a:solidFill>
              <a:latin typeface="Times New Roman" panose="02020603050405020304" pitchFamily="18" charset="0"/>
              <a:cs typeface="Times New Roman" panose="02020603050405020304" pitchFamily="18" charset="0"/>
            </a:endParaRPr>
          </a:p>
        </p:txBody>
      </p:sp>
      <p:sp>
        <p:nvSpPr>
          <p:cNvPr id="6" name="Скругленный прямоугольник 5"/>
          <p:cNvSpPr/>
          <p:nvPr/>
        </p:nvSpPr>
        <p:spPr>
          <a:xfrm>
            <a:off x="5070087" y="2686728"/>
            <a:ext cx="1784196" cy="6356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Build up phase</a:t>
            </a:r>
            <a:endParaRPr lang="ru-RU" b="1" dirty="0">
              <a:solidFill>
                <a:schemeClr val="tx1"/>
              </a:solidFill>
              <a:latin typeface="Times New Roman" panose="02020603050405020304" pitchFamily="18" charset="0"/>
              <a:cs typeface="Times New Roman" panose="02020603050405020304" pitchFamily="18" charset="0"/>
            </a:endParaRPr>
          </a:p>
        </p:txBody>
      </p:sp>
      <p:sp>
        <p:nvSpPr>
          <p:cNvPr id="7" name="Скругленный прямоугольник 6"/>
          <p:cNvSpPr/>
          <p:nvPr/>
        </p:nvSpPr>
        <p:spPr>
          <a:xfrm>
            <a:off x="7207411" y="3446869"/>
            <a:ext cx="2237672" cy="6356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solidFill>
                  <a:schemeClr val="tx1"/>
                </a:solidFill>
                <a:latin typeface="Times New Roman" panose="02020603050405020304" pitchFamily="18" charset="0"/>
                <a:cs typeface="Times New Roman" panose="02020603050405020304" pitchFamily="18" charset="0"/>
              </a:rPr>
              <a:t>Standover</a:t>
            </a:r>
            <a:r>
              <a:rPr lang="en-US" b="1" dirty="0">
                <a:solidFill>
                  <a:schemeClr val="tx1"/>
                </a:solidFill>
                <a:latin typeface="Times New Roman" panose="02020603050405020304" pitchFamily="18" charset="0"/>
                <a:cs typeface="Times New Roman" panose="02020603050405020304" pitchFamily="18" charset="0"/>
              </a:rPr>
              <a:t> phase</a:t>
            </a:r>
            <a:endParaRPr lang="ru-RU" b="1" dirty="0">
              <a:solidFill>
                <a:schemeClr val="tx1"/>
              </a:solidFill>
              <a:latin typeface="Times New Roman" panose="02020603050405020304" pitchFamily="18" charset="0"/>
              <a:cs typeface="Times New Roman" panose="02020603050405020304" pitchFamily="18" charset="0"/>
            </a:endParaRPr>
          </a:p>
        </p:txBody>
      </p:sp>
      <p:sp>
        <p:nvSpPr>
          <p:cNvPr id="9" name="Скругленный прямоугольник 8"/>
          <p:cNvSpPr/>
          <p:nvPr/>
        </p:nvSpPr>
        <p:spPr>
          <a:xfrm>
            <a:off x="4858214" y="5819507"/>
            <a:ext cx="1784196" cy="6356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Remorse phase</a:t>
            </a:r>
            <a:endParaRPr lang="ru-RU" b="1" dirty="0">
              <a:solidFill>
                <a:schemeClr val="tx1"/>
              </a:solidFill>
              <a:latin typeface="Times New Roman" panose="02020603050405020304" pitchFamily="18" charset="0"/>
              <a:cs typeface="Times New Roman" panose="02020603050405020304" pitchFamily="18" charset="0"/>
            </a:endParaRPr>
          </a:p>
        </p:txBody>
      </p:sp>
      <p:sp>
        <p:nvSpPr>
          <p:cNvPr id="10" name="Скругленный прямоугольник 9"/>
          <p:cNvSpPr/>
          <p:nvPr/>
        </p:nvSpPr>
        <p:spPr>
          <a:xfrm>
            <a:off x="2769219" y="4792093"/>
            <a:ext cx="1936595" cy="6356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Pursuit phase</a:t>
            </a:r>
            <a:endParaRPr lang="ru-RU" b="1" dirty="0">
              <a:solidFill>
                <a:schemeClr val="tx1"/>
              </a:solidFill>
              <a:latin typeface="Times New Roman" panose="02020603050405020304" pitchFamily="18" charset="0"/>
              <a:cs typeface="Times New Roman" panose="02020603050405020304" pitchFamily="18" charset="0"/>
            </a:endParaRPr>
          </a:p>
        </p:txBody>
      </p:sp>
      <p:sp>
        <p:nvSpPr>
          <p:cNvPr id="11" name="Пятно 2 10"/>
          <p:cNvSpPr/>
          <p:nvPr/>
        </p:nvSpPr>
        <p:spPr>
          <a:xfrm>
            <a:off x="7082884" y="4451299"/>
            <a:ext cx="2484861" cy="1815685"/>
          </a:xfrm>
          <a:prstGeom prst="irregularSeal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anose="02020603050405020304" pitchFamily="18" charset="0"/>
                <a:cs typeface="Times New Roman" panose="02020603050405020304" pitchFamily="18" charset="0"/>
              </a:rPr>
              <a:t>Abuse</a:t>
            </a:r>
            <a:endParaRPr lang="ru-RU" sz="2400" dirty="0">
              <a:solidFill>
                <a:schemeClr val="tx1"/>
              </a:solidFill>
              <a:latin typeface="Times New Roman" panose="02020603050405020304" pitchFamily="18" charset="0"/>
              <a:cs typeface="Times New Roman" panose="02020603050405020304" pitchFamily="18" charset="0"/>
            </a:endParaRPr>
          </a:p>
        </p:txBody>
      </p:sp>
      <p:cxnSp>
        <p:nvCxnSpPr>
          <p:cNvPr id="13" name="Прямая со стрелкой 12"/>
          <p:cNvCxnSpPr/>
          <p:nvPr/>
        </p:nvCxnSpPr>
        <p:spPr>
          <a:xfrm>
            <a:off x="7082884" y="2877015"/>
            <a:ext cx="734121" cy="44533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flipH="1">
            <a:off x="9083597" y="4171685"/>
            <a:ext cx="93857" cy="55922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flipV="1">
            <a:off x="2769219" y="4152178"/>
            <a:ext cx="237892" cy="44045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flipV="1">
            <a:off x="3635298" y="3004538"/>
            <a:ext cx="1315843" cy="31266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flipH="1" flipV="1">
            <a:off x="4109226" y="5632762"/>
            <a:ext cx="636547" cy="40008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p:nvPr/>
        </p:nvCxnSpPr>
        <p:spPr>
          <a:xfrm flipH="1">
            <a:off x="6754851" y="6140658"/>
            <a:ext cx="695093" cy="12070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9748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550552"/>
          </a:xfrm>
        </p:spPr>
        <p:txBody>
          <a:bodyPr/>
          <a:lstStyle/>
          <a:p>
            <a:pPr algn="l"/>
            <a: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a:t>
            </a:r>
            <a:r>
              <a:rPr lang="en-US"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BEHAVIORAL MODEL</a:t>
            </a:r>
            <a:endParaRPr lang="ru-RU" dirty="0"/>
          </a:p>
        </p:txBody>
      </p:sp>
      <p:sp>
        <p:nvSpPr>
          <p:cNvPr id="3" name="Объект 2"/>
          <p:cNvSpPr>
            <a:spLocks noGrp="1"/>
          </p:cNvSpPr>
          <p:nvPr>
            <p:ph idx="1"/>
          </p:nvPr>
        </p:nvSpPr>
        <p:spPr>
          <a:xfrm>
            <a:off x="1516566" y="1137424"/>
            <a:ext cx="10675434" cy="4999893"/>
          </a:xfrm>
        </p:spPr>
        <p:txBody>
          <a:bodyPr/>
          <a:lstStyle/>
          <a:p>
            <a:pPr marL="0" indent="0">
              <a:buNone/>
            </a:pPr>
            <a:r>
              <a:rPr lang="ru-RU" sz="2400" dirty="0">
                <a:latin typeface="Times New Roman" panose="02020603050405020304" pitchFamily="18" charset="0"/>
                <a:cs typeface="Times New Roman" panose="02020603050405020304" pitchFamily="18" charset="0"/>
              </a:rPr>
              <a:t>1. </a:t>
            </a:r>
            <a:r>
              <a:rPr lang="en-US" sz="2400" i="1" dirty="0">
                <a:latin typeface="Times New Roman" panose="02020603050405020304" pitchFamily="18" charset="0"/>
                <a:cs typeface="Times New Roman" panose="02020603050405020304" pitchFamily="18" charset="0"/>
              </a:rPr>
              <a:t>Build up phase </a:t>
            </a:r>
            <a:r>
              <a:rPr lang="en-US" sz="2400" dirty="0">
                <a:latin typeface="Times New Roman" panose="02020603050405020304" pitchFamily="18" charset="0"/>
                <a:cs typeface="Times New Roman" panose="02020603050405020304" pitchFamily="18" charset="0"/>
              </a:rPr>
              <a:t>is characterized by a growing tension in the relationship. This phase is characterized by an growing tension in the relationship. Communication breakdown occurs (quarrels and scandals become more frequent). The aggressor is getting angry, threat of violent actions increases. The victim feels the need to calm the aggressor. Tension grows till its limit. The victim has a bad feeling.</a:t>
            </a:r>
            <a:br>
              <a:rPr lang="en-US" sz="2400" dirty="0">
                <a:latin typeface="Times New Roman" panose="02020603050405020304" pitchFamily="18" charset="0"/>
                <a:cs typeface="Times New Roman" panose="02020603050405020304" pitchFamily="18" charset="0"/>
              </a:rPr>
            </a:br>
            <a:r>
              <a:rPr lang="ru-RU" sz="2400" i="1" dirty="0">
                <a:latin typeface="Times New Roman" panose="02020603050405020304" pitchFamily="18" charset="0"/>
                <a:cs typeface="Times New Roman" panose="02020603050405020304" pitchFamily="18" charset="0"/>
              </a:rPr>
              <a:t>2. </a:t>
            </a:r>
            <a:r>
              <a:rPr lang="en-US" sz="2400" i="1" dirty="0" err="1">
                <a:latin typeface="Times New Roman" panose="02020603050405020304" pitchFamily="18" charset="0"/>
                <a:cs typeface="Times New Roman" panose="02020603050405020304" pitchFamily="18" charset="0"/>
              </a:rPr>
              <a:t>Standover</a:t>
            </a:r>
            <a:r>
              <a:rPr lang="en-US" sz="2400" i="1" dirty="0">
                <a:latin typeface="Times New Roman" panose="02020603050405020304" pitchFamily="18" charset="0"/>
                <a:cs typeface="Times New Roman" panose="02020603050405020304" pitchFamily="18" charset="0"/>
              </a:rPr>
              <a:t> phase</a:t>
            </a:r>
            <a:r>
              <a:rPr lang="ru-RU" sz="2400" i="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The aggressor uses psychological violence (verbal attacks, coercion, intimidation) in order to gain control over the victim.</a:t>
            </a:r>
            <a:endParaRPr lang="ru-RU" sz="2400" dirty="0">
              <a:latin typeface="Times New Roman" panose="02020603050405020304" pitchFamily="18" charset="0"/>
              <a:cs typeface="Times New Roman" panose="02020603050405020304" pitchFamily="18" charset="0"/>
            </a:endParaRPr>
          </a:p>
          <a:p>
            <a:pPr marL="0" indent="0">
              <a:buNone/>
            </a:pPr>
            <a:r>
              <a:rPr lang="ru-RU" sz="2400" i="1" dirty="0">
                <a:latin typeface="Times New Roman" panose="02020603050405020304" pitchFamily="18" charset="0"/>
                <a:cs typeface="Times New Roman" panose="02020603050405020304" pitchFamily="18" charset="0"/>
              </a:rPr>
              <a:t>3. </a:t>
            </a:r>
            <a:r>
              <a:rPr lang="en-US" sz="2400" i="1" dirty="0">
                <a:latin typeface="Times New Roman" panose="02020603050405020304" pitchFamily="18" charset="0"/>
                <a:cs typeface="Times New Roman" panose="02020603050405020304" pitchFamily="18" charset="0"/>
              </a:rPr>
              <a:t>Explosion</a:t>
            </a:r>
            <a:r>
              <a:rPr lang="ru-RU" sz="2400" i="1" dirty="0">
                <a:latin typeface="Times New Roman" panose="02020603050405020304" pitchFamily="18" charset="0"/>
                <a:cs typeface="Times New Roman" panose="02020603050405020304" pitchFamily="18" charset="0"/>
              </a:rPr>
              <a:t>.</a:t>
            </a:r>
            <a:r>
              <a:rPr lang="ru-RU"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Any act of physical, sexual or psychological abuse.</a:t>
            </a:r>
            <a:endParaRPr lang="ru-RU" sz="2400" dirty="0">
              <a:latin typeface="Times New Roman" panose="02020603050405020304" pitchFamily="18" charset="0"/>
              <a:cs typeface="Times New Roman" panose="02020603050405020304" pitchFamily="18" charset="0"/>
            </a:endParaRPr>
          </a:p>
          <a:p>
            <a:pPr marL="0" indent="0">
              <a:buNone/>
            </a:pPr>
            <a:endParaRPr lang="ru-RU"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5622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550552"/>
          </a:xfrm>
        </p:spPr>
        <p:txBody>
          <a:bodyPr/>
          <a:lstStyle/>
          <a:p>
            <a:pPr algn="l"/>
            <a: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a:t>
            </a:r>
            <a:r>
              <a:rPr lang="en-US"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BEHAVIORAL MODEL</a:t>
            </a:r>
            <a:endParaRPr lang="ru-RU" dirty="0"/>
          </a:p>
        </p:txBody>
      </p:sp>
      <p:sp>
        <p:nvSpPr>
          <p:cNvPr id="3" name="Объект 2"/>
          <p:cNvSpPr>
            <a:spLocks noGrp="1"/>
          </p:cNvSpPr>
          <p:nvPr>
            <p:ph idx="1"/>
          </p:nvPr>
        </p:nvSpPr>
        <p:spPr>
          <a:xfrm>
            <a:off x="1483112" y="1025913"/>
            <a:ext cx="10415238" cy="5100252"/>
          </a:xfrm>
        </p:spPr>
        <p:txBody>
          <a:bodyPr/>
          <a:lstStyle/>
          <a:p>
            <a:pPr marL="0" indent="0">
              <a:buNone/>
            </a:pPr>
            <a:r>
              <a:rPr lang="ru-RU" sz="2400" i="1" dirty="0">
                <a:latin typeface="Times New Roman" panose="02020603050405020304" pitchFamily="18" charset="0"/>
                <a:cs typeface="Times New Roman" panose="02020603050405020304" pitchFamily="18" charset="0"/>
              </a:rPr>
              <a:t>4. </a:t>
            </a:r>
            <a:r>
              <a:rPr lang="en-US" sz="2400" i="1" dirty="0">
                <a:latin typeface="Times New Roman" panose="02020603050405020304" pitchFamily="18" charset="0"/>
                <a:cs typeface="Times New Roman" panose="02020603050405020304" pitchFamily="18" charset="0"/>
              </a:rPr>
              <a:t>Remorse phase</a:t>
            </a:r>
            <a:r>
              <a:rPr lang="ru-RU" sz="2400" i="1" dirty="0">
                <a:latin typeface="Times New Roman" panose="02020603050405020304" pitchFamily="18" charset="0"/>
                <a:cs typeface="Times New Roman" panose="02020603050405020304" pitchFamily="18" charset="0"/>
              </a:rPr>
              <a:t>.</a:t>
            </a:r>
            <a:r>
              <a:rPr lang="ru-RU"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 aggressor feels guilty, tries to minimize the consequences and does everything possible to prove that the violence will never happen again (begin to apologize, make promises, give gifts and in every possible way appease the victim). Blaming the victim for provoking violence is also possible.</a:t>
            </a:r>
            <a:br>
              <a:rPr lang="en-US" sz="2400" dirty="0">
                <a:latin typeface="Times New Roman" panose="02020603050405020304" pitchFamily="18" charset="0"/>
                <a:cs typeface="Times New Roman" panose="02020603050405020304" pitchFamily="18" charset="0"/>
              </a:rPr>
            </a:br>
            <a:r>
              <a:rPr lang="ru-RU" sz="2400" i="1" dirty="0">
                <a:latin typeface="Times New Roman" panose="02020603050405020304" pitchFamily="18" charset="0"/>
                <a:cs typeface="Times New Roman" panose="02020603050405020304" pitchFamily="18" charset="0"/>
              </a:rPr>
              <a:t>5. </a:t>
            </a:r>
            <a:r>
              <a:rPr lang="en-US" sz="2400" i="1" dirty="0">
                <a:latin typeface="Times New Roman" panose="02020603050405020304" pitchFamily="18" charset="0"/>
                <a:cs typeface="Times New Roman" panose="02020603050405020304" pitchFamily="18" charset="0"/>
              </a:rPr>
              <a:t>Pursuit phase</a:t>
            </a:r>
            <a:r>
              <a:rPr lang="ru-RU" sz="2400" i="1" dirty="0">
                <a:latin typeface="Times New Roman" panose="02020603050405020304" pitchFamily="18" charset="0"/>
                <a:cs typeface="Times New Roman" panose="02020603050405020304" pitchFamily="18" charset="0"/>
              </a:rPr>
              <a:t>.</a:t>
            </a:r>
            <a:r>
              <a:rPr lang="ru-RU"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 aggressor tries to The aggressor tries to convince the victim that he/she needs him/her and cannot live without him/her. If it doesn't work, the aggressor may turn to threats and violence</a:t>
            </a:r>
            <a:endParaRPr lang="ru-RU" sz="2400" dirty="0">
              <a:latin typeface="Times New Roman" panose="02020603050405020304" pitchFamily="18" charset="0"/>
              <a:cs typeface="Times New Roman" panose="02020603050405020304" pitchFamily="18" charset="0"/>
            </a:endParaRPr>
          </a:p>
          <a:p>
            <a:pPr marL="0" indent="0">
              <a:buNone/>
            </a:pPr>
            <a:r>
              <a:rPr lang="ru-RU" sz="2400" i="1" dirty="0">
                <a:latin typeface="Times New Roman" panose="02020603050405020304" pitchFamily="18" charset="0"/>
                <a:cs typeface="Times New Roman" panose="02020603050405020304" pitchFamily="18" charset="0"/>
              </a:rPr>
              <a:t>6. </a:t>
            </a:r>
            <a:r>
              <a:rPr lang="en-US" sz="2400" i="1" dirty="0">
                <a:latin typeface="Times New Roman" panose="02020603050405020304" pitchFamily="18" charset="0"/>
                <a:cs typeface="Times New Roman" panose="02020603050405020304" pitchFamily="18" charset="0"/>
              </a:rPr>
              <a:t>Honeymoon phase. </a:t>
            </a:r>
            <a:r>
              <a:rPr lang="en-US" sz="2400" dirty="0">
                <a:latin typeface="Times New Roman" panose="02020603050405020304" pitchFamily="18" charset="0"/>
                <a:cs typeface="Times New Roman" panose="02020603050405020304" pitchFamily="18" charset="0"/>
              </a:rPr>
              <a:t>The relationship between the aggressor and the victim become even closer than it was before the recent isolation. The aggressor keeps all the promises they made. The victim begins to believe and hope that the violence is over once and for all. Ultimately, however, the cycle of violence resumes.</a:t>
            </a:r>
            <a:endParaRPr lang="ru-RU" sz="2400" dirty="0">
              <a:latin typeface="Times New Roman" panose="02020603050405020304" pitchFamily="18" charset="0"/>
              <a:cs typeface="Times New Roman" panose="02020603050405020304" pitchFamily="18" charset="0"/>
            </a:endParaRPr>
          </a:p>
          <a:p>
            <a:pPr marL="0" indent="0">
              <a:buNone/>
            </a:pP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1688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550552"/>
          </a:xfrm>
        </p:spPr>
        <p:txBody>
          <a:bodyPr/>
          <a:lstStyle/>
          <a:p>
            <a:pPr algn="l"/>
            <a: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a:t>
            </a:r>
            <a:r>
              <a:rPr lang="en-US"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BEHAVIORAL MODEL</a:t>
            </a:r>
            <a:endParaRPr lang="ru-RU" dirty="0"/>
          </a:p>
        </p:txBody>
      </p:sp>
      <p:sp>
        <p:nvSpPr>
          <p:cNvPr id="3" name="Объект 2"/>
          <p:cNvSpPr>
            <a:spLocks noGrp="1"/>
          </p:cNvSpPr>
          <p:nvPr>
            <p:ph idx="1"/>
          </p:nvPr>
        </p:nvSpPr>
        <p:spPr>
          <a:xfrm>
            <a:off x="1483112" y="1025913"/>
            <a:ext cx="10415238" cy="5100252"/>
          </a:xfrm>
        </p:spPr>
        <p:txBody>
          <a:bodyPr/>
          <a:lstStyle/>
          <a:p>
            <a:pPr marL="0" indent="0">
              <a:buNone/>
            </a:pPr>
            <a:r>
              <a:rPr lang="en-US" sz="2800" dirty="0">
                <a:latin typeface="Times New Roman" panose="02020603050405020304" pitchFamily="18" charset="0"/>
                <a:cs typeface="Times New Roman" panose="02020603050405020304" pitchFamily="18" charset="0"/>
              </a:rPr>
              <a:t>When parents demonstrate an aggressive behavior by themselves, they "give children a lesson" about violence. In this case, the following effects may occur:</a:t>
            </a:r>
            <a:br>
              <a:rPr lang="en-US" sz="2800" dirty="0">
                <a:latin typeface="Times New Roman" panose="02020603050405020304" pitchFamily="18" charset="0"/>
                <a:cs typeface="Times New Roman" panose="02020603050405020304" pitchFamily="18" charset="0"/>
              </a:rPr>
            </a:br>
            <a:r>
              <a:rPr lang="en-US" sz="2800" b="1" i="1" dirty="0">
                <a:latin typeface="Times New Roman" panose="02020603050405020304" pitchFamily="18" charset="0"/>
                <a:cs typeface="Times New Roman" panose="02020603050405020304" pitchFamily="18" charset="0"/>
              </a:rPr>
              <a:t>Adaptation effect</a:t>
            </a:r>
            <a:r>
              <a:rPr lang="en-US" sz="2800" dirty="0">
                <a:latin typeface="Times New Roman" panose="02020603050405020304" pitchFamily="18" charset="0"/>
                <a:cs typeface="Times New Roman" panose="02020603050405020304" pitchFamily="18" charset="0"/>
              </a:rPr>
              <a:t>. A </a:t>
            </a:r>
            <a:r>
              <a:rPr lang="en-US" sz="2800" dirty="0" smtClean="0">
                <a:latin typeface="Times New Roman" panose="02020603050405020304" pitchFamily="18" charset="0"/>
                <a:cs typeface="Times New Roman" panose="02020603050405020304" pitchFamily="18" charset="0"/>
              </a:rPr>
              <a:t>phenomenon </a:t>
            </a:r>
            <a:r>
              <a:rPr lang="en-US" sz="2800" dirty="0">
                <a:latin typeface="Times New Roman" panose="02020603050405020304" pitchFamily="18" charset="0"/>
                <a:cs typeface="Times New Roman" panose="02020603050405020304" pitchFamily="18" charset="0"/>
              </a:rPr>
              <a:t>when a child witnessing parental violence discovers a completely new behavior. By observing parents, they learn verbal and/or physical reactions that were previously absent in their behavior and with the help of which they can harm others or protect their interests (imitation and copying).</a:t>
            </a:r>
            <a:endParaRPr lang="ru-RU" sz="2800" dirty="0">
              <a:latin typeface="Times New Roman" panose="02020603050405020304" pitchFamily="18" charset="0"/>
              <a:cs typeface="Times New Roman" panose="02020603050405020304" pitchFamily="18" charset="0"/>
            </a:endParaRPr>
          </a:p>
          <a:p>
            <a:pPr marL="0" indent="0">
              <a:buNone/>
            </a:pPr>
            <a:endParaRPr lang="ru-RU" sz="2800" dirty="0"/>
          </a:p>
          <a:p>
            <a:pPr marL="0" indent="0">
              <a:buNone/>
            </a:pP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12343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550552"/>
          </a:xfrm>
        </p:spPr>
        <p:txBody>
          <a:bodyPr/>
          <a:lstStyle/>
          <a:p>
            <a:pPr algn="l"/>
            <a: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a:t>
            </a:r>
            <a:r>
              <a:rPr lang="en-US"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BEHAVIORAL MODEL</a:t>
            </a:r>
            <a:endParaRPr lang="ru-RU" dirty="0"/>
          </a:p>
        </p:txBody>
      </p:sp>
      <p:sp>
        <p:nvSpPr>
          <p:cNvPr id="3" name="Объект 2"/>
          <p:cNvSpPr>
            <a:spLocks noGrp="1"/>
          </p:cNvSpPr>
          <p:nvPr>
            <p:ph idx="1"/>
          </p:nvPr>
        </p:nvSpPr>
        <p:spPr>
          <a:xfrm>
            <a:off x="1483112" y="1025913"/>
            <a:ext cx="10415238" cy="5100252"/>
          </a:xfrm>
        </p:spPr>
        <p:txBody>
          <a:bodyPr/>
          <a:lstStyle/>
          <a:p>
            <a:pPr marL="0" indent="0">
              <a:buNone/>
            </a:pPr>
            <a:r>
              <a:rPr lang="en-US" sz="2800" b="1" i="1" dirty="0">
                <a:latin typeface="Times New Roman" panose="02020603050405020304" pitchFamily="18" charset="0"/>
                <a:cs typeface="Times New Roman" panose="02020603050405020304" pitchFamily="18" charset="0"/>
              </a:rPr>
              <a:t>Lift of prohibitions</a:t>
            </a:r>
            <a:endParaRPr lang="ru-RU" sz="2800" b="1" i="1"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The child may conclude: "If others show aggression with impunity, then I am allowed to do the same."</a:t>
            </a:r>
            <a:endParaRPr lang="ru-RU" sz="2800" dirty="0">
              <a:latin typeface="Times New Roman" panose="02020603050405020304" pitchFamily="18" charset="0"/>
              <a:cs typeface="Times New Roman" panose="02020603050405020304" pitchFamily="18" charset="0"/>
            </a:endParaRPr>
          </a:p>
          <a:p>
            <a:pPr marL="0" indent="0">
              <a:buNone/>
            </a:pPr>
            <a:r>
              <a:rPr lang="en-US" sz="2800" b="1" i="1" dirty="0">
                <a:latin typeface="Times New Roman" panose="02020603050405020304" pitchFamily="18" charset="0"/>
                <a:cs typeface="Times New Roman" panose="02020603050405020304" pitchFamily="18" charset="0"/>
              </a:rPr>
              <a:t>Numbing or loss of emotional sensitivity </a:t>
            </a:r>
            <a:r>
              <a:rPr lang="en-US" sz="2800" dirty="0">
                <a:latin typeface="Times New Roman" panose="02020603050405020304" pitchFamily="18" charset="0"/>
                <a:cs typeface="Times New Roman" panose="02020603050405020304" pitchFamily="18" charset="0"/>
              </a:rPr>
              <a:t>is the phenomena when</a:t>
            </a:r>
            <a:r>
              <a:rPr lang="ru-RU"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 child gets used to violence, its consequences and other people's pain so much that they stop to consider aggression as a special, extreme form of behavior.</a:t>
            </a:r>
            <a:endParaRPr lang="ru-RU" sz="2800" dirty="0">
              <a:latin typeface="Times New Roman" panose="02020603050405020304" pitchFamily="18" charset="0"/>
              <a:cs typeface="Times New Roman" panose="02020603050405020304" pitchFamily="18" charset="0"/>
            </a:endParaRPr>
          </a:p>
          <a:p>
            <a:pPr marL="0" indent="0">
              <a:buNone/>
            </a:pPr>
            <a:r>
              <a:rPr lang="en-US" sz="2800" b="1" i="1" dirty="0">
                <a:latin typeface="Times New Roman" panose="02020603050405020304" pitchFamily="18" charset="0"/>
                <a:cs typeface="Times New Roman" panose="02020603050405020304" pitchFamily="18" charset="0"/>
              </a:rPr>
              <a:t>Changes in the image of reality</a:t>
            </a:r>
            <a:r>
              <a:rPr lang="en-US" sz="2800" dirty="0">
                <a:latin typeface="Times New Roman" panose="02020603050405020304" pitchFamily="18" charset="0"/>
                <a:cs typeface="Times New Roman" panose="02020603050405020304" pitchFamily="18" charset="0"/>
              </a:rPr>
              <a:t> is a phenomena when children who observe endless violence become inclined to expect it at any moment, and therefore, begin to perceive the world around them as hostile towards them.</a:t>
            </a:r>
            <a:endParaRPr lang="ru-RU" sz="2800" b="1" dirty="0">
              <a:latin typeface="Times New Roman" panose="02020603050405020304" pitchFamily="18" charset="0"/>
              <a:cs typeface="Times New Roman" panose="02020603050405020304" pitchFamily="18" charset="0"/>
            </a:endParaRPr>
          </a:p>
          <a:p>
            <a:pPr marL="0" indent="0">
              <a:buNone/>
            </a:pP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0104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550552"/>
          </a:xfrm>
        </p:spPr>
        <p:txBody>
          <a:bodyPr/>
          <a:lstStyle/>
          <a:p>
            <a:pPr algn="l"/>
            <a: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a:t>
            </a:r>
            <a:r>
              <a:rPr lang="en-US"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BEHAVIORAL MODEL</a:t>
            </a:r>
            <a:endParaRPr lang="ru-RU" dirty="0"/>
          </a:p>
        </p:txBody>
      </p:sp>
      <p:sp>
        <p:nvSpPr>
          <p:cNvPr id="3" name="Объект 2"/>
          <p:cNvSpPr>
            <a:spLocks noGrp="1"/>
          </p:cNvSpPr>
          <p:nvPr>
            <p:ph idx="1"/>
          </p:nvPr>
        </p:nvSpPr>
        <p:spPr>
          <a:xfrm>
            <a:off x="1483112" y="1025912"/>
            <a:ext cx="10415238" cy="5832087"/>
          </a:xfrm>
        </p:spPr>
        <p:txBody>
          <a:bodyPr/>
          <a:lstStyle/>
          <a:p>
            <a:pPr marL="0" indent="0">
              <a:buNone/>
            </a:pPr>
            <a:r>
              <a:rPr lang="ru-RU"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An important element of social learning theory is </a:t>
            </a:r>
            <a:r>
              <a:rPr lang="en-US" sz="2800" dirty="0">
                <a:solidFill>
                  <a:srgbClr val="FF0000"/>
                </a:solidFill>
                <a:latin typeface="Times New Roman" panose="02020603050405020304" pitchFamily="18" charset="0"/>
                <a:cs typeface="Times New Roman" panose="02020603050405020304" pitchFamily="18" charset="0"/>
              </a:rPr>
              <a:t>the reinforcement of aggressive behavior by others.</a:t>
            </a:r>
          </a:p>
          <a:p>
            <a:pPr marL="0" indent="0">
              <a:buNone/>
            </a:pP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Reinforcement </a:t>
            </a:r>
            <a:r>
              <a:rPr lang="en-US" sz="2800" dirty="0">
                <a:solidFill>
                  <a:srgbClr val="FF0000"/>
                </a:solidFill>
                <a:latin typeface="Times New Roman" panose="02020603050405020304" pitchFamily="18" charset="0"/>
                <a:cs typeface="Times New Roman" panose="02020603050405020304" pitchFamily="18" charset="0"/>
              </a:rPr>
              <a:t>means</a:t>
            </a:r>
            <a:r>
              <a:rPr lang="en-US" sz="2800" dirty="0">
                <a:latin typeface="Times New Roman" panose="02020603050405020304" pitchFamily="18" charset="0"/>
                <a:cs typeface="Times New Roman" panose="02020603050405020304" pitchFamily="18" charset="0"/>
              </a:rPr>
              <a:t> an action designed to enhance a specific reaction.</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When it comes to </a:t>
            </a:r>
            <a:r>
              <a:rPr lang="en-US" sz="2800" dirty="0">
                <a:solidFill>
                  <a:srgbClr val="FF0000"/>
                </a:solidFill>
                <a:latin typeface="Times New Roman" panose="02020603050405020304" pitchFamily="18" charset="0"/>
                <a:cs typeface="Times New Roman" panose="02020603050405020304" pitchFamily="18" charset="0"/>
              </a:rPr>
              <a:t>social reinforcement</a:t>
            </a:r>
            <a:r>
              <a:rPr lang="en-US" sz="2800" dirty="0">
                <a:latin typeface="Times New Roman" panose="02020603050405020304" pitchFamily="18" charset="0"/>
                <a:cs typeface="Times New Roman" panose="02020603050405020304" pitchFamily="18" charset="0"/>
              </a:rPr>
              <a:t>, one should keep in mind intangible reinforcement, verbal and non-verbal communication controlled by other people. It can be praise and reprimand, smile and ridicule, friendly and hostile gestures.</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70575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550552"/>
          </a:xfrm>
        </p:spPr>
        <p:txBody>
          <a:bodyPr/>
          <a:lstStyle/>
          <a:p>
            <a:pPr algn="l"/>
            <a: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a:t>
            </a:r>
            <a:r>
              <a:rPr lang="en-US"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BEHAVIORAL MODEL</a:t>
            </a:r>
            <a:endParaRPr lang="ru-RU" dirty="0"/>
          </a:p>
        </p:txBody>
      </p:sp>
      <p:sp>
        <p:nvSpPr>
          <p:cNvPr id="3" name="Объект 2"/>
          <p:cNvSpPr>
            <a:spLocks noGrp="1"/>
          </p:cNvSpPr>
          <p:nvPr>
            <p:ph idx="1"/>
          </p:nvPr>
        </p:nvSpPr>
        <p:spPr>
          <a:xfrm>
            <a:off x="1294853" y="1590689"/>
            <a:ext cx="10415238" cy="5832087"/>
          </a:xfrm>
        </p:spPr>
        <p:txBody>
          <a:bodyPr/>
          <a:lstStyle/>
          <a:p>
            <a:pPr marL="0" indent="0">
              <a:buNone/>
            </a:pPr>
            <a:r>
              <a:rPr lang="ru-RU"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There are many ways of reinforcement.</a:t>
            </a:r>
          </a:p>
          <a:p>
            <a:pPr marL="0" indent="0">
              <a:buNone/>
            </a:pPr>
            <a:r>
              <a:rPr lang="en-US" sz="2800" dirty="0">
                <a:latin typeface="Times New Roman" panose="02020603050405020304" pitchFamily="18" charset="0"/>
                <a:cs typeface="Times New Roman" panose="02020603050405020304" pitchFamily="18" charset="0"/>
              </a:rPr>
              <a:t>The most common are </a:t>
            </a:r>
            <a:r>
              <a:rPr lang="en-US" sz="2800" b="1" dirty="0">
                <a:latin typeface="Times New Roman" panose="02020603050405020304" pitchFamily="18" charset="0"/>
                <a:cs typeface="Times New Roman" panose="02020603050405020304" pitchFamily="18" charset="0"/>
              </a:rPr>
              <a:t>reward</a:t>
            </a:r>
            <a:r>
              <a:rPr lang="en-US" sz="2800" dirty="0">
                <a:latin typeface="Times New Roman" panose="02020603050405020304" pitchFamily="18" charset="0"/>
                <a:cs typeface="Times New Roman" panose="02020603050405020304" pitchFamily="18" charset="0"/>
              </a:rPr>
              <a:t> (pleasant stimuli) and </a:t>
            </a:r>
            <a:r>
              <a:rPr lang="en-US" sz="2800" b="1" dirty="0">
                <a:latin typeface="Times New Roman" panose="02020603050405020304" pitchFamily="18" charset="0"/>
                <a:cs typeface="Times New Roman" panose="02020603050405020304" pitchFamily="18" charset="0"/>
              </a:rPr>
              <a:t>punishment</a:t>
            </a:r>
            <a:r>
              <a:rPr lang="en-US" sz="2800" dirty="0">
                <a:latin typeface="Times New Roman" panose="02020603050405020304" pitchFamily="18" charset="0"/>
                <a:cs typeface="Times New Roman" panose="02020603050405020304" pitchFamily="18" charset="0"/>
              </a:rPr>
              <a:t> (unpleasant stimuli).</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14985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550552"/>
          </a:xfrm>
        </p:spPr>
        <p:txBody>
          <a:bodyPr/>
          <a:lstStyle/>
          <a:p>
            <a:pPr algn="l"/>
            <a:r>
              <a:rPr lang="ru-RU"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36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ru-RU" sz="3600" b="1"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COGNITIVE MODEL</a:t>
            </a:r>
            <a: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ru-RU" dirty="0"/>
          </a:p>
        </p:txBody>
      </p:sp>
      <p:sp>
        <p:nvSpPr>
          <p:cNvPr id="3" name="Объект 2"/>
          <p:cNvSpPr>
            <a:spLocks noGrp="1"/>
          </p:cNvSpPr>
          <p:nvPr>
            <p:ph idx="1"/>
          </p:nvPr>
        </p:nvSpPr>
        <p:spPr>
          <a:xfrm>
            <a:off x="3245005" y="1025912"/>
            <a:ext cx="8809463" cy="5832087"/>
          </a:xfrm>
        </p:spPr>
        <p:txBody>
          <a:bodyPr/>
          <a:lstStyle/>
          <a:p>
            <a:r>
              <a:rPr lang="en-US" sz="2800" dirty="0">
                <a:latin typeface="Times New Roman" panose="02020603050405020304" pitchFamily="18" charset="0"/>
                <a:cs typeface="Times New Roman" panose="02020603050405020304" pitchFamily="18" charset="0"/>
              </a:rPr>
              <a:t>This approach is based on the theory of psychological dysfunction. It’s author, Albert Ellis, believed that the three main psychological aspects of human activity are cognition, emotion, and behavior (ABC theory). </a:t>
            </a:r>
            <a:endParaRPr lang="ru-RU"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All three aspects are </a:t>
            </a:r>
            <a:r>
              <a:rPr lang="en-US" sz="2800" dirty="0" smtClean="0">
                <a:latin typeface="Times New Roman" panose="02020603050405020304" pitchFamily="18" charset="0"/>
                <a:cs typeface="Times New Roman" panose="02020603050405020304" pitchFamily="18" charset="0"/>
              </a:rPr>
              <a:t>connected</a:t>
            </a:r>
            <a:r>
              <a:rPr lang="en-US" sz="2800" dirty="0">
                <a:latin typeface="Times New Roman" panose="02020603050405020304" pitchFamily="18" charset="0"/>
                <a:cs typeface="Times New Roman" panose="02020603050405020304" pitchFamily="18" charset="0"/>
              </a:rPr>
              <a:t>, and a change in one of them often causes a change in the others. </a:t>
            </a:r>
            <a:endParaRPr lang="ru-RU"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If a person changes the way they think, that is, begins to think about an event in some other way, it is very likely that their emotional response to the event will change as well, and possibly their behavior will change as well.</a:t>
            </a:r>
            <a:endParaRPr lang="ru-RU" sz="2800" dirty="0">
              <a:latin typeface="Times New Roman" panose="02020603050405020304" pitchFamily="18" charset="0"/>
              <a:cs typeface="Times New Roman" panose="02020603050405020304" pitchFamily="18" charset="0"/>
            </a:endParaRPr>
          </a:p>
        </p:txBody>
      </p:sp>
      <p:pic>
        <p:nvPicPr>
          <p:cNvPr id="5124" name="Picture 4" descr="https://cikavy.com/img/otherscientists/GulkFEaMusxSAkxq56m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152" y="1025912"/>
            <a:ext cx="3390900" cy="3390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46236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550552"/>
          </a:xfrm>
        </p:spPr>
        <p:txBody>
          <a:bodyPr/>
          <a:lstStyle/>
          <a:p>
            <a:pPr algn="l"/>
            <a: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a:t>
            </a:r>
            <a:r>
              <a:rPr lang="en-US"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COGNITIVE MODEL</a:t>
            </a:r>
            <a: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ru-RU" dirty="0"/>
          </a:p>
        </p:txBody>
      </p:sp>
      <p:sp>
        <p:nvSpPr>
          <p:cNvPr id="3" name="Объект 2"/>
          <p:cNvSpPr>
            <a:spLocks noGrp="1"/>
          </p:cNvSpPr>
          <p:nvPr>
            <p:ph idx="1"/>
          </p:nvPr>
        </p:nvSpPr>
        <p:spPr>
          <a:xfrm>
            <a:off x="1393903" y="1025912"/>
            <a:ext cx="10660566" cy="5832087"/>
          </a:xfrm>
        </p:spPr>
        <p:txBody>
          <a:bodyPr/>
          <a:lstStyle/>
          <a:p>
            <a:pPr marL="0" indent="0">
              <a:buNone/>
            </a:pPr>
            <a:r>
              <a:rPr lang="ru-RU" sz="2800" dirty="0" smtClean="0">
                <a:latin typeface="Times New Roman" panose="02020603050405020304" pitchFamily="18" charset="0"/>
                <a:cs typeface="Times New Roman" panose="02020603050405020304" pitchFamily="18" charset="0"/>
              </a:rPr>
              <a:t> </a:t>
            </a:r>
            <a:r>
              <a:rPr lang="de-DE" sz="2800" b="1" dirty="0" smtClean="0">
                <a:latin typeface="Times New Roman" panose="02020603050405020304" pitchFamily="18" charset="0"/>
                <a:cs typeface="Times New Roman" panose="02020603050405020304" pitchFamily="18" charset="0"/>
              </a:rPr>
              <a:t>Albert Ellis</a:t>
            </a:r>
            <a:r>
              <a:rPr lang="ru-RU" sz="2800" b="1" dirty="0" smtClean="0">
                <a:latin typeface="Times New Roman" panose="02020603050405020304" pitchFamily="18" charset="0"/>
                <a:cs typeface="Times New Roman" panose="02020603050405020304" pitchFamily="18" charset="0"/>
              </a:rPr>
              <a:t>:</a:t>
            </a:r>
          </a:p>
          <a:p>
            <a:pPr marL="0" indent="0">
              <a:buNone/>
            </a:pPr>
            <a:r>
              <a:rPr lang="ru-RU"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There are four main goals that people strive for:</a:t>
            </a:r>
            <a:endParaRPr lang="ru-RU"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1. </a:t>
            </a:r>
            <a:r>
              <a:rPr lang="en-US" sz="2800" i="1" dirty="0">
                <a:latin typeface="Times New Roman" panose="02020603050405020304" pitchFamily="18" charset="0"/>
                <a:cs typeface="Times New Roman" panose="02020603050405020304" pitchFamily="18" charset="0"/>
              </a:rPr>
              <a:t>survival</a:t>
            </a:r>
            <a:r>
              <a:rPr lang="en-US" sz="2800" dirty="0">
                <a:latin typeface="Times New Roman" panose="02020603050405020304" pitchFamily="18" charset="0"/>
                <a:cs typeface="Times New Roman" panose="02020603050405020304" pitchFamily="18" charset="0"/>
              </a:rPr>
              <a:t>, or the preservation of one's own life;</a:t>
            </a:r>
            <a:endParaRPr lang="ru-RU"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2. </a:t>
            </a:r>
            <a:r>
              <a:rPr lang="en-US" sz="2800" i="1" dirty="0">
                <a:latin typeface="Times New Roman" panose="02020603050405020304" pitchFamily="18" charset="0"/>
                <a:cs typeface="Times New Roman" panose="02020603050405020304" pitchFamily="18" charset="0"/>
              </a:rPr>
              <a:t>happiness</a:t>
            </a:r>
            <a:r>
              <a:rPr lang="en-US" sz="2800" dirty="0">
                <a:latin typeface="Times New Roman" panose="02020603050405020304" pitchFamily="18" charset="0"/>
                <a:cs typeface="Times New Roman" panose="02020603050405020304" pitchFamily="18" charset="0"/>
              </a:rPr>
              <a:t>, or life with the ultimate goal of maximizing pleasure or satisfaction and minimizing suffering or dissatisfaction;</a:t>
            </a:r>
            <a:endParaRPr lang="ru-RU"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3. </a:t>
            </a:r>
            <a:r>
              <a:rPr lang="en-US" sz="2800" i="1" dirty="0">
                <a:latin typeface="Times New Roman" panose="02020603050405020304" pitchFamily="18" charset="0"/>
                <a:cs typeface="Times New Roman" panose="02020603050405020304" pitchFamily="18" charset="0"/>
              </a:rPr>
              <a:t>social acceptance</a:t>
            </a:r>
            <a:r>
              <a:rPr lang="en-US" sz="2800" dirty="0">
                <a:latin typeface="Times New Roman" panose="02020603050405020304" pitchFamily="18" charset="0"/>
                <a:cs typeface="Times New Roman" panose="02020603050405020304" pitchFamily="18" charset="0"/>
              </a:rPr>
              <a:t>, or life in a community or a society where one feels good and accepted by others;</a:t>
            </a:r>
            <a:endParaRPr lang="ru-RU"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4. </a:t>
            </a:r>
            <a:r>
              <a:rPr lang="en-US" sz="2800" i="1" dirty="0">
                <a:latin typeface="Times New Roman" panose="02020603050405020304" pitchFamily="18" charset="0"/>
                <a:cs typeface="Times New Roman" panose="02020603050405020304" pitchFamily="18" charset="0"/>
              </a:rPr>
              <a:t>intimate relationships</a:t>
            </a:r>
            <a:r>
              <a:rPr lang="en-US" sz="2800" dirty="0">
                <a:latin typeface="Times New Roman" panose="02020603050405020304" pitchFamily="18" charset="0"/>
                <a:cs typeface="Times New Roman" panose="02020603050405020304" pitchFamily="18" charset="0"/>
              </a:rPr>
              <a:t>, or the affection for the loved ones.</a:t>
            </a:r>
            <a:endParaRPr lang="ru-RU" sz="2800" dirty="0">
              <a:latin typeface="Times New Roman" panose="02020603050405020304" pitchFamily="18" charset="0"/>
              <a:cs typeface="Times New Roman" panose="02020603050405020304" pitchFamily="18" charset="0"/>
            </a:endParaRPr>
          </a:p>
          <a:p>
            <a:pPr marL="0" indent="0">
              <a:buNone/>
            </a:pP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65257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550552"/>
          </a:xfrm>
        </p:spPr>
        <p:txBody>
          <a:bodyPr/>
          <a:lstStyle/>
          <a:p>
            <a:pPr algn="l"/>
            <a: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a:t>
            </a:r>
            <a:r>
              <a:rPr lang="en-US"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COGNITIVE MODEL</a:t>
            </a:r>
            <a: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ru-RU" dirty="0"/>
          </a:p>
        </p:txBody>
      </p:sp>
      <p:sp>
        <p:nvSpPr>
          <p:cNvPr id="3" name="Объект 2"/>
          <p:cNvSpPr>
            <a:spLocks noGrp="1"/>
          </p:cNvSpPr>
          <p:nvPr>
            <p:ph idx="1"/>
          </p:nvPr>
        </p:nvSpPr>
        <p:spPr>
          <a:xfrm>
            <a:off x="1393903" y="1025912"/>
            <a:ext cx="10660566" cy="5832087"/>
          </a:xfrm>
        </p:spPr>
        <p:txBody>
          <a:bodyPr/>
          <a:lstStyle/>
          <a:p>
            <a:pPr marL="0" indent="0">
              <a:buNone/>
            </a:pPr>
            <a:r>
              <a:rPr lang="ru-RU" sz="2800" dirty="0" smtClean="0">
                <a:latin typeface="Times New Roman" panose="02020603050405020304" pitchFamily="18" charset="0"/>
                <a:cs typeface="Times New Roman" panose="02020603050405020304" pitchFamily="18" charset="0"/>
              </a:rPr>
              <a:t> </a:t>
            </a:r>
            <a:r>
              <a:rPr lang="de-DE" sz="2800" b="1" dirty="0" smtClean="0">
                <a:latin typeface="Times New Roman" panose="02020603050405020304" pitchFamily="18" charset="0"/>
                <a:cs typeface="Times New Roman" panose="02020603050405020304" pitchFamily="18" charset="0"/>
              </a:rPr>
              <a:t>Albert Ellis</a:t>
            </a:r>
            <a:r>
              <a:rPr lang="ru-RU" sz="2800" b="1"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Any thoughts, emotions or actions that contribute to the achievement of these goals are rational, reasonable or healthy. </a:t>
            </a:r>
            <a:endParaRPr lang="ru-RU"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Those that block or hinder the achievement of these goals are irrational</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or unhealthy. </a:t>
            </a:r>
            <a:endParaRPr lang="ru-RU"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On this basis we distinguish two types of aggression: healthy and unhealthy. </a:t>
            </a:r>
            <a:endParaRPr lang="ru-RU"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Healthy aggression implies a person's aspiration to preserve </a:t>
            </a:r>
            <a:r>
              <a:rPr lang="en-US" sz="2800" dirty="0" smtClean="0">
                <a:latin typeface="Times New Roman" panose="02020603050405020304" pitchFamily="18" charset="0"/>
                <a:cs typeface="Times New Roman" panose="02020603050405020304" pitchFamily="18" charset="0"/>
              </a:rPr>
              <a:t>their own </a:t>
            </a:r>
            <a:r>
              <a:rPr lang="en-US" sz="2800" dirty="0">
                <a:latin typeface="Times New Roman" panose="02020603050405020304" pitchFamily="18" charset="0"/>
                <a:cs typeface="Times New Roman" panose="02020603050405020304" pitchFamily="18" charset="0"/>
              </a:rPr>
              <a:t>life, to be happy, to adapt </a:t>
            </a:r>
            <a:r>
              <a:rPr lang="en-US" sz="2800" dirty="0" smtClean="0">
                <a:latin typeface="Times New Roman" panose="02020603050405020304" pitchFamily="18" charset="0"/>
                <a:cs typeface="Times New Roman" panose="02020603050405020304" pitchFamily="18" charset="0"/>
              </a:rPr>
              <a:t>successfully </a:t>
            </a:r>
            <a:r>
              <a:rPr lang="en-US" sz="2800" dirty="0">
                <a:latin typeface="Times New Roman" panose="02020603050405020304" pitchFamily="18" charset="0"/>
                <a:cs typeface="Times New Roman" panose="02020603050405020304" pitchFamily="18" charset="0"/>
              </a:rPr>
              <a:t>in a social group, to establish close relationships with peers. </a:t>
            </a:r>
            <a:endParaRPr lang="ru-RU"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Unhealthy aggression blocks or hinders the pursuit of these basic human goals.</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0643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550552"/>
          </a:xfrm>
        </p:spPr>
        <p:txBody>
          <a:bodyPr/>
          <a:lstStyle/>
          <a:p>
            <a:pPr algn="l"/>
            <a:r>
              <a:rPr lang="ru-RU"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3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a:t>
            </a:r>
            <a:r>
              <a:rPr lang="en-US" sz="3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BEHAVIORAL MODEL</a:t>
            </a:r>
            <a: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ru-RU" dirty="0"/>
          </a:p>
        </p:txBody>
      </p:sp>
      <p:sp>
        <p:nvSpPr>
          <p:cNvPr id="3" name="Объект 2"/>
          <p:cNvSpPr>
            <a:spLocks noGrp="1"/>
          </p:cNvSpPr>
          <p:nvPr>
            <p:ph idx="1"/>
          </p:nvPr>
        </p:nvSpPr>
        <p:spPr>
          <a:xfrm>
            <a:off x="1204332" y="1025913"/>
            <a:ext cx="10694018" cy="5100252"/>
          </a:xfrm>
        </p:spPr>
        <p:txBody>
          <a:bodyPr/>
          <a:lstStyle/>
          <a:p>
            <a:pPr marL="0" indent="0">
              <a:buNone/>
            </a:pPr>
            <a:r>
              <a:rPr lang="en-US" sz="2800" dirty="0">
                <a:latin typeface="Times New Roman" panose="02020603050405020304" pitchFamily="18" charset="0"/>
                <a:cs typeface="Times New Roman" panose="02020603050405020304" pitchFamily="18" charset="0"/>
              </a:rPr>
              <a:t>Unlike others, the social learning theory says that aggression is a </a:t>
            </a:r>
            <a:r>
              <a:rPr lang="en-US" sz="2800" dirty="0">
                <a:solidFill>
                  <a:srgbClr val="FF0000"/>
                </a:solidFill>
                <a:latin typeface="Times New Roman" panose="02020603050405020304" pitchFamily="18" charset="0"/>
                <a:cs typeface="Times New Roman" panose="02020603050405020304" pitchFamily="18" charset="0"/>
              </a:rPr>
              <a:t>behavior learned in the process of socialization. </a:t>
            </a:r>
            <a:endParaRPr lang="ru-RU" sz="2800" dirty="0">
              <a:solidFill>
                <a:srgbClr val="FF0000"/>
              </a:solidFill>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We </a:t>
            </a:r>
            <a:r>
              <a:rPr lang="en-US" sz="2800" dirty="0">
                <a:latin typeface="Times New Roman" panose="02020603050405020304" pitchFamily="18" charset="0"/>
                <a:cs typeface="Times New Roman" panose="02020603050405020304" pitchFamily="18" charset="0"/>
              </a:rPr>
              <a:t>can say that socialization of aggression is a process of learning to control one's own aggressive impulses or to express aggression in forms that are acceptable in a particular community or society.</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98890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550552"/>
          </a:xfrm>
        </p:spPr>
        <p:txBody>
          <a:bodyPr/>
          <a:lstStyle/>
          <a:p>
            <a:pPr algn="l"/>
            <a: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a:t>
            </a:r>
            <a:r>
              <a:rPr lang="en-US"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COGNITIVE MODEL</a:t>
            </a:r>
            <a: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ru-RU" dirty="0"/>
          </a:p>
        </p:txBody>
      </p:sp>
      <p:sp>
        <p:nvSpPr>
          <p:cNvPr id="3" name="Объект 2"/>
          <p:cNvSpPr>
            <a:spLocks noGrp="1"/>
          </p:cNvSpPr>
          <p:nvPr>
            <p:ph idx="1"/>
          </p:nvPr>
        </p:nvSpPr>
        <p:spPr>
          <a:xfrm>
            <a:off x="1393903" y="1025912"/>
            <a:ext cx="10660566" cy="5832087"/>
          </a:xfrm>
        </p:spPr>
        <p:txBody>
          <a:bodyPr/>
          <a:lstStyle/>
          <a:p>
            <a:pPr marL="0" indent="0">
              <a:buNone/>
            </a:pPr>
            <a:r>
              <a:rPr lang="de-DE" sz="2800" b="1" dirty="0" smtClean="0">
                <a:latin typeface="Times New Roman" panose="02020603050405020304" pitchFamily="18" charset="0"/>
                <a:cs typeface="Times New Roman" panose="02020603050405020304" pitchFamily="18" charset="0"/>
              </a:rPr>
              <a:t>Albert Ellis</a:t>
            </a:r>
            <a:r>
              <a:rPr lang="ru-RU" sz="2800" b="1" dirty="0" smtClean="0">
                <a:latin typeface="Times New Roman" panose="02020603050405020304" pitchFamily="18" charset="0"/>
                <a:cs typeface="Times New Roman" panose="02020603050405020304" pitchFamily="18" charset="0"/>
              </a:rPr>
              <a:t>: </a:t>
            </a:r>
          </a:p>
          <a:p>
            <a:r>
              <a:rPr lang="en-US" sz="2800" dirty="0">
                <a:latin typeface="Times New Roman" panose="02020603050405020304" pitchFamily="18" charset="0"/>
                <a:cs typeface="Times New Roman" panose="02020603050405020304" pitchFamily="18" charset="0"/>
              </a:rPr>
              <a:t>The basic manifestations of human aggression include a wide variety of personality traits:</a:t>
            </a:r>
            <a:endParaRPr lang="ru-RU"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Irritability</a:t>
            </a:r>
            <a:endParaRPr lang="ru-RU"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Tendency to argue</a:t>
            </a:r>
            <a:endParaRPr lang="ru-RU"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Arrogance</a:t>
            </a:r>
            <a:endParaRPr lang="ru-RU"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Rage</a:t>
            </a:r>
            <a:endParaRPr lang="ru-RU"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Hostility</a:t>
            </a:r>
            <a:endParaRPr lang="ru-RU"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Tendency to insult</a:t>
            </a:r>
            <a:endParaRPr lang="ru-RU"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Violence</a:t>
            </a:r>
            <a:endParaRPr lang="ru-RU" sz="2800" dirty="0">
              <a:latin typeface="Times New Roman" panose="02020603050405020304" pitchFamily="18" charset="0"/>
              <a:cs typeface="Times New Roman" panose="02020603050405020304" pitchFamily="18" charset="0"/>
            </a:endParaRPr>
          </a:p>
          <a:p>
            <a:endParaRPr lang="ru-RU" sz="2800" dirty="0">
              <a:latin typeface="Times New Roman" panose="02020603050405020304" pitchFamily="18" charset="0"/>
              <a:cs typeface="Times New Roman" panose="02020603050405020304" pitchFamily="18" charset="0"/>
            </a:endParaRPr>
          </a:p>
          <a:p>
            <a:pPr marL="0" indent="0">
              <a:buNone/>
            </a:pP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69129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550552"/>
          </a:xfrm>
        </p:spPr>
        <p:txBody>
          <a:bodyPr/>
          <a:lstStyle/>
          <a:p>
            <a:pPr algn="l"/>
            <a: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a:t>
            </a:r>
            <a:r>
              <a:rPr lang="en-US"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COGNITIVE MODEL</a:t>
            </a:r>
            <a: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ru-RU" dirty="0"/>
          </a:p>
        </p:txBody>
      </p:sp>
      <p:sp>
        <p:nvSpPr>
          <p:cNvPr id="3" name="Объект 2"/>
          <p:cNvSpPr>
            <a:spLocks noGrp="1"/>
          </p:cNvSpPr>
          <p:nvPr>
            <p:ph idx="1"/>
          </p:nvPr>
        </p:nvSpPr>
        <p:spPr>
          <a:xfrm>
            <a:off x="1407351" y="1563794"/>
            <a:ext cx="10660566" cy="5832087"/>
          </a:xfrm>
        </p:spPr>
        <p:txBody>
          <a:bodyPr/>
          <a:lstStyle/>
          <a:p>
            <a:pPr marL="0" indent="0">
              <a:buNone/>
            </a:pPr>
            <a:r>
              <a:rPr lang="en-US" sz="2800" dirty="0">
                <a:latin typeface="Times New Roman" panose="02020603050405020304" pitchFamily="18" charset="0"/>
                <a:cs typeface="Times New Roman" panose="02020603050405020304" pitchFamily="18" charset="0"/>
              </a:rPr>
              <a:t>According to A. Ellis, assertiveness is the healthiest manifestation of aggression because it is not just desirable, but necessary for human survival.</a:t>
            </a:r>
            <a:endParaRPr lang="ru-RU" sz="2800" dirty="0">
              <a:latin typeface="Times New Roman" panose="02020603050405020304" pitchFamily="18" charset="0"/>
              <a:cs typeface="Times New Roman" panose="02020603050405020304" pitchFamily="18" charset="0"/>
            </a:endParaRPr>
          </a:p>
          <a:p>
            <a:pPr marL="0" indent="0">
              <a:buNone/>
            </a:pPr>
            <a:r>
              <a:rPr lang="en-US" sz="2800" dirty="0">
                <a:solidFill>
                  <a:srgbClr val="FF0000"/>
                </a:solidFill>
                <a:latin typeface="Times New Roman" panose="02020603050405020304" pitchFamily="18" charset="0"/>
                <a:cs typeface="Times New Roman" panose="02020603050405020304" pitchFamily="18" charset="0"/>
              </a:rPr>
              <a:t>Assertiveness</a:t>
            </a:r>
            <a:r>
              <a:rPr lang="en-US" sz="2800" dirty="0">
                <a:latin typeface="Times New Roman" panose="02020603050405020304" pitchFamily="18" charset="0"/>
                <a:cs typeface="Times New Roman" panose="02020603050405020304" pitchFamily="18" charset="0"/>
              </a:rPr>
              <a:t> is a person's ability to assert their rights with confidence and dignity without violating the rights of others. An assertive person is aware of their feelings, desires, and is able to express them, to stand up for their values, feeling comfortable while communicating with others.</a:t>
            </a:r>
            <a:endParaRPr lang="ru-RU" sz="2800" dirty="0">
              <a:latin typeface="Times New Roman" panose="02020603050405020304" pitchFamily="18" charset="0"/>
              <a:cs typeface="Times New Roman" panose="02020603050405020304" pitchFamily="18" charset="0"/>
            </a:endParaRPr>
          </a:p>
          <a:p>
            <a:pPr marL="0" indent="0">
              <a:buNone/>
            </a:pP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84911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550552"/>
          </a:xfrm>
        </p:spPr>
        <p:txBody>
          <a:bodyPr/>
          <a:lstStyle/>
          <a:p>
            <a:pPr algn="l"/>
            <a: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a:t>
            </a:r>
            <a:r>
              <a:rPr lang="en-US"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COGNITIVE MODEL</a:t>
            </a:r>
            <a: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ru-RU" dirty="0"/>
          </a:p>
        </p:txBody>
      </p:sp>
      <p:sp>
        <p:nvSpPr>
          <p:cNvPr id="3" name="Объект 2"/>
          <p:cNvSpPr>
            <a:spLocks noGrp="1"/>
          </p:cNvSpPr>
          <p:nvPr>
            <p:ph idx="1"/>
          </p:nvPr>
        </p:nvSpPr>
        <p:spPr>
          <a:xfrm>
            <a:off x="1393903" y="1025912"/>
            <a:ext cx="10660566" cy="5832087"/>
          </a:xfrm>
        </p:spPr>
        <p:txBody>
          <a:bodyPr/>
          <a:lstStyle/>
          <a:p>
            <a:pPr marL="0" indent="0">
              <a:buNone/>
            </a:pPr>
            <a:r>
              <a:rPr lang="en-US" sz="2800" dirty="0">
                <a:latin typeface="Times New Roman" panose="02020603050405020304" pitchFamily="18" charset="0"/>
                <a:cs typeface="Times New Roman" panose="02020603050405020304" pitchFamily="18" charset="0"/>
              </a:rPr>
              <a:t>According to the Ellis’ ABC theory, there are many events (A - activating event) in each person's life to which they respond with certain emotional and behavioral reactions (C - Consequences), and the stimulus (event) is not always the cause of that reaction (consequence). </a:t>
            </a:r>
            <a:endParaRPr lang="ru-RU"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Rather, the cognitive-emotional processing of information about the event (B - system of Beliefs) results in perception and interpretation of the Activating Event. </a:t>
            </a:r>
            <a:endParaRPr lang="ru-RU"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For example, if a person has been deceived by someone (A) and feels angry and aggressive (C), then they are really angry and resentful because they’re convinced (B) that they have been treated unfairly.</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21506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550552"/>
          </a:xfrm>
        </p:spPr>
        <p:txBody>
          <a:bodyPr/>
          <a:lstStyle/>
          <a:p>
            <a:pPr algn="l"/>
            <a: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a:t>
            </a:r>
            <a:r>
              <a:rPr lang="en-US"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COGNITIVE MODEL</a:t>
            </a:r>
            <a: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ru-RU" dirty="0"/>
          </a:p>
        </p:txBody>
      </p:sp>
      <p:sp>
        <p:nvSpPr>
          <p:cNvPr id="3" name="Объект 2"/>
          <p:cNvSpPr>
            <a:spLocks noGrp="1"/>
          </p:cNvSpPr>
          <p:nvPr>
            <p:ph idx="1"/>
          </p:nvPr>
        </p:nvSpPr>
        <p:spPr>
          <a:xfrm>
            <a:off x="1393903" y="1025912"/>
            <a:ext cx="10660566" cy="5832087"/>
          </a:xfrm>
        </p:spPr>
        <p:txBody>
          <a:bodyPr/>
          <a:lstStyle/>
          <a:p>
            <a:pPr marL="0" indent="0">
              <a:buNone/>
            </a:pPr>
            <a:r>
              <a:rPr lang="ru-RU"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For the occurrence </a:t>
            </a:r>
            <a:r>
              <a:rPr lang="en-US" sz="2800" dirty="0" smtClean="0">
                <a:latin typeface="Times New Roman" panose="02020603050405020304" pitchFamily="18" charset="0"/>
                <a:cs typeface="Times New Roman" panose="02020603050405020304" pitchFamily="18" charset="0"/>
              </a:rPr>
              <a:t>of </a:t>
            </a:r>
            <a:r>
              <a:rPr lang="en-US" sz="2800" dirty="0">
                <a:latin typeface="Times New Roman" panose="02020603050405020304" pitchFamily="18" charset="0"/>
                <a:cs typeface="Times New Roman" panose="02020603050405020304" pitchFamily="18" charset="0"/>
              </a:rPr>
              <a:t>healthy or unhealthy aggression it matters which belief, rational (</a:t>
            </a:r>
            <a:r>
              <a:rPr lang="en-US" sz="2800" dirty="0" err="1">
                <a:latin typeface="Times New Roman" panose="02020603050405020304" pitchFamily="18" charset="0"/>
                <a:cs typeface="Times New Roman" panose="02020603050405020304" pitchFamily="18" charset="0"/>
              </a:rPr>
              <a:t>rB</a:t>
            </a:r>
            <a:r>
              <a:rPr lang="en-US" sz="2800" dirty="0">
                <a:latin typeface="Times New Roman" panose="02020603050405020304" pitchFamily="18" charset="0"/>
                <a:cs typeface="Times New Roman" panose="02020603050405020304" pitchFamily="18" charset="0"/>
              </a:rPr>
              <a:t>) or irrational (</a:t>
            </a:r>
            <a:r>
              <a:rPr lang="en-US" sz="2800" dirty="0" err="1">
                <a:latin typeface="Times New Roman" panose="02020603050405020304" pitchFamily="18" charset="0"/>
                <a:cs typeface="Times New Roman" panose="02020603050405020304" pitchFamily="18" charset="0"/>
              </a:rPr>
              <a:t>iB</a:t>
            </a:r>
            <a:r>
              <a:rPr lang="en-US" sz="2800" dirty="0">
                <a:latin typeface="Times New Roman" panose="02020603050405020304" pitchFamily="18" charset="0"/>
                <a:cs typeface="Times New Roman" panose="02020603050405020304" pitchFamily="18" charset="0"/>
              </a:rPr>
              <a:t>), caused the emotional consequences.</a:t>
            </a:r>
            <a:endParaRPr lang="ru-RU"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  For example, the emotion of irritation or annoyance at being cheated may arise in a person based on their rational belief: "I don't like being cheated upon. I'm annoyed because I've been treated so unfairly!"</a:t>
            </a:r>
            <a:endParaRPr lang="ru-RU"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   But the same situation can also provoke anger based on an irrational belief: </a:t>
            </a:r>
            <a:r>
              <a:rPr lang="en-US" sz="2800" dirty="0" smtClean="0">
                <a:latin typeface="Times New Roman" panose="02020603050405020304" pitchFamily="18" charset="0"/>
                <a:cs typeface="Times New Roman" panose="02020603050405020304" pitchFamily="18" charset="0"/>
              </a:rPr>
              <a:t>“I can’t be </a:t>
            </a:r>
            <a:r>
              <a:rPr lang="en-US" sz="2800" dirty="0" err="1" smtClean="0">
                <a:latin typeface="Times New Roman" panose="02020603050405020304" pitchFamily="18" charset="0"/>
                <a:cs typeface="Times New Roman" panose="02020603050405020304" pitchFamily="18" charset="0"/>
              </a:rPr>
              <a:t>treted</a:t>
            </a:r>
            <a:r>
              <a:rPr lang="en-US" sz="2800" dirty="0" smtClean="0">
                <a:latin typeface="Times New Roman" panose="02020603050405020304" pitchFamily="18" charset="0"/>
                <a:cs typeface="Times New Roman" panose="02020603050405020304" pitchFamily="18" charset="0"/>
              </a:rPr>
              <a:t> like that! </a:t>
            </a:r>
            <a:r>
              <a:rPr lang="en-US" sz="2800" dirty="0">
                <a:latin typeface="Times New Roman" panose="02020603050405020304" pitchFamily="18" charset="0"/>
                <a:cs typeface="Times New Roman" panose="02020603050405020304" pitchFamily="18" charset="0"/>
              </a:rPr>
              <a:t>The person who cheated on me is a scoundrel!"</a:t>
            </a:r>
            <a:endParaRPr lang="ru-RU" sz="2800" dirty="0">
              <a:latin typeface="Times New Roman" panose="02020603050405020304" pitchFamily="18" charset="0"/>
              <a:cs typeface="Times New Roman" panose="02020603050405020304" pitchFamily="18" charset="0"/>
            </a:endParaRPr>
          </a:p>
          <a:p>
            <a:pPr marL="0" indent="0">
              <a:buNone/>
            </a:pP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27056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550552"/>
          </a:xfrm>
        </p:spPr>
        <p:txBody>
          <a:bodyPr/>
          <a:lstStyle/>
          <a:p>
            <a:pPr algn="l"/>
            <a: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a:t>
            </a:r>
            <a:r>
              <a:rPr lang="en-US"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COGNITIVE MODEL</a:t>
            </a:r>
            <a: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ru-RU" dirty="0"/>
          </a:p>
        </p:txBody>
      </p:sp>
      <p:sp>
        <p:nvSpPr>
          <p:cNvPr id="3" name="Объект 2"/>
          <p:cNvSpPr>
            <a:spLocks noGrp="1"/>
          </p:cNvSpPr>
          <p:nvPr>
            <p:ph idx="1"/>
          </p:nvPr>
        </p:nvSpPr>
        <p:spPr>
          <a:xfrm>
            <a:off x="1393903" y="1281407"/>
            <a:ext cx="10660566" cy="5832087"/>
          </a:xfrm>
        </p:spPr>
        <p:txBody>
          <a:bodyPr/>
          <a:lstStyle/>
          <a:p>
            <a:pPr marL="0" indent="0">
              <a:buNone/>
            </a:pPr>
            <a:r>
              <a:rPr lang="en-US" sz="2800" dirty="0">
                <a:latin typeface="Times New Roman" panose="02020603050405020304" pitchFamily="18" charset="0"/>
                <a:cs typeface="Times New Roman" panose="02020603050405020304" pitchFamily="18" charset="0"/>
              </a:rPr>
              <a:t>Thus,</a:t>
            </a:r>
            <a:endParaRPr lang="ru-RU"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according to A. Ellis, the main criteria for distinguishing between healthy and unhealthy forms of </a:t>
            </a:r>
            <a:r>
              <a:rPr lang="en-US" sz="2800" dirty="0" smtClean="0">
                <a:latin typeface="Times New Roman" panose="02020603050405020304" pitchFamily="18" charset="0"/>
                <a:cs typeface="Times New Roman" panose="02020603050405020304" pitchFamily="18" charset="0"/>
              </a:rPr>
              <a:t>aggression and </a:t>
            </a:r>
            <a:r>
              <a:rPr lang="en-US" sz="2800" dirty="0">
                <a:latin typeface="Times New Roman" panose="02020603050405020304" pitchFamily="18" charset="0"/>
                <a:cs typeface="Times New Roman" panose="02020603050405020304" pitchFamily="18" charset="0"/>
              </a:rPr>
              <a:t>emotional reactions are the presence or absence of the so-called neurotic set of feelings and </a:t>
            </a:r>
            <a:r>
              <a:rPr lang="en-US" sz="2800" dirty="0" smtClean="0">
                <a:latin typeface="Times New Roman" panose="02020603050405020304" pitchFamily="18" charset="0"/>
                <a:cs typeface="Times New Roman" panose="02020603050405020304" pitchFamily="18" charset="0"/>
              </a:rPr>
              <a:t>reactions</a:t>
            </a:r>
            <a:r>
              <a:rPr lang="en-US" sz="2800" dirty="0">
                <a:latin typeface="Times New Roman" panose="02020603050405020304" pitchFamily="18" charset="0"/>
                <a:cs typeface="Times New Roman" panose="02020603050405020304" pitchFamily="18" charset="0"/>
              </a:rPr>
              <a:t>, which arise as a result of irrational and unrealistic thinking.</a:t>
            </a:r>
            <a:endParaRPr lang="ru-RU" sz="2800" dirty="0">
              <a:latin typeface="Times New Roman" panose="02020603050405020304" pitchFamily="18" charset="0"/>
              <a:cs typeface="Times New Roman" panose="02020603050405020304" pitchFamily="18" charset="0"/>
            </a:endParaRPr>
          </a:p>
          <a:p>
            <a:pPr marL="0" indent="0">
              <a:buNone/>
            </a:pP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0057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107370"/>
            <a:ext cx="10972800" cy="673216"/>
          </a:xfrm>
        </p:spPr>
        <p:txBody>
          <a:bodyPr/>
          <a:lstStyle/>
          <a:p>
            <a:pPr algn="l"/>
            <a:r>
              <a:rPr lang="ru-RU"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a:t>
            </a:r>
            <a:r>
              <a:rPr lang="en-US"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BEHAVIORAL MODEL</a:t>
            </a:r>
            <a:endParaRPr lang="ru-RU" sz="3600" dirty="0"/>
          </a:p>
        </p:txBody>
      </p:sp>
      <p:sp>
        <p:nvSpPr>
          <p:cNvPr id="3" name="Объект 2"/>
          <p:cNvSpPr>
            <a:spLocks noGrp="1"/>
          </p:cNvSpPr>
          <p:nvPr>
            <p:ph idx="1"/>
          </p:nvPr>
        </p:nvSpPr>
        <p:spPr>
          <a:xfrm>
            <a:off x="1204332" y="880947"/>
            <a:ext cx="10378068" cy="5843238"/>
          </a:xfrm>
        </p:spPr>
        <p:txBody>
          <a:bodyPr/>
          <a:lstStyle/>
          <a:p>
            <a:pPr marL="0" indent="0">
              <a:buNone/>
            </a:pPr>
            <a:r>
              <a:rPr lang="en-US" sz="2800" dirty="0">
                <a:latin typeface="Times New Roman" panose="02020603050405020304" pitchFamily="18" charset="0"/>
                <a:cs typeface="Times New Roman" panose="02020603050405020304" pitchFamily="18" charset="0"/>
              </a:rPr>
              <a:t>The natural aggressive potential doesn't disappear when a person gets older. It's just that as a result of socialization, most people learn to control their aggressive impulses and adapt to the demands of society. </a:t>
            </a:r>
            <a:endParaRPr lang="ru-RU"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Some people remain very aggressive, but learn to manifest aggression more subtly: through verbal insults, hidden coercion, veiled demands, vandalism and in other ways. </a:t>
            </a:r>
            <a:endParaRPr lang="ru-RU"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Other people learn nothing and manifest their aggressive impulses through physical violence.</a:t>
            </a:r>
            <a:endParaRPr lang="ru-RU" sz="2800" dirty="0">
              <a:latin typeface="Times New Roman" panose="02020603050405020304" pitchFamily="18" charset="0"/>
              <a:cs typeface="Times New Roman" panose="02020603050405020304" pitchFamily="18" charset="0"/>
            </a:endParaRPr>
          </a:p>
          <a:p>
            <a:pPr marL="0" indent="0">
              <a:buNone/>
            </a:pP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943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550552"/>
          </a:xfrm>
        </p:spPr>
        <p:txBody>
          <a:bodyPr/>
          <a:lstStyle/>
          <a:p>
            <a:pPr algn="l"/>
            <a: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a:t>
            </a:r>
            <a:r>
              <a:rPr lang="en-US"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BEHAVIORAL MODEL</a:t>
            </a:r>
            <a:endParaRPr lang="ru-RU" dirty="0"/>
          </a:p>
        </p:txBody>
      </p:sp>
      <p:sp>
        <p:nvSpPr>
          <p:cNvPr id="3" name="Объект 2"/>
          <p:cNvSpPr>
            <a:spLocks noGrp="1"/>
          </p:cNvSpPr>
          <p:nvPr>
            <p:ph idx="1"/>
          </p:nvPr>
        </p:nvSpPr>
        <p:spPr>
          <a:xfrm>
            <a:off x="3219450" y="1025912"/>
            <a:ext cx="8678899" cy="5653667"/>
          </a:xfrm>
        </p:spPr>
        <p:txBody>
          <a:bodyPr/>
          <a:lstStyle/>
          <a:p>
            <a:pPr marL="0" indent="0">
              <a:buNone/>
            </a:pPr>
            <a:r>
              <a:rPr lang="ru-RU"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Margaret Mead found out that the socialization of aggression depends on three basic factors</a:t>
            </a:r>
            <a:r>
              <a:rPr lang="en-US" sz="2800" dirty="0" smtClean="0">
                <a:latin typeface="Times New Roman" panose="02020603050405020304" pitchFamily="18" charset="0"/>
                <a:cs typeface="Times New Roman" panose="02020603050405020304" pitchFamily="18" charset="0"/>
              </a:rPr>
              <a:t>:</a:t>
            </a:r>
            <a:br>
              <a:rPr lang="en-US" sz="2800" dirty="0" smtClean="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The child's early experience of living in a particular cultural </a:t>
            </a:r>
            <a:r>
              <a:rPr lang="en-US" sz="2800" dirty="0" smtClean="0">
                <a:latin typeface="Times New Roman" panose="02020603050405020304" pitchFamily="18" charset="0"/>
                <a:cs typeface="Times New Roman" panose="02020603050405020304" pitchFamily="18" charset="0"/>
              </a:rPr>
              <a:t>environment</a:t>
            </a:r>
          </a:p>
          <a:p>
            <a:r>
              <a:rPr lang="en-US" sz="2800" dirty="0" smtClean="0">
                <a:latin typeface="Times New Roman" panose="02020603050405020304" pitchFamily="18" charset="0"/>
                <a:cs typeface="Times New Roman" panose="02020603050405020304" pitchFamily="18" charset="0"/>
              </a:rPr>
              <a:t>Family </a:t>
            </a:r>
            <a:r>
              <a:rPr lang="en-US" sz="2800" dirty="0">
                <a:latin typeface="Times New Roman" panose="02020603050405020304" pitchFamily="18" charset="0"/>
                <a:cs typeface="Times New Roman" panose="02020603050405020304" pitchFamily="18" charset="0"/>
              </a:rPr>
              <a:t>traditions </a:t>
            </a:r>
            <a:endParaRPr lang="ru-RU"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Emotional background of parents' relationship with the child</a:t>
            </a:r>
            <a:r>
              <a:rPr lang="en-US" sz="2800" dirty="0" smtClean="0">
                <a:latin typeface="Times New Roman" panose="02020603050405020304" pitchFamily="18" charset="0"/>
                <a:cs typeface="Times New Roman" panose="02020603050405020304" pitchFamily="18" charset="0"/>
              </a:rPr>
              <a:t>.</a:t>
            </a:r>
            <a:endParaRPr lang="ru-RU" sz="2800" dirty="0">
              <a:latin typeface="Times New Roman" panose="02020603050405020304" pitchFamily="18" charset="0"/>
              <a:cs typeface="Times New Roman" panose="02020603050405020304" pitchFamily="18" charset="0"/>
            </a:endParaRPr>
          </a:p>
        </p:txBody>
      </p:sp>
      <p:pic>
        <p:nvPicPr>
          <p:cNvPr id="1026" name="Picture 2" descr="Margaret Mead (1901-197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146794"/>
            <a:ext cx="2609850" cy="3228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5285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550552"/>
          </a:xfrm>
        </p:spPr>
        <p:txBody>
          <a:bodyPr/>
          <a:lstStyle/>
          <a:p>
            <a:pPr algn="l"/>
            <a: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a:t>
            </a:r>
            <a:r>
              <a:rPr lang="en-US"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BEHAVIORAL MODEL</a:t>
            </a:r>
            <a:endParaRPr lang="ru-RU" dirty="0"/>
          </a:p>
        </p:txBody>
      </p:sp>
      <p:sp>
        <p:nvSpPr>
          <p:cNvPr id="3" name="Объект 2"/>
          <p:cNvSpPr>
            <a:spLocks noGrp="1"/>
          </p:cNvSpPr>
          <p:nvPr>
            <p:ph idx="1"/>
          </p:nvPr>
        </p:nvSpPr>
        <p:spPr>
          <a:xfrm>
            <a:off x="1385046" y="1025913"/>
            <a:ext cx="10513303" cy="5100252"/>
          </a:xfrm>
        </p:spPr>
        <p:txBody>
          <a:bodyPr/>
          <a:lstStyle/>
          <a:p>
            <a:pPr marL="0" indent="0">
              <a:buNone/>
            </a:pPr>
            <a:r>
              <a:rPr lang="en-US" sz="2800" dirty="0" smtClean="0">
                <a:latin typeface="Times New Roman" panose="02020603050405020304" pitchFamily="18" charset="0"/>
                <a:cs typeface="Times New Roman" panose="02020603050405020304" pitchFamily="18" charset="0"/>
              </a:rPr>
              <a:t>While studying </a:t>
            </a:r>
            <a:r>
              <a:rPr lang="en-US" sz="2800" dirty="0">
                <a:latin typeface="Times New Roman" panose="02020603050405020304" pitchFamily="18" charset="0"/>
                <a:cs typeface="Times New Roman" panose="02020603050405020304" pitchFamily="18" charset="0"/>
              </a:rPr>
              <a:t>primitive societies M. </a:t>
            </a:r>
            <a:r>
              <a:rPr lang="en-US" sz="2800" dirty="0" err="1">
                <a:latin typeface="Times New Roman" panose="02020603050405020304" pitchFamily="18" charset="0"/>
                <a:cs typeface="Times New Roman" panose="02020603050405020304" pitchFamily="18" charset="0"/>
              </a:rPr>
              <a:t>Meed</a:t>
            </a:r>
            <a:r>
              <a:rPr lang="en-US" sz="2800" dirty="0">
                <a:latin typeface="Times New Roman" panose="02020603050405020304" pitchFamily="18" charset="0"/>
                <a:cs typeface="Times New Roman" panose="02020603050405020304" pitchFamily="18" charset="0"/>
              </a:rPr>
              <a:t> noted interesting facts. </a:t>
            </a:r>
            <a:endParaRPr lang="ru-RU"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   In those societies where children have many negative experiences (rare contacts with </a:t>
            </a:r>
            <a:r>
              <a:rPr lang="en-US" sz="2800" dirty="0" smtClean="0">
                <a:latin typeface="Times New Roman" panose="02020603050405020304" pitchFamily="18" charset="0"/>
                <a:cs typeface="Times New Roman" panose="02020603050405020304" pitchFamily="18" charset="0"/>
              </a:rPr>
              <a:t>their mothers, </a:t>
            </a:r>
            <a:r>
              <a:rPr lang="en-US" sz="2800" dirty="0">
                <a:latin typeface="Times New Roman" panose="02020603050405020304" pitchFamily="18" charset="0"/>
                <a:cs typeface="Times New Roman" panose="02020603050405020304" pitchFamily="18" charset="0"/>
              </a:rPr>
              <a:t>being alone for a long time, frequent punishments and no encouragement, adult’s indifference to children’s hostility toward each other), they </a:t>
            </a:r>
            <a:r>
              <a:rPr lang="en-US" sz="2800" dirty="0" smtClean="0">
                <a:latin typeface="Times New Roman" panose="02020603050405020304" pitchFamily="18" charset="0"/>
                <a:cs typeface="Times New Roman" panose="02020603050405020304" pitchFamily="18" charset="0"/>
              </a:rPr>
              <a:t>tend </a:t>
            </a:r>
            <a:r>
              <a:rPr lang="en-US" sz="2800" dirty="0">
                <a:latin typeface="Times New Roman" panose="02020603050405020304" pitchFamily="18" charset="0"/>
                <a:cs typeface="Times New Roman" panose="02020603050405020304" pitchFamily="18" charset="0"/>
              </a:rPr>
              <a:t>to develop negative personality traits: anxiety, suspiciousness, high level of aggressiveness, selfishness and cruelty.</a:t>
            </a:r>
            <a:endParaRPr lang="ru-RU" sz="2800" dirty="0">
              <a:latin typeface="Times New Roman" panose="02020603050405020304" pitchFamily="18" charset="0"/>
              <a:cs typeface="Times New Roman" panose="02020603050405020304" pitchFamily="18" charset="0"/>
            </a:endParaRPr>
          </a:p>
          <a:p>
            <a:pPr marL="0" indent="0">
              <a:buNone/>
            </a:pP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5637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550552"/>
          </a:xfrm>
        </p:spPr>
        <p:txBody>
          <a:bodyPr/>
          <a:lstStyle/>
          <a:p>
            <a:pPr algn="l"/>
            <a: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a:t>
            </a:r>
            <a:r>
              <a:rPr lang="en-US"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BEHAVIORAL MODEL</a:t>
            </a:r>
            <a:endParaRPr lang="ru-RU" dirty="0"/>
          </a:p>
        </p:txBody>
      </p:sp>
      <p:sp>
        <p:nvSpPr>
          <p:cNvPr id="3" name="Объект 2"/>
          <p:cNvSpPr>
            <a:spLocks noGrp="1"/>
          </p:cNvSpPr>
          <p:nvPr>
            <p:ph idx="1"/>
          </p:nvPr>
        </p:nvSpPr>
        <p:spPr>
          <a:xfrm>
            <a:off x="1204332" y="1025913"/>
            <a:ext cx="10694018" cy="5100252"/>
          </a:xfrm>
        </p:spPr>
        <p:txBody>
          <a:bodyPr/>
          <a:lstStyle/>
          <a:p>
            <a:pPr marL="0" indent="0">
              <a:buNone/>
            </a:pPr>
            <a:r>
              <a:rPr lang="en-US" sz="2800" dirty="0">
                <a:latin typeface="Times New Roman" panose="02020603050405020304" pitchFamily="18" charset="0"/>
                <a:cs typeface="Times New Roman" panose="02020603050405020304" pitchFamily="18" charset="0"/>
              </a:rPr>
              <a:t>A completely different </a:t>
            </a:r>
            <a:r>
              <a:rPr lang="en-US" sz="2800" dirty="0" smtClean="0">
                <a:latin typeface="Times New Roman" panose="02020603050405020304" pitchFamily="18" charset="0"/>
                <a:cs typeface="Times New Roman" panose="02020603050405020304" pitchFamily="18" charset="0"/>
              </a:rPr>
              <a:t>phenomenon </a:t>
            </a:r>
            <a:r>
              <a:rPr lang="en-US" sz="2800" dirty="0">
                <a:latin typeface="Times New Roman" panose="02020603050405020304" pitchFamily="18" charset="0"/>
                <a:cs typeface="Times New Roman" panose="02020603050405020304" pitchFamily="18" charset="0"/>
              </a:rPr>
              <a:t>was observed in communities where the whole structure of life was built on mutual support and cooperation:</a:t>
            </a:r>
            <a:r>
              <a:rPr lang="ru-RU"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since birth parents and relatives </a:t>
            </a:r>
            <a:r>
              <a:rPr lang="en-US" sz="2800" dirty="0" smtClean="0">
                <a:latin typeface="Times New Roman" panose="02020603050405020304" pitchFamily="18" charset="0"/>
                <a:cs typeface="Times New Roman" panose="02020603050405020304" pitchFamily="18" charset="0"/>
              </a:rPr>
              <a:t>surround </a:t>
            </a:r>
            <a:r>
              <a:rPr lang="en-US" sz="2800" dirty="0">
                <a:latin typeface="Times New Roman" panose="02020603050405020304" pitchFamily="18" charset="0"/>
                <a:cs typeface="Times New Roman" panose="02020603050405020304" pitchFamily="18" charset="0"/>
              </a:rPr>
              <a:t>children with care and attention, communication between adults and children </a:t>
            </a:r>
            <a:r>
              <a:rPr lang="en-US" sz="2800" dirty="0" smtClean="0">
                <a:latin typeface="Times New Roman" panose="02020603050405020304" pitchFamily="18" charset="0"/>
                <a:cs typeface="Times New Roman" panose="02020603050405020304" pitchFamily="18" charset="0"/>
              </a:rPr>
              <a:t>is </a:t>
            </a:r>
            <a:r>
              <a:rPr lang="en-US" sz="2800" dirty="0">
                <a:latin typeface="Times New Roman" panose="02020603050405020304" pitchFamily="18" charset="0"/>
                <a:cs typeface="Times New Roman" panose="02020603050405020304" pitchFamily="18" charset="0"/>
              </a:rPr>
              <a:t>positive, punishments are rare</a:t>
            </a:r>
            <a:r>
              <a:rPr lang="ru-RU" sz="2800" dirty="0">
                <a:latin typeface="Times New Roman" panose="02020603050405020304" pitchFamily="18" charset="0"/>
                <a:cs typeface="Times New Roman" panose="02020603050405020304" pitchFamily="18" charset="0"/>
              </a:rPr>
              <a:t>. </a:t>
            </a:r>
          </a:p>
          <a:p>
            <a:pPr marL="0" indent="0">
              <a:buNone/>
            </a:pPr>
            <a:r>
              <a:rPr lang="ru-RU"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The only thing that </a:t>
            </a:r>
            <a:r>
              <a:rPr lang="en-US" sz="2800" dirty="0" smtClean="0">
                <a:latin typeface="Times New Roman" panose="02020603050405020304" pitchFamily="18" charset="0"/>
                <a:cs typeface="Times New Roman" panose="02020603050405020304" pitchFamily="18" charset="0"/>
              </a:rPr>
              <a:t>cause parents’ </a:t>
            </a:r>
            <a:r>
              <a:rPr lang="en-US" sz="2800" dirty="0">
                <a:latin typeface="Times New Roman" panose="02020603050405020304" pitchFamily="18" charset="0"/>
                <a:cs typeface="Times New Roman" panose="02020603050405020304" pitchFamily="18" charset="0"/>
              </a:rPr>
              <a:t>strictness and displeasure </a:t>
            </a:r>
            <a:r>
              <a:rPr lang="en-US" sz="2800" dirty="0" smtClean="0">
                <a:latin typeface="Times New Roman" panose="02020603050405020304" pitchFamily="18" charset="0"/>
                <a:cs typeface="Times New Roman" panose="02020603050405020304" pitchFamily="18" charset="0"/>
              </a:rPr>
              <a:t>is children's </a:t>
            </a:r>
            <a:r>
              <a:rPr lang="en-US" sz="2800" dirty="0">
                <a:latin typeface="Times New Roman" panose="02020603050405020304" pitchFamily="18" charset="0"/>
                <a:cs typeface="Times New Roman" panose="02020603050405020304" pitchFamily="18" charset="0"/>
              </a:rPr>
              <a:t>aggressiveness</a:t>
            </a:r>
            <a:r>
              <a:rPr lang="ru-RU"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Fights and quarrels between children were immediately stopped and children were taught constructive behavior, for example, to transfer anger mainly to inanimate objects. As the result, children developed </a:t>
            </a:r>
            <a:r>
              <a:rPr lang="en-US" sz="2800" dirty="0" smtClean="0">
                <a:latin typeface="Times New Roman" panose="02020603050405020304" pitchFamily="18" charset="0"/>
                <a:cs typeface="Times New Roman" panose="02020603050405020304" pitchFamily="18" charset="0"/>
              </a:rPr>
              <a:t>soft skills and </a:t>
            </a:r>
            <a:r>
              <a:rPr lang="en-US" sz="2800" dirty="0">
                <a:latin typeface="Times New Roman" panose="02020603050405020304" pitchFamily="18" charset="0"/>
                <a:cs typeface="Times New Roman" panose="02020603050405020304" pitchFamily="18" charset="0"/>
              </a:rPr>
              <a:t>an altruistic attitude towards others.</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0174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550552"/>
          </a:xfrm>
        </p:spPr>
        <p:txBody>
          <a:bodyPr/>
          <a:lstStyle/>
          <a:p>
            <a:pPr algn="l"/>
            <a: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a:t>
            </a:r>
            <a:r>
              <a:rPr lang="en-US"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BEHAVIORAL MODEL</a:t>
            </a:r>
            <a:endParaRPr lang="ru-RU" dirty="0"/>
          </a:p>
        </p:txBody>
      </p:sp>
      <p:sp>
        <p:nvSpPr>
          <p:cNvPr id="3" name="Объект 2"/>
          <p:cNvSpPr>
            <a:spLocks noGrp="1"/>
          </p:cNvSpPr>
          <p:nvPr>
            <p:ph idx="1"/>
          </p:nvPr>
        </p:nvSpPr>
        <p:spPr>
          <a:xfrm>
            <a:off x="1483112" y="1025913"/>
            <a:ext cx="10415238" cy="5100252"/>
          </a:xfrm>
        </p:spPr>
        <p:txBody>
          <a:bodyPr/>
          <a:lstStyle/>
          <a:p>
            <a:pPr marL="0" indent="0">
              <a:buNone/>
            </a:pPr>
            <a:r>
              <a:rPr lang="en-US" sz="2800" dirty="0">
                <a:latin typeface="Times New Roman" panose="02020603050405020304" pitchFamily="18" charset="0"/>
                <a:cs typeface="Times New Roman" panose="02020603050405020304" pitchFamily="18" charset="0"/>
              </a:rPr>
              <a:t>Thus</a:t>
            </a:r>
            <a:r>
              <a:rPr lang="ru-RU"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from the </a:t>
            </a:r>
            <a:r>
              <a:rPr lang="en-US" sz="2800" dirty="0">
                <a:latin typeface="Times New Roman" panose="02020603050405020304" pitchFamily="18" charset="0"/>
                <a:cs typeface="Times New Roman" panose="02020603050405020304" pitchFamily="18" charset="0"/>
              </a:rPr>
              <a:t>obtained empirical data, we can conclude that the socialization of aggression is influenced by two main factors</a:t>
            </a:r>
            <a:r>
              <a:rPr lang="ru-RU" sz="2800" dirty="0">
                <a:latin typeface="Times New Roman" panose="02020603050405020304" pitchFamily="18" charset="0"/>
                <a:cs typeface="Times New Roman" panose="02020603050405020304" pitchFamily="18" charset="0"/>
              </a:rPr>
              <a:t>: </a:t>
            </a:r>
          </a:p>
          <a:p>
            <a:pPr>
              <a:buFont typeface="Wingdings" panose="05000000000000000000" pitchFamily="2" charset="2"/>
              <a:buChar char="Ø"/>
            </a:pPr>
            <a:r>
              <a:rPr lang="en-US" sz="2800" dirty="0">
                <a:solidFill>
                  <a:srgbClr val="C00000"/>
                </a:solidFill>
                <a:latin typeface="Times New Roman" panose="02020603050405020304" pitchFamily="18" charset="0"/>
                <a:cs typeface="Times New Roman" panose="02020603050405020304" pitchFamily="18" charset="0"/>
              </a:rPr>
              <a:t>observing an appropriate behavior</a:t>
            </a:r>
            <a:r>
              <a:rPr lang="ru-RU" sz="2800" dirty="0">
                <a:solidFill>
                  <a:srgbClr val="C00000"/>
                </a:solidFill>
                <a:latin typeface="Times New Roman" panose="02020603050405020304" pitchFamily="18" charset="0"/>
                <a:cs typeface="Times New Roman" panose="02020603050405020304" pitchFamily="18" charset="0"/>
              </a:rPr>
              <a:t> </a:t>
            </a:r>
          </a:p>
          <a:p>
            <a:pPr>
              <a:buFont typeface="Wingdings" panose="05000000000000000000" pitchFamily="2" charset="2"/>
              <a:buChar char="Ø"/>
            </a:pPr>
            <a:r>
              <a:rPr lang="en-US" sz="2800" dirty="0">
                <a:solidFill>
                  <a:srgbClr val="C00000"/>
                </a:solidFill>
                <a:latin typeface="Times New Roman" panose="02020603050405020304" pitchFamily="18" charset="0"/>
                <a:cs typeface="Times New Roman" panose="02020603050405020304" pitchFamily="18" charset="0"/>
              </a:rPr>
              <a:t>social reinforcement</a:t>
            </a:r>
            <a:r>
              <a:rPr lang="ru-RU" sz="2800" dirty="0">
                <a:solidFill>
                  <a:srgbClr val="C00000"/>
                </a:solidFill>
                <a:latin typeface="Times New Roman" panose="02020603050405020304" pitchFamily="18" charset="0"/>
                <a:cs typeface="Times New Roman" panose="02020603050405020304" pitchFamily="18" charset="0"/>
              </a:rPr>
              <a:t>.</a:t>
            </a:r>
          </a:p>
          <a:p>
            <a:pPr marL="0" indent="0">
              <a:buNone/>
            </a:pP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7714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550552"/>
          </a:xfrm>
        </p:spPr>
        <p:txBody>
          <a:bodyPr/>
          <a:lstStyle/>
          <a:p>
            <a:pPr algn="l"/>
            <a: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a:t>
            </a:r>
            <a:r>
              <a:rPr lang="en-US"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BEHAVIORAL MODEL</a:t>
            </a:r>
            <a:endParaRPr lang="ru-RU" dirty="0"/>
          </a:p>
        </p:txBody>
      </p:sp>
      <p:sp>
        <p:nvSpPr>
          <p:cNvPr id="3" name="Объект 2"/>
          <p:cNvSpPr>
            <a:spLocks noGrp="1"/>
          </p:cNvSpPr>
          <p:nvPr>
            <p:ph idx="1"/>
          </p:nvPr>
        </p:nvSpPr>
        <p:spPr>
          <a:xfrm>
            <a:off x="4995746" y="1003610"/>
            <a:ext cx="7039764" cy="10768975"/>
          </a:xfrm>
        </p:spPr>
        <p:txBody>
          <a:bodyPr/>
          <a:lstStyle/>
          <a:p>
            <a:pPr marL="0" indent="0">
              <a:buNone/>
            </a:pPr>
            <a:r>
              <a:rPr lang="en-US" sz="2800" dirty="0">
                <a:latin typeface="Times New Roman" panose="02020603050405020304" pitchFamily="18" charset="0"/>
                <a:cs typeface="Times New Roman" panose="02020603050405020304" pitchFamily="18" charset="0"/>
              </a:rPr>
              <a:t>Social learning theory is, first of all, the study of pattern-oriented human behavior.</a:t>
            </a:r>
            <a:r>
              <a:rPr lang="ru-RU" sz="2800" dirty="0">
                <a:latin typeface="Times New Roman" panose="02020603050405020304" pitchFamily="18" charset="0"/>
                <a:cs typeface="Times New Roman" panose="02020603050405020304" pitchFamily="18" charset="0"/>
              </a:rPr>
              <a:t> </a:t>
            </a:r>
          </a:p>
          <a:p>
            <a:pPr marL="0" indent="0">
              <a:buNone/>
            </a:pPr>
            <a:r>
              <a:rPr lang="en-US" sz="2800" dirty="0">
                <a:latin typeface="Times New Roman" panose="02020603050405020304" pitchFamily="18" charset="0"/>
                <a:cs typeface="Times New Roman" panose="02020603050405020304" pitchFamily="18" charset="0"/>
              </a:rPr>
              <a:t>Considerable attention in this is paid to the study of the influence of parental relations and behavior on the children's aggressive behavior.</a:t>
            </a:r>
            <a:endParaRPr lang="ru-RU" sz="2800" dirty="0">
              <a:latin typeface="Times New Roman" panose="02020603050405020304" pitchFamily="18" charset="0"/>
              <a:cs typeface="Times New Roman" panose="02020603050405020304" pitchFamily="18" charset="0"/>
            </a:endParaRPr>
          </a:p>
          <a:p>
            <a:pPr marL="0" indent="0">
              <a:buNone/>
            </a:pPr>
            <a:r>
              <a:rPr lang="en-US" sz="2800" dirty="0">
                <a:solidFill>
                  <a:srgbClr val="FF0000"/>
                </a:solidFill>
                <a:latin typeface="Times New Roman" panose="02020603050405020304" pitchFamily="18" charset="0"/>
                <a:cs typeface="Times New Roman" panose="02020603050405020304" pitchFamily="18" charset="0"/>
              </a:rPr>
              <a:t>Parental behavior is a pattern of aggression</a:t>
            </a:r>
            <a:r>
              <a:rPr lang="en-US" sz="2800" dirty="0">
                <a:latin typeface="Times New Roman" panose="02020603050405020304" pitchFamily="18" charset="0"/>
                <a:cs typeface="Times New Roman" panose="02020603050405020304" pitchFamily="18" charset="0"/>
              </a:rPr>
              <a:t>, and aggressive parents usually have aggressive children.</a:t>
            </a:r>
            <a:endParaRPr lang="ru-RU" sz="2800" dirty="0">
              <a:latin typeface="Times New Roman" panose="02020603050405020304" pitchFamily="18" charset="0"/>
              <a:cs typeface="Times New Roman" panose="02020603050405020304" pitchFamily="18" charset="0"/>
            </a:endParaRPr>
          </a:p>
        </p:txBody>
      </p:sp>
      <p:pic>
        <p:nvPicPr>
          <p:cNvPr id="3074" name="Picture 2" descr="https://i0.wp.com/detologiya.ru/wp-content/uploads/2012/10/iStock_000079099145_Larg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590693"/>
            <a:ext cx="4896450" cy="32673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2321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259766" y="825190"/>
            <a:ext cx="7932234" cy="6032810"/>
          </a:xfrm>
        </p:spPr>
        <p:txBody>
          <a:bodyPr/>
          <a:lstStyle/>
          <a:p>
            <a:pPr marL="0" indent="0">
              <a:buNone/>
            </a:pPr>
            <a:r>
              <a:rPr lang="en-US" sz="2400" b="1" i="1" dirty="0" smtClean="0">
                <a:latin typeface="Times New Roman" panose="02020603050405020304" pitchFamily="18" charset="0"/>
                <a:cs typeface="Times New Roman" panose="02020603050405020304" pitchFamily="18" charset="0"/>
              </a:rPr>
              <a:t>Baton of violence in the family</a:t>
            </a:r>
            <a:endParaRPr lang="ru-RU" sz="2400" b="1" i="1"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Children </a:t>
            </a:r>
            <a:r>
              <a:rPr lang="en-US" sz="2400" dirty="0">
                <a:latin typeface="Times New Roman" panose="02020603050405020304" pitchFamily="18" charset="0"/>
                <a:cs typeface="Times New Roman" panose="02020603050405020304" pitchFamily="18" charset="0"/>
              </a:rPr>
              <a:t>who have witnessed acts of physical violence in relationships between their own parents tend to reproduce similar behavior in communication with other people.</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This phenomenon is extended over time: people with such experiences in childhood become inclined to use physical </a:t>
            </a:r>
            <a:r>
              <a:rPr lang="en-US" sz="2400" dirty="0" smtClean="0">
                <a:latin typeface="Times New Roman" panose="02020603050405020304" pitchFamily="18" charset="0"/>
                <a:cs typeface="Times New Roman" panose="02020603050405020304" pitchFamily="18" charset="0"/>
              </a:rPr>
              <a:t>abuse </a:t>
            </a:r>
            <a:r>
              <a:rPr lang="en-US" sz="2400" dirty="0">
                <a:latin typeface="Times New Roman" panose="02020603050405020304" pitchFamily="18" charset="0"/>
                <a:cs typeface="Times New Roman" panose="02020603050405020304" pitchFamily="18" charset="0"/>
              </a:rPr>
              <a:t>in relationships with their </a:t>
            </a:r>
            <a:r>
              <a:rPr lang="en-US" sz="2400" dirty="0" smtClean="0">
                <a:latin typeface="Times New Roman" panose="02020603050405020304" pitchFamily="18" charset="0"/>
                <a:cs typeface="Times New Roman" panose="02020603050405020304" pitchFamily="18" charset="0"/>
              </a:rPr>
              <a:t>partners </a:t>
            </a:r>
            <a:r>
              <a:rPr lang="en-US" sz="2400" dirty="0">
                <a:latin typeface="Times New Roman" panose="02020603050405020304" pitchFamily="18" charset="0"/>
                <a:cs typeface="Times New Roman" panose="02020603050405020304" pitchFamily="18" charset="0"/>
              </a:rPr>
              <a:t>in adulthood.</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Moreover, </a:t>
            </a:r>
            <a:r>
              <a:rPr lang="en-US" sz="2400" dirty="0" smtClean="0">
                <a:latin typeface="Times New Roman" panose="02020603050405020304" pitchFamily="18" charset="0"/>
                <a:cs typeface="Times New Roman" panose="02020603050405020304" pitchFamily="18" charset="0"/>
              </a:rPr>
              <a:t>fighting </a:t>
            </a:r>
            <a:r>
              <a:rPr lang="en-US" sz="2400" dirty="0">
                <a:latin typeface="Times New Roman" panose="02020603050405020304" pitchFamily="18" charset="0"/>
                <a:cs typeface="Times New Roman" panose="02020603050405020304" pitchFamily="18" charset="0"/>
              </a:rPr>
              <a:t>between </a:t>
            </a:r>
            <a:r>
              <a:rPr lang="en-US" sz="2400" dirty="0" smtClean="0">
                <a:latin typeface="Times New Roman" panose="02020603050405020304" pitchFamily="18" charset="0"/>
                <a:cs typeface="Times New Roman" panose="02020603050405020304" pitchFamily="18" charset="0"/>
              </a:rPr>
              <a:t>spouses </a:t>
            </a:r>
            <a:r>
              <a:rPr lang="en-US" sz="2400" dirty="0">
                <a:latin typeface="Times New Roman" panose="02020603050405020304" pitchFamily="18" charset="0"/>
                <a:cs typeface="Times New Roman" panose="02020603050405020304" pitchFamily="18" charset="0"/>
              </a:rPr>
              <a:t>increases the probability of physical violence being used against their own children.</a:t>
            </a:r>
            <a:endParaRPr lang="ru-RU" sz="2800" b="1" dirty="0">
              <a:latin typeface="Times New Roman" panose="02020603050405020304" pitchFamily="18" charset="0"/>
              <a:cs typeface="Times New Roman" panose="02020603050405020304" pitchFamily="18" charset="0"/>
            </a:endParaRPr>
          </a:p>
        </p:txBody>
      </p:sp>
      <p:pic>
        <p:nvPicPr>
          <p:cNvPr id="4098" name="Picture 2" descr="https://pediatr-site.ru/wp-content/uploads/3/6/0/36039e1ece5b07d20e68618e2a4e7d6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092497"/>
            <a:ext cx="4148255" cy="2765503"/>
          </a:xfrm>
          <a:prstGeom prst="rect">
            <a:avLst/>
          </a:prstGeom>
          <a:noFill/>
          <a:extLst>
            <a:ext uri="{909E8E84-426E-40DD-AFC4-6F175D3DCCD1}">
              <a14:hiddenFill xmlns:a14="http://schemas.microsoft.com/office/drawing/2010/main">
                <a:solidFill>
                  <a:srgbClr val="FFFFFF"/>
                </a:solidFill>
              </a14:hiddenFill>
            </a:ext>
          </a:extLst>
        </p:spPr>
      </p:pic>
      <p:sp>
        <p:nvSpPr>
          <p:cNvPr id="5" name="Заголовок 1"/>
          <p:cNvSpPr>
            <a:spLocks noGrp="1"/>
          </p:cNvSpPr>
          <p:nvPr>
            <p:ph type="title"/>
          </p:nvPr>
        </p:nvSpPr>
        <p:spPr>
          <a:xfrm>
            <a:off x="609600" y="274638"/>
            <a:ext cx="10972800" cy="550552"/>
          </a:xfrm>
        </p:spPr>
        <p:txBody>
          <a:bodyPr/>
          <a:lstStyle/>
          <a:p>
            <a:r>
              <a:rPr lang="ru-RU"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a:t>
            </a:r>
            <a:r>
              <a:rPr lang="en-US"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BEHAVIORAL MODEL</a:t>
            </a:r>
            <a:endParaRPr lang="ru-RU" dirty="0"/>
          </a:p>
        </p:txBody>
      </p:sp>
      <p:pic>
        <p:nvPicPr>
          <p:cNvPr id="4100" name="Picture 4" descr="https://discover24.ru/wp-content/uploads/2020/07/nasili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193180"/>
            <a:ext cx="4198637" cy="2412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5722516"/>
      </p:ext>
    </p:extLst>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BB6A232A06C4C843B3F96C4DEC1B1186" ma:contentTypeVersion="0" ma:contentTypeDescription="Создание документа." ma:contentTypeScope="" ma:versionID="b102913e76cf3ae6b673986418760d10">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DEEECB9-8A42-44E2-9623-F6359E996DEC}"/>
</file>

<file path=customXml/itemProps2.xml><?xml version="1.0" encoding="utf-8"?>
<ds:datastoreItem xmlns:ds="http://schemas.openxmlformats.org/officeDocument/2006/customXml" ds:itemID="{73275134-FBEF-4069-ACE6-CC2F0C1AC196}"/>
</file>

<file path=customXml/itemProps3.xml><?xml version="1.0" encoding="utf-8"?>
<ds:datastoreItem xmlns:ds="http://schemas.openxmlformats.org/officeDocument/2006/customXml" ds:itemID="{8BD2F12A-A0CC-4711-A1FE-367F6BBDDCF6}"/>
</file>

<file path=docProps/app.xml><?xml version="1.0" encoding="utf-8"?>
<Properties xmlns="http://schemas.openxmlformats.org/officeDocument/2006/extended-properties" xmlns:vt="http://schemas.openxmlformats.org/officeDocument/2006/docPropsVTypes">
  <Template>777</Template>
  <TotalTime>743</TotalTime>
  <Words>1475</Words>
  <Application>Microsoft Office PowerPoint</Application>
  <PresentationFormat>Широкоэкранный</PresentationFormat>
  <Paragraphs>100</Paragraphs>
  <Slides>24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24</vt:i4>
      </vt:variant>
    </vt:vector>
  </HeadingPairs>
  <TitlesOfParts>
    <vt:vector size="28" baseType="lpstr">
      <vt:lpstr>Arial</vt:lpstr>
      <vt:lpstr>Times New Roman</vt:lpstr>
      <vt:lpstr>Wingdings</vt:lpstr>
      <vt:lpstr>Diseño predeterminado</vt:lpstr>
      <vt:lpstr>Topic 3 PSYCHOLOGICAL THEORIES OF THE PRIGINS OF AGGRESSION</vt:lpstr>
      <vt:lpstr> 1. BEHAVIORAL MODEL </vt:lpstr>
      <vt:lpstr>1. BEHAVIORAL MODEL</vt:lpstr>
      <vt:lpstr>1. BEHAVIORAL MODEL</vt:lpstr>
      <vt:lpstr>1. BEHAVIORAL MODEL</vt:lpstr>
      <vt:lpstr>1. BEHAVIORAL MODEL</vt:lpstr>
      <vt:lpstr>1. BEHAVIORAL MODEL</vt:lpstr>
      <vt:lpstr>1. BEHAVIORAL MODEL</vt:lpstr>
      <vt:lpstr>1. BEHAVIORAL MODEL</vt:lpstr>
      <vt:lpstr>1. BEHAVIORAL MODEL</vt:lpstr>
      <vt:lpstr>1. BEHAVIORAL MODEL</vt:lpstr>
      <vt:lpstr>1. BEHAVIORAL MODEL</vt:lpstr>
      <vt:lpstr>1. BEHAVIORAL MODEL</vt:lpstr>
      <vt:lpstr>1. BEHAVIORAL MODEL</vt:lpstr>
      <vt:lpstr>1. BEHAVIORAL MODEL</vt:lpstr>
      <vt:lpstr>1. BEHAVIORAL MODEL</vt:lpstr>
      <vt:lpstr> 2. COGNITIVE MODEL </vt:lpstr>
      <vt:lpstr> 2. COGNITIVE MODEL </vt:lpstr>
      <vt:lpstr> 2. COGNITIVE MODEL </vt:lpstr>
      <vt:lpstr> 2. COGNITIVE MODEL </vt:lpstr>
      <vt:lpstr> 2. COGNITIVE MODEL </vt:lpstr>
      <vt:lpstr> 2. COGNITIVE MODEL </vt:lpstr>
      <vt:lpstr> 2. COGNITIVE MODEL </vt:lpstr>
      <vt:lpstr> 2. COGNITIVE MODEL </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3 ПСИХОЛОГИЧЕСКИЕ ТЕОРИИ ВОЗНИКНОВЕНИЯ АГРЕССИВНОСТИ</dc:title>
  <dc:creator>Пользователь Windows</dc:creator>
  <cp:lastModifiedBy>RePack by Diakov</cp:lastModifiedBy>
  <cp:revision>55</cp:revision>
  <dcterms:created xsi:type="dcterms:W3CDTF">2021-01-11T15:03:26Z</dcterms:created>
  <dcterms:modified xsi:type="dcterms:W3CDTF">2021-01-26T20:09:27Z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0x010100BB6A232A06C4C843B3F96C4DEC1B1186</vt:lpwstr>
  </property>
</Properties>
</file>