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9" r:id="rId5"/>
    <p:sldId id="260" r:id="rId6"/>
    <p:sldId id="261" r:id="rId7"/>
    <p:sldId id="262" r:id="rId8"/>
    <p:sldId id="263" r:id="rId9"/>
    <p:sldId id="264" r:id="rId10"/>
    <p:sldId id="265" r:id="rId11"/>
    <p:sldId id="267" r:id="rId12"/>
    <p:sldId id="268" r:id="rId13"/>
    <p:sldId id="269" r:id="rId14"/>
    <p:sldId id="270" r:id="rId15"/>
    <p:sldId id="272" r:id="rId16"/>
    <p:sldId id="273"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71694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308697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696027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327485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6593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40330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C63AF2E-EBA2-4AD1-9F61-52C146135667}" type="datetimeFigureOut">
              <a:rPr lang="ru-RU" smtClean="0"/>
              <a:t>13.01.2021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6441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2"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C63AF2E-EBA2-4AD1-9F61-52C146135667}" type="datetimeFigureOut">
              <a:rPr lang="ru-RU" smtClean="0"/>
              <a:t>13.01.2021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377857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C63AF2E-EBA2-4AD1-9F61-52C146135667}" type="datetimeFigureOut">
              <a:rPr lang="ru-RU" smtClean="0"/>
              <a:t>13.01.2021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3026614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3AF2E-EBA2-4AD1-9F61-52C146135667}" type="datetimeFigureOut">
              <a:rPr lang="ru-RU" smtClean="0"/>
              <a:t>13.01.2021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417861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63AF2E-EBA2-4AD1-9F61-52C146135667}" type="datetimeFigureOut">
              <a:rPr lang="ru-RU" smtClean="0"/>
              <a:t>13.01.2021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49709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592709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63AF2E-EBA2-4AD1-9F61-52C146135667}" type="datetimeFigureOut">
              <a:rPr lang="ru-RU" smtClean="0"/>
              <a:t>13.01.2021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243968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86235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96062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C63AF2E-EBA2-4AD1-9F61-52C146135667}" type="datetimeFigureOut">
              <a:rPr lang="ru-RU" smtClean="0"/>
              <a:t>13.01.2021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54672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C63AF2E-EBA2-4AD1-9F61-52C146135667}" type="datetimeFigureOut">
              <a:rPr lang="ru-RU" smtClean="0"/>
              <a:t>13.01.2021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19482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C63AF2E-EBA2-4AD1-9F61-52C146135667}" type="datetimeFigureOut">
              <a:rPr lang="ru-RU" smtClean="0"/>
              <a:t>13.01.2021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70A0042-39A0-4A72-B61C-8ACC2AA5A83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93794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63AF2E-EBA2-4AD1-9F61-52C146135667}" type="datetimeFigureOut">
              <a:rPr lang="ru-RU" smtClean="0"/>
              <a:t>13.01.2021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70A0042-39A0-4A72-B61C-8ACC2AA5A83D}"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9367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3AF2E-EBA2-4AD1-9F61-52C146135667}" type="datetimeFigureOut">
              <a:rPr lang="ru-RU" smtClean="0"/>
              <a:t>13.01.2021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418429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63AF2E-EBA2-4AD1-9F61-52C146135667}" type="datetimeFigureOut">
              <a:rPr lang="ru-RU" smtClean="0"/>
              <a:t>13.01.2021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399308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63AF2E-EBA2-4AD1-9F61-52C146135667}" type="datetimeFigureOut">
              <a:rPr lang="ru-RU" smtClean="0"/>
              <a:t>13.01.2021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0A0042-39A0-4A72-B61C-8ACC2AA5A83D}" type="slidenum">
              <a:rPr lang="ru-RU" smtClean="0"/>
              <a:t>‹#›</a:t>
            </a:fld>
            <a:endParaRPr lang="ru-RU"/>
          </a:p>
        </p:txBody>
      </p:sp>
    </p:spTree>
    <p:extLst>
      <p:ext uri="{BB962C8B-B14F-4D97-AF65-F5344CB8AC3E}">
        <p14:creationId xmlns:p14="http://schemas.microsoft.com/office/powerpoint/2010/main" val="396974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C63AF2E-EBA2-4AD1-9F61-52C146135667}" type="datetimeFigureOut">
              <a:rPr lang="ru-RU" smtClean="0"/>
              <a:t>13.01.2021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70A0042-39A0-4A72-B61C-8ACC2AA5A83D}" type="slidenum">
              <a:rPr lang="ru-RU" smtClean="0"/>
              <a:t>‹#›</a:t>
            </a:fld>
            <a:endParaRPr lang="ru-RU"/>
          </a:p>
        </p:txBody>
      </p:sp>
    </p:spTree>
    <p:extLst>
      <p:ext uri="{BB962C8B-B14F-4D97-AF65-F5344CB8AC3E}">
        <p14:creationId xmlns:p14="http://schemas.microsoft.com/office/powerpoint/2010/main" val="3203358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860613" y="1465729"/>
            <a:ext cx="10493188" cy="471123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3AF2E-EBA2-4AD1-9F61-52C146135667}" type="datetimeFigureOut">
              <a:rPr lang="ru-RU" smtClean="0"/>
              <a:t>13.01.2021</a:t>
            </a:fld>
            <a:endParaRPr lang="ru-RU"/>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A0042-39A0-4A72-B61C-8ACC2AA5A83D}" type="slidenum">
              <a:rPr lang="ru-RU" smtClean="0"/>
              <a:t>‹#›</a:t>
            </a:fld>
            <a:endParaRPr lang="ru-RU"/>
          </a:p>
        </p:txBody>
      </p:sp>
      <p:sp>
        <p:nvSpPr>
          <p:cNvPr id="2" name="Title Placeholder 1"/>
          <p:cNvSpPr>
            <a:spLocks noGrp="1"/>
          </p:cNvSpPr>
          <p:nvPr>
            <p:ph type="title"/>
          </p:nvPr>
        </p:nvSpPr>
        <p:spPr>
          <a:xfrm>
            <a:off x="878542" y="119270"/>
            <a:ext cx="10452847" cy="977899"/>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9587401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444982"/>
          </a:xfrm>
        </p:spPr>
        <p:txBody>
          <a:bodyPr>
            <a:normAutofit/>
          </a:bodyPr>
          <a:lstStyle/>
          <a:p>
            <a:r>
              <a:rPr lang="en-US" dirty="0">
                <a:latin typeface="Times New Roman" panose="02020603050405020304" pitchFamily="18" charset="0"/>
                <a:cs typeface="Times New Roman" panose="02020603050405020304" pitchFamily="18" charset="0"/>
              </a:rPr>
              <a:t>Topic 1</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PSYCHOLOGICAL THEORIES OF THE ORIGINS OF AGGRESSION</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810107"/>
            <a:ext cx="10515600" cy="3366856"/>
          </a:xfrm>
        </p:spPr>
        <p:txBody>
          <a:bodyPr/>
          <a:lstStyle/>
          <a:p>
            <a:endParaRPr lang="ru-RU" dirty="0" smtClean="0"/>
          </a:p>
          <a:p>
            <a:pPr marL="0" indent="0" algn="ctr">
              <a:buNone/>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PSYCHODYNAMIC MODEL</a:t>
            </a:r>
            <a:endPar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58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874" y="119270"/>
            <a:ext cx="8631043" cy="1854496"/>
          </a:xfrm>
        </p:spPr>
        <p:txBody>
          <a:bodyPr>
            <a:normAutofit/>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origins of aggression</a:t>
            </a:r>
            <a:r>
              <a:rPr lang="ru-RU"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Sigmund Freud’s Drive Theory</a:t>
            </a:r>
            <a:endParaRPr lang="ru-RU"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46771" y="2297150"/>
            <a:ext cx="11195824" cy="4125951"/>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According </a:t>
            </a:r>
            <a:r>
              <a:rPr lang="en-US" dirty="0">
                <a:latin typeface="Times New Roman" panose="02020603050405020304" pitchFamily="18" charset="0"/>
                <a:cs typeface="Times New Roman" panose="02020603050405020304" pitchFamily="18" charset="0"/>
              </a:rPr>
              <a:t>to </a:t>
            </a:r>
            <a:r>
              <a:rPr lang="en-US" b="1" i="1" dirty="0">
                <a:latin typeface="Times New Roman" panose="02020603050405020304" pitchFamily="18" charset="0"/>
                <a:cs typeface="Times New Roman" panose="02020603050405020304" pitchFamily="18" charset="0"/>
              </a:rPr>
              <a:t>Freud, </a:t>
            </a:r>
            <a:r>
              <a:rPr lang="en-US" dirty="0">
                <a:latin typeface="Times New Roman" panose="02020603050405020304" pitchFamily="18" charset="0"/>
                <a:cs typeface="Times New Roman" panose="02020603050405020304" pitchFamily="18" charset="0"/>
              </a:rPr>
              <a:t>human behavior is determined by two most powerful drives</a:t>
            </a:r>
            <a:r>
              <a:rPr lang="ru-RU"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sexual </a:t>
            </a:r>
            <a:r>
              <a:rPr lang="en-US" b="1" dirty="0">
                <a:latin typeface="Times New Roman" panose="02020603050405020304" pitchFamily="18" charset="0"/>
                <a:cs typeface="Times New Roman" panose="02020603050405020304" pitchFamily="18" charset="0"/>
              </a:rPr>
              <a:t>drive (Eros) and death drive (Thanatos)</a:t>
            </a:r>
            <a:r>
              <a:rPr lang="ru-RU"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Sexual drive </a:t>
            </a:r>
            <a:r>
              <a:rPr lang="en-US" dirty="0">
                <a:latin typeface="Times New Roman" panose="02020603050405020304" pitchFamily="18" charset="0"/>
                <a:cs typeface="Times New Roman" panose="02020603050405020304" pitchFamily="18" charset="0"/>
              </a:rPr>
              <a:t>is considered as desires related to creative </a:t>
            </a:r>
            <a:r>
              <a:rPr lang="en-US" u="sng" dirty="0">
                <a:latin typeface="Times New Roman" panose="02020603050405020304" pitchFamily="18" charset="0"/>
                <a:cs typeface="Times New Roman" panose="02020603050405020304" pitchFamily="18" charset="0"/>
              </a:rPr>
              <a:t>development</a:t>
            </a:r>
            <a:r>
              <a:rPr lang="en-US" dirty="0">
                <a:latin typeface="Times New Roman" panose="02020603050405020304" pitchFamily="18" charset="0"/>
                <a:cs typeface="Times New Roman" panose="02020603050405020304" pitchFamily="18" charset="0"/>
              </a:rPr>
              <a:t> in human behavior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love, care, intimacy</a:t>
            </a:r>
            <a:r>
              <a:rPr lang="ru-RU" dirty="0">
                <a:latin typeface="Times New Roman" panose="02020603050405020304" pitchFamily="18" charset="0"/>
                <a:cs typeface="Times New Roman" panose="02020603050405020304" pitchFamily="18" charset="0"/>
              </a:rPr>
              <a:t>. </a:t>
            </a:r>
          </a:p>
          <a:p>
            <a:pPr marL="0" indent="0">
              <a:buNone/>
            </a:pP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Death drive </a:t>
            </a:r>
            <a:r>
              <a:rPr lang="en-US" dirty="0">
                <a:latin typeface="Times New Roman" panose="02020603050405020304" pitchFamily="18" charset="0"/>
                <a:cs typeface="Times New Roman" panose="02020603050405020304" pitchFamily="18" charset="0"/>
              </a:rPr>
              <a:t>carries the energy of destruction. Its task is to "bring everything organically living to the state of lifelessness" - it is anger, hatred, destructiveness.</a:t>
            </a:r>
            <a:r>
              <a:rPr lang="ru-RU" dirty="0">
                <a:latin typeface="Times New Roman" panose="02020603050405020304" pitchFamily="18" charset="0"/>
                <a:cs typeface="Times New Roman" panose="02020603050405020304" pitchFamily="18" charset="0"/>
              </a:rPr>
              <a:t> </a:t>
            </a:r>
            <a:endParaRPr lang="ru-RU" dirty="0"/>
          </a:p>
        </p:txBody>
      </p:sp>
      <p:pic>
        <p:nvPicPr>
          <p:cNvPr id="4" name="Picture 4" descr="https://monocler.ru/wp-content/uploads/2016/10/Sigmund_Freud_LI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8163" y="55754"/>
            <a:ext cx="3032682" cy="224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2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Sigmund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Freud’s Drive Theory</a:t>
            </a:r>
            <a:endParaRPr lang="ru-RU" dirty="0"/>
          </a:p>
        </p:txBody>
      </p:sp>
      <p:sp>
        <p:nvSpPr>
          <p:cNvPr id="3" name="Объект 2"/>
          <p:cNvSpPr>
            <a:spLocks noGrp="1"/>
          </p:cNvSpPr>
          <p:nvPr>
            <p:ph idx="1"/>
          </p:nvPr>
        </p:nvSpPr>
        <p:spPr>
          <a:xfrm>
            <a:off x="838201" y="1465729"/>
            <a:ext cx="10493188" cy="4711234"/>
          </a:xfrm>
        </p:spPr>
        <p:txBody>
          <a:bodyPr/>
          <a:lstStyle/>
          <a:p>
            <a:pPr marL="0" indent="0" algn="ctr">
              <a:buNone/>
            </a:pPr>
            <a:r>
              <a:rPr lang="en-US" b="1" dirty="0">
                <a:latin typeface="Times New Roman" panose="02020603050405020304" pitchFamily="18" charset="0"/>
                <a:cs typeface="Times New Roman" panose="02020603050405020304" pitchFamily="18" charset="0"/>
              </a:rPr>
              <a:t>The origins of aggression and Drive Theory by Sigmund Freud</a:t>
            </a:r>
            <a:endParaRPr lang="ru-RU"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flipH="1">
            <a:off x="1308073" y="2611574"/>
            <a:ext cx="2417095" cy="10295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n-US" sz="2800" b="1" dirty="0">
                <a:latin typeface="Times New Roman" panose="02020603050405020304" pitchFamily="18" charset="0"/>
                <a:cs typeface="Times New Roman" panose="02020603050405020304" pitchFamily="18" charset="0"/>
              </a:rPr>
              <a:t>Thanatos</a:t>
            </a:r>
            <a:endParaRPr lang="ru-RU" sz="2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59697" y="2587676"/>
            <a:ext cx="2118732"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Прямоугольник 5"/>
          <p:cNvSpPr/>
          <p:nvPr/>
        </p:nvSpPr>
        <p:spPr>
          <a:xfrm rot="10800000" flipV="1">
            <a:off x="3603376" y="4958000"/>
            <a:ext cx="5003178" cy="9329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Other-directed </a:t>
            </a:r>
            <a:r>
              <a:rPr lang="en-US" sz="2800" b="1" dirty="0">
                <a:latin typeface="Times New Roman" panose="02020603050405020304" pitchFamily="18" charset="0"/>
                <a:cs typeface="Times New Roman" panose="02020603050405020304" pitchFamily="18" charset="0"/>
              </a:rPr>
              <a:t>aggressive behavior</a:t>
            </a:r>
            <a:endParaRPr lang="ru-RU" sz="2800" b="1" dirty="0">
              <a:latin typeface="Times New Roman" panose="02020603050405020304" pitchFamily="18" charset="0"/>
              <a:cs typeface="Times New Roman" panose="02020603050405020304" pitchFamily="18" charset="0"/>
            </a:endParaRPr>
          </a:p>
        </p:txBody>
      </p:sp>
      <p:sp>
        <p:nvSpPr>
          <p:cNvPr id="8" name="Крест 7"/>
          <p:cNvSpPr/>
          <p:nvPr/>
        </p:nvSpPr>
        <p:spPr>
          <a:xfrm>
            <a:off x="1527717" y="2892180"/>
            <a:ext cx="512956" cy="468351"/>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ятно 1 8"/>
          <p:cNvSpPr/>
          <p:nvPr/>
        </p:nvSpPr>
        <p:spPr>
          <a:xfrm>
            <a:off x="5352586" y="2440555"/>
            <a:ext cx="1193180" cy="1371600"/>
          </a:xfrm>
          <a:prstGeom prst="irregularSeal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Я</a:t>
            </a:r>
            <a:endParaRPr lang="ru-RU" b="1" dirty="0">
              <a:solidFill>
                <a:schemeClr val="tx1"/>
              </a:solidFill>
            </a:endParaRPr>
          </a:p>
        </p:txBody>
      </p:sp>
      <p:sp>
        <p:nvSpPr>
          <p:cNvPr id="10" name="Сердце 9"/>
          <p:cNvSpPr/>
          <p:nvPr/>
        </p:nvSpPr>
        <p:spPr>
          <a:xfrm>
            <a:off x="8519532" y="2780964"/>
            <a:ext cx="546409" cy="57956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9355873" y="2780964"/>
            <a:ext cx="112255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Eros</a:t>
            </a:r>
            <a:endParaRPr lang="ru-RU" sz="2800" b="1" dirty="0">
              <a:latin typeface="Times New Roman" panose="02020603050405020304" pitchFamily="18" charset="0"/>
              <a:cs typeface="Times New Roman" panose="02020603050405020304" pitchFamily="18" charset="0"/>
            </a:endParaRPr>
          </a:p>
          <a:p>
            <a:endParaRPr lang="ru-RU" sz="2800" b="1" dirty="0">
              <a:latin typeface="Times New Roman" panose="02020603050405020304" pitchFamily="18" charset="0"/>
              <a:cs typeface="Times New Roman" panose="02020603050405020304" pitchFamily="18" charset="0"/>
            </a:endParaRPr>
          </a:p>
        </p:txBody>
      </p:sp>
      <p:cxnSp>
        <p:nvCxnSpPr>
          <p:cNvPr id="13" name="Прямая со стрелкой 12"/>
          <p:cNvCxnSpPr>
            <a:stCxn id="4" idx="1"/>
          </p:cNvCxnSpPr>
          <p:nvPr/>
        </p:nvCxnSpPr>
        <p:spPr>
          <a:xfrm flipV="1">
            <a:off x="3725168" y="3121076"/>
            <a:ext cx="1515905" cy="5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6694779" y="3121076"/>
            <a:ext cx="15348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Стрелка вниз 15"/>
          <p:cNvSpPr/>
          <p:nvPr/>
        </p:nvSpPr>
        <p:spPr>
          <a:xfrm>
            <a:off x="5783713" y="3812155"/>
            <a:ext cx="295507" cy="1027474"/>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854603" y="2692559"/>
            <a:ext cx="1427687" cy="369332"/>
          </a:xfrm>
          <a:prstGeom prst="rect">
            <a:avLst/>
          </a:prstGeom>
          <a:noFill/>
        </p:spPr>
        <p:txBody>
          <a:bodyPr wrap="square" rtlCol="0">
            <a:spAutoFit/>
          </a:bodyPr>
          <a:lstStyle/>
          <a:p>
            <a:r>
              <a:rPr lang="en-US" dirty="0"/>
              <a:t>Destruction</a:t>
            </a:r>
            <a:endParaRPr lang="ru-RU" dirty="0"/>
          </a:p>
        </p:txBody>
      </p:sp>
      <p:sp>
        <p:nvSpPr>
          <p:cNvPr id="18" name="TextBox 17"/>
          <p:cNvSpPr txBox="1"/>
          <p:nvPr/>
        </p:nvSpPr>
        <p:spPr>
          <a:xfrm>
            <a:off x="3804868" y="3244727"/>
            <a:ext cx="1557122" cy="369332"/>
          </a:xfrm>
          <a:prstGeom prst="rect">
            <a:avLst/>
          </a:prstGeom>
          <a:noFill/>
        </p:spPr>
        <p:txBody>
          <a:bodyPr wrap="square" rtlCol="0">
            <a:spAutoFit/>
          </a:bodyPr>
          <a:lstStyle/>
          <a:p>
            <a:r>
              <a:rPr lang="ru-RU" dirty="0"/>
              <a:t>«</a:t>
            </a:r>
            <a:r>
              <a:rPr lang="en-US" dirty="0"/>
              <a:t>Ego</a:t>
            </a:r>
            <a:r>
              <a:rPr lang="ru-RU" dirty="0"/>
              <a:t>»</a:t>
            </a:r>
            <a:r>
              <a:rPr lang="en-US" dirty="0"/>
              <a:t> threat</a:t>
            </a:r>
            <a:endParaRPr lang="ru-RU" dirty="0"/>
          </a:p>
        </p:txBody>
      </p:sp>
      <p:sp>
        <p:nvSpPr>
          <p:cNvPr id="19" name="TextBox 18"/>
          <p:cNvSpPr txBox="1"/>
          <p:nvPr/>
        </p:nvSpPr>
        <p:spPr>
          <a:xfrm>
            <a:off x="6675863" y="2673242"/>
            <a:ext cx="1563690" cy="369332"/>
          </a:xfrm>
          <a:prstGeom prst="rect">
            <a:avLst/>
          </a:prstGeom>
          <a:noFill/>
        </p:spPr>
        <p:txBody>
          <a:bodyPr wrap="square" rtlCol="0">
            <a:spAutoFit/>
          </a:bodyPr>
          <a:lstStyle/>
          <a:p>
            <a:r>
              <a:rPr lang="en-US" dirty="0"/>
              <a:t>Safety</a:t>
            </a:r>
            <a:endParaRPr lang="ru-RU" dirty="0"/>
          </a:p>
        </p:txBody>
      </p:sp>
      <p:sp>
        <p:nvSpPr>
          <p:cNvPr id="21" name="TextBox 20"/>
          <p:cNvSpPr txBox="1"/>
          <p:nvPr/>
        </p:nvSpPr>
        <p:spPr>
          <a:xfrm>
            <a:off x="6705601" y="3221730"/>
            <a:ext cx="1398705" cy="369332"/>
          </a:xfrm>
          <a:prstGeom prst="rect">
            <a:avLst/>
          </a:prstGeom>
          <a:noFill/>
        </p:spPr>
        <p:txBody>
          <a:bodyPr wrap="square" rtlCol="0">
            <a:spAutoFit/>
          </a:bodyPr>
          <a:lstStyle/>
          <a:p>
            <a:r>
              <a:rPr lang="en-US" dirty="0"/>
              <a:t>Protection</a:t>
            </a:r>
            <a:endParaRPr lang="ru-RU" dirty="0"/>
          </a:p>
        </p:txBody>
      </p:sp>
    </p:spTree>
    <p:extLst>
      <p:ext uri="{BB962C8B-B14F-4D97-AF65-F5344CB8AC3E}">
        <p14:creationId xmlns:p14="http://schemas.microsoft.com/office/powerpoint/2010/main" val="396159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Sigmund Freud’s Drive Theory</a:t>
            </a:r>
            <a:endParaRPr lang="ru-RU"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Due to the antagonistic nature of these drives, they represent a source of continuous intrapsychic conflict that can be resolved only by diverting the destructive energy from the person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and directing it to others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image above</a:t>
            </a:r>
            <a:r>
              <a:rPr lang="ru-RU" dirty="0">
                <a:latin typeface="Times New Roman" panose="02020603050405020304" pitchFamily="18" charset="0"/>
                <a:cs typeface="Times New Roman" panose="02020603050405020304" pitchFamily="18" charset="0"/>
              </a:rPr>
              <a:t>). </a:t>
            </a:r>
          </a:p>
          <a:p>
            <a:pPr marL="0" indent="0">
              <a:buNone/>
            </a:pPr>
            <a:r>
              <a:rPr lang="ru-RU"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Thus, </a:t>
            </a:r>
            <a:r>
              <a:rPr lang="en-US" dirty="0">
                <a:latin typeface="Times New Roman" panose="02020603050405020304" pitchFamily="18" charset="0"/>
                <a:cs typeface="Times New Roman" panose="02020603050405020304" pitchFamily="18" charset="0"/>
              </a:rPr>
              <a:t>aggressive and hostile attitude towards others is seen as a mechanism of </a:t>
            </a:r>
            <a:r>
              <a:rPr lang="en-US" dirty="0" err="1">
                <a:latin typeface="Times New Roman" panose="02020603050405020304" pitchFamily="18" charset="0"/>
                <a:cs typeface="Times New Roman" panose="02020603050405020304" pitchFamily="18" charset="0"/>
              </a:rPr>
              <a:t>unreleasing</a:t>
            </a:r>
            <a:r>
              <a:rPr lang="en-US" dirty="0">
                <a:latin typeface="Times New Roman" panose="02020603050405020304" pitchFamily="18" charset="0"/>
                <a:cs typeface="Times New Roman" panose="02020603050405020304" pitchFamily="18" charset="0"/>
              </a:rPr>
              <a:t> the destructive energy through the displacement, that protects the intrapsychic stability of a person.</a:t>
            </a:r>
            <a:endParaRPr lang="ru-RU" dirty="0"/>
          </a:p>
        </p:txBody>
      </p:sp>
    </p:spTree>
    <p:extLst>
      <p:ext uri="{BB962C8B-B14F-4D97-AF65-F5344CB8AC3E}">
        <p14:creationId xmlns:p14="http://schemas.microsoft.com/office/powerpoint/2010/main" val="421719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Sigmund Freud’s Drive Theory</a:t>
            </a:r>
            <a:endParaRPr lang="ru-RU" dirty="0"/>
          </a:p>
        </p:txBody>
      </p:sp>
      <p:sp>
        <p:nvSpPr>
          <p:cNvPr id="3" name="Объект 2"/>
          <p:cNvSpPr>
            <a:spLocks noGrp="1"/>
          </p:cNvSpPr>
          <p:nvPr>
            <p:ph idx="1"/>
          </p:nvPr>
        </p:nvSpPr>
        <p:spPr>
          <a:xfrm>
            <a:off x="144966" y="1003610"/>
            <a:ext cx="7420621" cy="5173353"/>
          </a:xfrm>
        </p:spPr>
        <p:txBody>
          <a:bodyPr/>
          <a:lstStyle/>
          <a:p>
            <a:pPr marL="0" indent="0">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According to Freud, the formation and further development of the aggressiveness is connected to the stages of child's development</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Aggressiveness already appears at the first stage of the development – </a:t>
            </a:r>
            <a:r>
              <a:rPr lang="en-US" b="1" dirty="0">
                <a:latin typeface="Times New Roman" panose="02020603050405020304" pitchFamily="18" charset="0"/>
                <a:cs typeface="Times New Roman" panose="02020603050405020304" pitchFamily="18" charset="0"/>
              </a:rPr>
              <a:t>the oral one</a:t>
            </a:r>
            <a:r>
              <a:rPr lang="en-US" b="1" dirty="0" smtClean="0">
                <a:latin typeface="Times New Roman" panose="02020603050405020304" pitchFamily="18" charset="0"/>
                <a:cs typeface="Times New Roman" panose="02020603050405020304" pitchFamily="18" charset="0"/>
              </a:rPr>
              <a:t>.</a:t>
            </a:r>
            <a:br>
              <a:rPr lang="en-US" b="1" dirty="0" smtClean="0">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
            </a:r>
            <a:br>
              <a:rPr lang="en-US" dirty="0">
                <a:solidFill>
                  <a:srgbClr val="0070C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coming in of the first baby teeth and breast sucking during the feeding are related to the first manifestations of aggressiveness, since biting and ingestion involve the destruction of the object</a:t>
            </a:r>
            <a:r>
              <a:rPr lang="ru-RU" dirty="0">
                <a:latin typeface="Times New Roman" panose="02020603050405020304" pitchFamily="18" charset="0"/>
                <a:cs typeface="Times New Roman" panose="02020603050405020304" pitchFamily="18" charset="0"/>
              </a:rPr>
              <a:t>. </a:t>
            </a:r>
            <a:endParaRPr lang="ru-RU" dirty="0"/>
          </a:p>
        </p:txBody>
      </p:sp>
      <p:pic>
        <p:nvPicPr>
          <p:cNvPr id="4098" name="Picture 2" descr="https://avatars.mds.yandex.net/get-zen_doc/1329105/pub_5ab7537a168a916ea99810f6_5ab756e71aa80cfb1f2ede87/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586" y="2653178"/>
            <a:ext cx="4626414" cy="352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1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542" y="119271"/>
            <a:ext cx="10452847" cy="650164"/>
          </a:xfrm>
        </p:spPr>
        <p:txBody>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Sigmund Freud’s Drive Theory</a:t>
            </a:r>
            <a:endParaRPr lang="ru-RU" dirty="0"/>
          </a:p>
        </p:txBody>
      </p:sp>
      <p:sp>
        <p:nvSpPr>
          <p:cNvPr id="3" name="Объект 2"/>
          <p:cNvSpPr>
            <a:spLocks noGrp="1"/>
          </p:cNvSpPr>
          <p:nvPr>
            <p:ph idx="1"/>
          </p:nvPr>
        </p:nvSpPr>
        <p:spPr>
          <a:xfrm>
            <a:off x="278782" y="769435"/>
            <a:ext cx="6746488" cy="6088565"/>
          </a:xfrm>
        </p:spPr>
        <p:txBody>
          <a:bodyPr>
            <a:normAutofit/>
          </a:bodyPr>
          <a:lstStyle/>
          <a:p>
            <a:pPr marL="0" indent="0">
              <a:buNone/>
            </a:pPr>
            <a:r>
              <a:rPr lang="en-US" dirty="0" smtClean="0">
                <a:solidFill>
                  <a:srgbClr val="0070C0"/>
                </a:solidFill>
                <a:latin typeface="Times New Roman" panose="02020603050405020304" pitchFamily="18" charset="0"/>
                <a:cs typeface="Times New Roman" panose="02020603050405020304" pitchFamily="18" charset="0"/>
              </a:rPr>
              <a:t>Fixation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plays an important role in the ontogenetic development of the aggression</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solidFill>
                  <a:srgbClr val="0070C0"/>
                </a:solidFill>
                <a:latin typeface="Times New Roman" panose="02020603050405020304" pitchFamily="18" charset="0"/>
                <a:cs typeface="Times New Roman" panose="02020603050405020304" pitchFamily="18" charset="0"/>
              </a:rPr>
              <a:t>Fixation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process by which a person remains attached to an object, method and conditions of drive satisfaction that are appropriate for an earlier stage of development.</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Fixation on the oral stage </a:t>
            </a:r>
            <a:r>
              <a:rPr lang="en-US" dirty="0">
                <a:latin typeface="Times New Roman" panose="02020603050405020304" pitchFamily="18" charset="0"/>
                <a:cs typeface="Times New Roman" panose="02020603050405020304" pitchFamily="18" charset="0"/>
              </a:rPr>
              <a:t>of development may lead to the formation of an oral personality and such aggressive traits as </a:t>
            </a:r>
            <a:r>
              <a:rPr lang="en-US" dirty="0">
                <a:solidFill>
                  <a:srgbClr val="FF0000"/>
                </a:solidFill>
                <a:latin typeface="Times New Roman" panose="02020603050405020304" pitchFamily="18" charset="0"/>
                <a:cs typeface="Times New Roman" panose="02020603050405020304" pitchFamily="18" charset="0"/>
              </a:rPr>
              <a:t>tendency to sarcasm and gossip, as well as insistence, impatience, envy, greed, and vengefulness</a:t>
            </a:r>
            <a:endParaRPr lang="ru-RU" dirty="0"/>
          </a:p>
        </p:txBody>
      </p:sp>
      <p:pic>
        <p:nvPicPr>
          <p:cNvPr id="5122" name="Picture 2" descr="https://zabaka.ru/upload/chtivo/raznoe/pustyie-razgovory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4479" y="1764637"/>
            <a:ext cx="5166732" cy="344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6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82028"/>
            <a:ext cx="7069873" cy="567597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Aggressiveness is also present at the next stage of the development – </a:t>
            </a:r>
            <a:r>
              <a:rPr lang="en-US" dirty="0">
                <a:solidFill>
                  <a:srgbClr val="0070C0"/>
                </a:solidFill>
                <a:latin typeface="Times New Roman" panose="02020603050405020304" pitchFamily="18" charset="0"/>
                <a:cs typeface="Times New Roman" panose="02020603050405020304" pitchFamily="18" charset="0"/>
              </a:rPr>
              <a:t>the anal one</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Fixation at the anal stage </a:t>
            </a:r>
            <a:r>
              <a:rPr lang="en-US" dirty="0">
                <a:latin typeface="Times New Roman" panose="02020603050405020304" pitchFamily="18" charset="0"/>
                <a:cs typeface="Times New Roman" panose="02020603050405020304" pitchFamily="18" charset="0"/>
              </a:rPr>
              <a:t>may lead to the formation of an </a:t>
            </a:r>
            <a:r>
              <a:rPr lang="en-US" i="1" dirty="0">
                <a:latin typeface="Times New Roman" panose="02020603050405020304" pitchFamily="18" charset="0"/>
                <a:cs typeface="Times New Roman" panose="02020603050405020304" pitchFamily="18" charset="0"/>
              </a:rPr>
              <a:t>anal-retentive personality </a:t>
            </a:r>
            <a:r>
              <a:rPr lang="en-US" dirty="0">
                <a:latin typeface="Times New Roman" panose="02020603050405020304" pitchFamily="18" charset="0"/>
                <a:cs typeface="Times New Roman" panose="02020603050405020304" pitchFamily="18" charset="0"/>
              </a:rPr>
              <a:t>with such distinctive features as</a:t>
            </a:r>
            <a:r>
              <a:rPr lang="en-US" dirty="0">
                <a:solidFill>
                  <a:srgbClr val="FF0000"/>
                </a:solidFill>
                <a:latin typeface="Times New Roman" panose="02020603050405020304" pitchFamily="18" charset="0"/>
                <a:cs typeface="Times New Roman" panose="02020603050405020304" pitchFamily="18" charset="0"/>
              </a:rPr>
              <a:t> stubbornness, greedy, proclivity for rage and vindictiveness.</a:t>
            </a:r>
            <a:br>
              <a:rPr lang="en-US" dirty="0">
                <a:solidFill>
                  <a:srgbClr val="FF000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opposite of this is </a:t>
            </a:r>
            <a:r>
              <a:rPr lang="en-US" i="1" dirty="0">
                <a:latin typeface="Times New Roman" panose="02020603050405020304" pitchFamily="18" charset="0"/>
                <a:cs typeface="Times New Roman" panose="02020603050405020304" pitchFamily="18" charset="0"/>
              </a:rPr>
              <a:t>anal-expulsive personality</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type includes such traits as destructive tendencies, anxiety, impulsivity and even sadistic cruelty</a:t>
            </a:r>
            <a:r>
              <a:rPr lang="ru-RU" dirty="0">
                <a:latin typeface="Times New Roman" panose="02020603050405020304" pitchFamily="18" charset="0"/>
                <a:cs typeface="Times New Roman" panose="02020603050405020304" pitchFamily="18" charset="0"/>
              </a:rPr>
              <a:t>.</a:t>
            </a:r>
          </a:p>
        </p:txBody>
      </p:sp>
      <p:sp>
        <p:nvSpPr>
          <p:cNvPr id="4" name="Заголовок 1"/>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Sigmund Freud’s Drive Theory</a:t>
            </a:r>
            <a:endParaRPr lang="ru-RU" dirty="0"/>
          </a:p>
        </p:txBody>
      </p:sp>
      <p:pic>
        <p:nvPicPr>
          <p:cNvPr id="6146" name="Picture 2" descr="https://avatars.mds.yandex.net/get-zen_doc/4004066/pub_5f7c96677a73103031a4948e_5f7ca4ddb516ad3bd8571838/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500" y="1393903"/>
            <a:ext cx="520950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7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Sigmund Freud’s Drive Theory</a:t>
            </a:r>
            <a:endParaRPr lang="ru-RU" dirty="0"/>
          </a:p>
        </p:txBody>
      </p:sp>
      <p:sp>
        <p:nvSpPr>
          <p:cNvPr id="3" name="Объект 2"/>
          <p:cNvSpPr>
            <a:spLocks noGrp="1"/>
          </p:cNvSpPr>
          <p:nvPr>
            <p:ph idx="1"/>
          </p:nvPr>
        </p:nvSpPr>
        <p:spPr>
          <a:xfrm>
            <a:off x="102871" y="948690"/>
            <a:ext cx="7911464" cy="611505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Character traits formed as a result of fixation on the </a:t>
            </a:r>
            <a:r>
              <a:rPr lang="en-US" b="1" dirty="0">
                <a:latin typeface="Times New Roman" panose="02020603050405020304" pitchFamily="18" charset="0"/>
                <a:cs typeface="Times New Roman" panose="02020603050405020304" pitchFamily="18" charset="0"/>
              </a:rPr>
              <a:t>phallic</a:t>
            </a:r>
            <a:r>
              <a:rPr lang="en-US" dirty="0">
                <a:latin typeface="Times New Roman" panose="02020603050405020304" pitchFamily="18" charset="0"/>
                <a:cs typeface="Times New Roman" panose="02020603050405020304" pitchFamily="18" charset="0"/>
              </a:rPr>
              <a:t> stage of development</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aggressiveness and provocative behavior </a:t>
            </a:r>
            <a:r>
              <a:rPr lang="en-US" dirty="0">
                <a:latin typeface="Times New Roman" panose="02020603050405020304" pitchFamily="18" charset="0"/>
                <a:cs typeface="Times New Roman" panose="02020603050405020304" pitchFamily="18" charset="0"/>
              </a:rPr>
              <a:t>as anticipation of attacks on oneself. In addition, that is ambitiousness, bragging, self-importance, demonstrativeness, striving for success; in behavior - an emphasis on male virility, masculinity.</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Subsequently, aggressiveness manifests itself at the phallic stage of development in the form of </a:t>
            </a:r>
            <a:r>
              <a:rPr lang="en-US" dirty="0">
                <a:solidFill>
                  <a:srgbClr val="FF0000"/>
                </a:solidFill>
                <a:latin typeface="Times New Roman" panose="02020603050405020304" pitchFamily="18" charset="0"/>
                <a:cs typeface="Times New Roman" panose="02020603050405020304" pitchFamily="18" charset="0"/>
              </a:rPr>
              <a:t>asocial and destructive behavior</a:t>
            </a:r>
            <a:r>
              <a:rPr lang="en-US" dirty="0">
                <a:latin typeface="Times New Roman" panose="02020603050405020304" pitchFamily="18" charset="0"/>
                <a:cs typeface="Times New Roman" panose="02020603050405020304" pitchFamily="18" charset="0"/>
              </a:rPr>
              <a:t>, that is, a violation of social norms.</a:t>
            </a:r>
            <a:endParaRPr lang="ru-RU" dirty="0"/>
          </a:p>
        </p:txBody>
      </p:sp>
      <p:pic>
        <p:nvPicPr>
          <p:cNvPr id="7172" name="Picture 4" descr="https://express-k.kz/upload/iblock/0a5/0a57d8ef4d36edb91ec5d9783c0595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4335" y="2208092"/>
            <a:ext cx="4954905" cy="330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0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Sigmund Freud’s Drive Theory</a:t>
            </a:r>
            <a:endParaRPr lang="ru-RU" dirty="0"/>
          </a:p>
        </p:txBody>
      </p:sp>
      <p:sp>
        <p:nvSpPr>
          <p:cNvPr id="3" name="Объект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Thus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according to the Drive Theory by Freud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Aggression is one of the fundamental components of motivation of the human behavior</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19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234" y="119270"/>
            <a:ext cx="11019155" cy="977899"/>
          </a:xfrm>
        </p:spPr>
        <p:txBody>
          <a:bodyPr>
            <a:normAutofit/>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Konrad Lorenz's theory of aggression</a:t>
            </a:r>
            <a:endParaRPr lang="ru-RU" dirty="0"/>
          </a:p>
        </p:txBody>
      </p:sp>
      <p:sp>
        <p:nvSpPr>
          <p:cNvPr id="3" name="Объект 2"/>
          <p:cNvSpPr>
            <a:spLocks noGrp="1"/>
          </p:cNvSpPr>
          <p:nvPr>
            <p:ph idx="1"/>
          </p:nvPr>
        </p:nvSpPr>
        <p:spPr>
          <a:xfrm>
            <a:off x="312234" y="1097169"/>
            <a:ext cx="9191394" cy="5079794"/>
          </a:xfrm>
        </p:spPr>
        <p:txBody>
          <a:bodyPr>
            <a:normAutofit/>
          </a:bodyPr>
          <a:lstStyle/>
          <a:p>
            <a:pPr marL="0" indent="0">
              <a:buNone/>
            </a:pPr>
            <a:r>
              <a:rPr lang="en-US" i="1" dirty="0">
                <a:latin typeface="Times New Roman" panose="02020603050405020304" pitchFamily="18" charset="0"/>
                <a:cs typeface="Times New Roman" panose="02020603050405020304" pitchFamily="18" charset="0"/>
              </a:rPr>
              <a:t>Konrad Lorenz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founder of ethology.</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Ethology</a:t>
            </a:r>
            <a:r>
              <a:rPr lang="en-US" dirty="0">
                <a:latin typeface="Times New Roman" panose="02020603050405020304" pitchFamily="18" charset="0"/>
                <a:cs typeface="Times New Roman" panose="02020603050405020304" pitchFamily="18" charset="0"/>
              </a:rPr>
              <a:t> is a</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discipline of zoology which studies genetically determined animal behavior (instincts) including humans</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Ethology emphasizes the causation of human aggression mainly by biological factors.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Konrad Lorenz claimed that aggressive instinct had meant a lot in the process of evolution, survival and adaptation of human being.</a:t>
            </a:r>
            <a:r>
              <a:rPr lang="ru-RU" dirty="0">
                <a:latin typeface="Times New Roman" panose="02020603050405020304" pitchFamily="18" charset="0"/>
                <a:cs typeface="Times New Roman" panose="02020603050405020304" pitchFamily="18" charset="0"/>
              </a:rPr>
              <a:t> </a:t>
            </a:r>
          </a:p>
        </p:txBody>
      </p:sp>
      <p:pic>
        <p:nvPicPr>
          <p:cNvPr id="8194" name="Picture 2" descr="http://austria-forum.org/attach/Heimatlexikon/Konrad_Lorenz/lorenz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627" y="0"/>
            <a:ext cx="2688373" cy="415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6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Konrad Lorenz's theory of aggression</a:t>
            </a:r>
            <a:endParaRPr lang="ru-RU"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His main assumption is that the body is continuously accumulating aggressive energy. The manifestation of aggression depends on the interaction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two factors: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amount of</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aggressive energy </a:t>
            </a:r>
            <a:r>
              <a:rPr lang="en-US" dirty="0">
                <a:latin typeface="Times New Roman" panose="02020603050405020304" pitchFamily="18" charset="0"/>
                <a:cs typeface="Times New Roman" panose="02020603050405020304" pitchFamily="18" charset="0"/>
              </a:rPr>
              <a:t>accumulating in the body at the moment</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external </a:t>
            </a:r>
            <a:r>
              <a:rPr lang="en-US" b="1" dirty="0">
                <a:latin typeface="Times New Roman" panose="02020603050405020304" pitchFamily="18" charset="0"/>
                <a:cs typeface="Times New Roman" panose="02020603050405020304" pitchFamily="18" charset="0"/>
              </a:rPr>
              <a:t>influence </a:t>
            </a:r>
            <a:r>
              <a:rPr lang="en-US" dirty="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is able </a:t>
            </a:r>
            <a:r>
              <a:rPr lang="en-US" dirty="0">
                <a:latin typeface="Times New Roman" panose="02020603050405020304" pitchFamily="18" charset="0"/>
                <a:cs typeface="Times New Roman" panose="02020603050405020304" pitchFamily="18" charset="0"/>
              </a:rPr>
              <a:t>to cause an aggressive reaction.</a:t>
            </a:r>
            <a:endParaRPr lang="ru-RU"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0" y="2720897"/>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58897" y="3637985"/>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7709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7" y="223024"/>
            <a:ext cx="10515600" cy="814039"/>
          </a:xfrm>
        </p:spPr>
        <p:txBody>
          <a:bodyPr>
            <a:normAutofit/>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urgency of the problem</a:t>
            </a:r>
            <a:endParaRPr lang="ru-RU" sz="4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45127" y="1282390"/>
            <a:ext cx="10515600" cy="4897747"/>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has been an increased propensity for violence all over the world related to a particular cruelty, explosions in public places, hostage-taking, vandalism and mockery of people in the past few decades</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Such social dangerous phenomena, which are usually connected with the concepts of </a:t>
            </a:r>
            <a:r>
              <a:rPr lang="en-US" b="1" dirty="0">
                <a:solidFill>
                  <a:srgbClr val="FF0000"/>
                </a:solidFill>
                <a:latin typeface="Times New Roman" panose="02020603050405020304" pitchFamily="18" charset="0"/>
                <a:cs typeface="Times New Roman" panose="02020603050405020304" pitchFamily="18" charset="0"/>
              </a:rPr>
              <a:t>AGGRESSION</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AGDRESSIVENESS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of serious concern.</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problem of growth of juvenile delinquency and </a:t>
            </a:r>
            <a:r>
              <a:rPr lang="en-US" dirty="0" err="1">
                <a:latin typeface="Times New Roman" panose="02020603050405020304" pitchFamily="18" charset="0"/>
                <a:cs typeface="Times New Roman" panose="02020603050405020304" pitchFamily="18" charset="0"/>
              </a:rPr>
              <a:t>asociality</a:t>
            </a:r>
            <a:r>
              <a:rPr lang="en-US" dirty="0">
                <a:latin typeface="Times New Roman" panose="02020603050405020304" pitchFamily="18" charset="0"/>
                <a:cs typeface="Times New Roman" panose="02020603050405020304" pitchFamily="18" charset="0"/>
              </a:rPr>
              <a:t>, acts of violence against children, aggression and disruptiveness of family relationship is particularly acute.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25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Konrad Lorenz's theory of aggression</a:t>
            </a:r>
            <a:endParaRPr lang="ru-RU"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Psychohydraulic</a:t>
            </a:r>
            <a:r>
              <a:rPr lang="en-US" b="1" dirty="0">
                <a:latin typeface="Times New Roman" panose="02020603050405020304" pitchFamily="18" charset="0"/>
                <a:cs typeface="Times New Roman" panose="02020603050405020304" pitchFamily="18" charset="0"/>
              </a:rPr>
              <a:t> model</a:t>
            </a:r>
            <a:r>
              <a:rPr lang="en-US" dirty="0">
                <a:latin typeface="Times New Roman" panose="02020603050405020304" pitchFamily="18" charset="0"/>
                <a:cs typeface="Times New Roman" panose="02020603050405020304" pitchFamily="18" charset="0"/>
              </a:rPr>
              <a:t>" of aggression by K. Lorentz</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lower the energy level, the stronger stimulus is required to elicit an aggressive response. On the contrary, if the energy level reaches the critical value and is not released by an external stimulus, the release of spontaneous aggression takes place.</a:t>
            </a:r>
            <a:r>
              <a:rPr lang="ru-RU"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K. Lorenz compared this process with the work of a steam boiler with continuously increasing pressure until it either releases the steam under the workers' control or explodes spontaneously.</a:t>
            </a:r>
            <a:r>
              <a:rPr lang="ru-RU" dirty="0">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225011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28" y="119270"/>
            <a:ext cx="8932126" cy="977899"/>
          </a:xfrm>
        </p:spPr>
        <p:txBody>
          <a:bodyPr>
            <a:normAutofit fontScale="90000"/>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origins of aggression in the Alfred Adler’s Individual Psychology</a:t>
            </a:r>
            <a:endParaRPr lang="ru-RU" dirty="0"/>
          </a:p>
        </p:txBody>
      </p:sp>
      <p:sp>
        <p:nvSpPr>
          <p:cNvPr id="3" name="Объект 2"/>
          <p:cNvSpPr>
            <a:spLocks noGrp="1"/>
          </p:cNvSpPr>
          <p:nvPr>
            <p:ph idx="1"/>
          </p:nvPr>
        </p:nvSpPr>
        <p:spPr>
          <a:xfrm>
            <a:off x="328963" y="1321759"/>
            <a:ext cx="8542322" cy="6017309"/>
          </a:xfrm>
        </p:spPr>
        <p:txBody>
          <a:bodyPr>
            <a:normAutofit/>
          </a:bodyPr>
          <a:lstStyle/>
          <a:p>
            <a:pPr marL="0" indent="0">
              <a:buNone/>
            </a:pPr>
            <a:r>
              <a:rPr lang="en-US" sz="2600" dirty="0">
                <a:latin typeface="Times New Roman" panose="02020603050405020304" pitchFamily="18" charset="0"/>
                <a:cs typeface="Times New Roman" panose="02020603050405020304" pitchFamily="18" charset="0"/>
              </a:rPr>
              <a:t>Alfred Adler was one of the first psychologists who began to consider the social (not just biological) nature of aggression.</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He postulated the existence of an aggressive motive and acknowledged that aggressiveness is an inherent quality of mental life that organizes human activity</a:t>
            </a:r>
            <a:r>
              <a:rPr lang="ru-RU"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The emergence of aggressive motive is due to the difficulties in obtaining organic satisfaction. The aggressive motive is a mixture of sensations, excitations and their discharge.</a:t>
            </a:r>
            <a:endParaRPr lang="ru-RU"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Unstable psychological balance is always restored by the fact that primary motives are satisfied through the excitement and release of aggression.</a:t>
            </a:r>
            <a:endParaRPr lang="ru-RU" sz="2600" dirty="0">
              <a:latin typeface="Times New Roman" panose="02020603050405020304" pitchFamily="18" charset="0"/>
              <a:cs typeface="Times New Roman" panose="02020603050405020304" pitchFamily="18" charset="0"/>
            </a:endParaRPr>
          </a:p>
          <a:p>
            <a:pPr marL="0" indent="0">
              <a:buNone/>
            </a:pPr>
            <a:r>
              <a:rPr lang="ru-RU" sz="2600" dirty="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p:txBody>
      </p:sp>
      <p:pic>
        <p:nvPicPr>
          <p:cNvPr id="9218" name="Picture 2" descr="https://cdn-images-1.listennotes.com/podcasts/swr2-wissen/alfred-adler-und-die-6mFMzZwP5hV-xcnF54-j1Mi.1400x1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285" y="816766"/>
            <a:ext cx="3295508" cy="329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9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679" y="96969"/>
            <a:ext cx="11677731" cy="783978"/>
          </a:xfrm>
        </p:spPr>
        <p:txBody>
          <a:bodyPr>
            <a:normAutofit fontScale="90000"/>
          </a:bodyPr>
          <a:lstStyle/>
          <a:p>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4.The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origins of aggression in the Alfred Adler’s Individual Psychology</a:t>
            </a:r>
            <a:endParaRPr lang="ru-RU" dirty="0"/>
          </a:p>
        </p:txBody>
      </p:sp>
      <p:sp>
        <p:nvSpPr>
          <p:cNvPr id="3" name="Объект 2"/>
          <p:cNvSpPr>
            <a:spLocks noGrp="1"/>
          </p:cNvSpPr>
          <p:nvPr>
            <p:ph idx="1"/>
          </p:nvPr>
        </p:nvSpPr>
        <p:spPr>
          <a:xfrm>
            <a:off x="298678" y="1219200"/>
            <a:ext cx="7083429" cy="5638799"/>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aggressive motive dominates the motor behavior, which more often manifests itself in the childhood. Crying, screaming, anxiety, throwing objects to the floor, biting and pinching are the simplest forms of aggression which are often take place later in life.</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aggressive motive also prevails over consciousness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in anger). It controls attention, interests, feelings, perception, memory and reproducing, imagination, while being realized in the form of explicit or altered aggression</a:t>
            </a:r>
            <a:r>
              <a:rPr lang="ru-RU" dirty="0">
                <a:latin typeface="Times New Roman" panose="02020603050405020304" pitchFamily="18" charset="0"/>
                <a:cs typeface="Times New Roman" panose="02020603050405020304" pitchFamily="18" charset="0"/>
              </a:rPr>
              <a:t>.</a:t>
            </a:r>
          </a:p>
          <a:p>
            <a:pPr marL="0" indent="0">
              <a:buNone/>
            </a:pPr>
            <a:endParaRPr lang="ru-RU" dirty="0"/>
          </a:p>
        </p:txBody>
      </p:sp>
      <p:pic>
        <p:nvPicPr>
          <p:cNvPr id="10242" name="Picture 2" descr="https://avatars.mds.yandex.net/get-zen_doc/1898595/pub_5ddc091ef30b6a4cdd455739_5ddc0fad7a83d9014cb30955/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107" y="1014760"/>
            <a:ext cx="5409304" cy="491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1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10" y="408029"/>
            <a:ext cx="11853746" cy="560954"/>
          </a:xfrm>
        </p:spPr>
        <p:txBody>
          <a:bodyPr>
            <a:normAutofit fontScale="90000"/>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4.The origins of aggression in the Alfred Adler’s Individual Psychology</a:t>
            </a:r>
            <a:endParaRPr lang="ru-RU" dirty="0"/>
          </a:p>
        </p:txBody>
      </p:sp>
      <p:sp>
        <p:nvSpPr>
          <p:cNvPr id="3" name="Объект 2"/>
          <p:cNvSpPr>
            <a:spLocks noGrp="1"/>
          </p:cNvSpPr>
          <p:nvPr>
            <p:ph idx="1"/>
          </p:nvPr>
        </p:nvSpPr>
        <p:spPr>
          <a:xfrm>
            <a:off x="89210" y="1309610"/>
            <a:ext cx="5642516" cy="5671051"/>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aggressive motive can be directed outward and manifest itself in an explicit, open form: fight, battle,  cruelty, duels, war,  thirst for power, religious, social, national, racial struggle, martial arts. When aggressive motive is directed inward, i.e. turns against the person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it manifests itself in such character traits as obedience, submission, humility,  loyalty, timeserving and masochism.</a:t>
            </a:r>
            <a:endParaRPr lang="ru-RU" dirty="0">
              <a:latin typeface="Times New Roman" panose="02020603050405020304" pitchFamily="18" charset="0"/>
              <a:cs typeface="Times New Roman" panose="02020603050405020304" pitchFamily="18" charset="0"/>
            </a:endParaRPr>
          </a:p>
        </p:txBody>
      </p:sp>
      <p:pic>
        <p:nvPicPr>
          <p:cNvPr id="11266" name="Picture 2" descr="https://www.azerisport.com/images/articles/2015/08/03/2015080311303641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726" y="1309611"/>
            <a:ext cx="6946668" cy="463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0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268" y="457201"/>
            <a:ext cx="11764537" cy="289932"/>
          </a:xfrm>
        </p:spPr>
        <p:txBody>
          <a:bodyPr>
            <a:normAutofit fontScale="90000"/>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4.The origins of aggression in the Alfred Adler’s Individual Psychology</a:t>
            </a:r>
            <a:endParaRPr lang="ru-RU" dirty="0"/>
          </a:p>
        </p:txBody>
      </p:sp>
      <p:sp>
        <p:nvSpPr>
          <p:cNvPr id="3" name="Объект 2"/>
          <p:cNvSpPr>
            <a:spLocks noGrp="1"/>
          </p:cNvSpPr>
          <p:nvPr>
            <p:ph idx="1"/>
          </p:nvPr>
        </p:nvSpPr>
        <p:spPr>
          <a:xfrm>
            <a:off x="167268" y="1184376"/>
            <a:ext cx="11764537" cy="6010507"/>
          </a:xfrm>
        </p:spPr>
        <p:txBody>
          <a:bodyPr>
            <a:normAutofit/>
          </a:bodyPr>
          <a:lstStyle/>
          <a:p>
            <a:pPr marL="0" indent="0">
              <a:buNone/>
            </a:pP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Adler</a:t>
            </a:r>
            <a:r>
              <a:rPr lang="ru-RU"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pointed out</a:t>
            </a:r>
            <a:r>
              <a:rPr lang="ru-RU"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several</a:t>
            </a:r>
            <a:r>
              <a:rPr lang="ru-RU" sz="2600" dirty="0">
                <a:latin typeface="Times New Roman" panose="02020603050405020304" pitchFamily="18" charset="0"/>
                <a:cs typeface="Times New Roman" panose="02020603050405020304" pitchFamily="18" charset="0"/>
              </a:rPr>
              <a:t> </a:t>
            </a:r>
            <a:r>
              <a:rPr lang="en-US" sz="2600" i="1" dirty="0">
                <a:solidFill>
                  <a:srgbClr val="0033CC"/>
                </a:solidFill>
                <a:latin typeface="Times New Roman" panose="02020603050405020304" pitchFamily="18" charset="0"/>
                <a:cs typeface="Times New Roman" panose="02020603050405020304" pitchFamily="18" charset="0"/>
              </a:rPr>
              <a:t>ways of implementing</a:t>
            </a:r>
            <a:r>
              <a:rPr lang="ru-RU" sz="2600" i="1" dirty="0">
                <a:solidFill>
                  <a:srgbClr val="0033CC"/>
                </a:solidFill>
                <a:latin typeface="Times New Roman" panose="02020603050405020304" pitchFamily="18" charset="0"/>
                <a:cs typeface="Times New Roman" panose="02020603050405020304" pitchFamily="18" charset="0"/>
              </a:rPr>
              <a:t> </a:t>
            </a:r>
            <a:r>
              <a:rPr lang="en-US" sz="2600" i="1" dirty="0">
                <a:solidFill>
                  <a:srgbClr val="0033CC"/>
                </a:solidFill>
                <a:latin typeface="Times New Roman" panose="02020603050405020304" pitchFamily="18" charset="0"/>
                <a:cs typeface="Times New Roman" panose="02020603050405020304" pitchFamily="18" charset="0"/>
              </a:rPr>
              <a:t>the aggressive motive.</a:t>
            </a:r>
            <a:br>
              <a:rPr lang="en-US" sz="2600" i="1" dirty="0">
                <a:solidFill>
                  <a:srgbClr val="0033CC"/>
                </a:solidFill>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 restrained aggressive motive leads to creation of harsh images in art and imagination, description of numerous horrors of human history and individual life.</a:t>
            </a:r>
            <a:r>
              <a:rPr lang="ru-RU" sz="2600" dirty="0">
                <a:latin typeface="Times New Roman" panose="02020603050405020304" pitchFamily="18" charset="0"/>
                <a:cs typeface="Times New Roman" panose="02020603050405020304" pitchFamily="18" charset="0"/>
              </a:rPr>
              <a:t>.</a:t>
            </a:r>
          </a:p>
          <a:p>
            <a:pPr marL="514350" lvl="0" indent="-514350">
              <a:buFont typeface="+mj-lt"/>
              <a:buAutoNum type="arabicParenR"/>
            </a:pPr>
            <a:r>
              <a:rPr lang="en-US" sz="2600" dirty="0">
                <a:latin typeface="Times New Roman" panose="02020603050405020304" pitchFamily="18" charset="0"/>
                <a:cs typeface="Times New Roman" panose="02020603050405020304" pitchFamily="18" charset="0"/>
              </a:rPr>
              <a:t>A strong aggressive motive influences the choice of a profession. Other than criminals, revolutionaries and adventurers, people with a high desire for power and superiority are often choose professions such professions as a judge, policeman, teacher, minister or doctor. These preferences are clearly visible in children's games.</a:t>
            </a:r>
            <a:r>
              <a:rPr lang="ru-RU" sz="2600" dirty="0">
                <a:latin typeface="Times New Roman" panose="02020603050405020304" pitchFamily="18" charset="0"/>
                <a:cs typeface="Times New Roman" panose="02020603050405020304" pitchFamily="18" charset="0"/>
              </a:rPr>
              <a:t>.</a:t>
            </a:r>
          </a:p>
          <a:p>
            <a:pPr marL="514350" lvl="0" indent="-514350">
              <a:buFont typeface="+mj-lt"/>
              <a:buAutoNum type="arabicParenR"/>
            </a:pPr>
            <a:r>
              <a:rPr lang="en-US" sz="2600" dirty="0">
                <a:latin typeface="Times New Roman" panose="02020603050405020304" pitchFamily="18" charset="0"/>
                <a:cs typeface="Times New Roman" panose="02020603050405020304" pitchFamily="18" charset="0"/>
              </a:rPr>
              <a:t>An aggressive motive is usually embodied in politics with its countless ways to be active and many opportunities to explain logically any aggressive manifestations.</a:t>
            </a:r>
            <a:r>
              <a:rPr lang="ru-RU" sz="2600" dirty="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sz="2600" dirty="0">
                <a:latin typeface="Times New Roman" panose="02020603050405020304" pitchFamily="18" charset="0"/>
                <a:cs typeface="Times New Roman" panose="02020603050405020304" pitchFamily="18" charset="0"/>
              </a:rPr>
              <a:t>A repressed aggressive motive and latent cruelty can be manifested in an interest in funerals and cemeteries, attention to death and superstition, fear of diseases and infections, and fear of being buried alive.</a:t>
            </a:r>
            <a:endParaRPr lang="ru-RU" sz="2600" dirty="0"/>
          </a:p>
          <a:p>
            <a:endParaRPr lang="ru-RU" sz="2600" dirty="0"/>
          </a:p>
        </p:txBody>
      </p:sp>
    </p:spTree>
    <p:extLst>
      <p:ext uri="{BB962C8B-B14F-4D97-AF65-F5344CB8AC3E}">
        <p14:creationId xmlns:p14="http://schemas.microsoft.com/office/powerpoint/2010/main" val="77146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780" y="119270"/>
            <a:ext cx="11052609" cy="977899"/>
          </a:xfrm>
        </p:spPr>
        <p:txBody>
          <a:bodyPr>
            <a:normAutofit fontScale="90000"/>
          </a:bodyPr>
          <a:lstStyle/>
          <a:p>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4.The origins of aggression in the Alfred Adler’s Individual Psychology</a:t>
            </a:r>
            <a:endParaRPr lang="ru-RU" dirty="0"/>
          </a:p>
        </p:txBody>
      </p:sp>
      <p:sp>
        <p:nvSpPr>
          <p:cNvPr id="3" name="Объект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Later A. Adler revised his theory and stopped considering the aggressive motive to be innate and independent. He declared that it obeys to a stronger motive - </a:t>
            </a:r>
            <a:r>
              <a:rPr lang="en-US" dirty="0">
                <a:solidFill>
                  <a:srgbClr val="FF0000"/>
                </a:solidFill>
                <a:latin typeface="Times New Roman" panose="02020603050405020304" pitchFamily="18" charset="0"/>
                <a:cs typeface="Times New Roman" panose="02020603050405020304" pitchFamily="18" charset="0"/>
              </a:rPr>
              <a:t>the desire for supremacy</a:t>
            </a:r>
            <a:r>
              <a:rPr lang="en-US" dirty="0">
                <a:latin typeface="Times New Roman" panose="02020603050405020304" pitchFamily="18" charset="0"/>
                <a:cs typeface="Times New Roman" panose="02020603050405020304" pitchFamily="18" charset="0"/>
              </a:rPr>
              <a:t>. A. Adler considered </a:t>
            </a:r>
            <a:r>
              <a:rPr lang="en-US" dirty="0" smtClean="0">
                <a:latin typeface="Times New Roman" panose="02020603050405020304" pitchFamily="18" charset="0"/>
                <a:cs typeface="Times New Roman" panose="02020603050405020304" pitchFamily="18" charset="0"/>
              </a:rPr>
              <a:t>aggression </a:t>
            </a:r>
            <a:r>
              <a:rPr lang="en-US" dirty="0">
                <a:latin typeface="Times New Roman" panose="02020603050405020304" pitchFamily="18" charset="0"/>
                <a:cs typeface="Times New Roman" panose="02020603050405020304" pitchFamily="18" charset="0"/>
              </a:rPr>
              <a:t>a reactive form of behavior.</a:t>
            </a:r>
            <a:endParaRPr lang="ru-RU" dirty="0"/>
          </a:p>
        </p:txBody>
      </p:sp>
    </p:spTree>
    <p:extLst>
      <p:ext uri="{BB962C8B-B14F-4D97-AF65-F5344CB8AC3E}">
        <p14:creationId xmlns:p14="http://schemas.microsoft.com/office/powerpoint/2010/main" val="1114447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27" y="191752"/>
            <a:ext cx="11175272" cy="728223"/>
          </a:xfrm>
        </p:spPr>
        <p:txBody>
          <a:bodyPr>
            <a:normAutofit fontScale="90000"/>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Aggression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a:t>
            </a:r>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Horney’s Psychoanalytic Social Theory</a:t>
            </a:r>
            <a:endParaRPr lang="ru-RU" dirty="0"/>
          </a:p>
        </p:txBody>
      </p:sp>
      <p:sp>
        <p:nvSpPr>
          <p:cNvPr id="3" name="Объект 2"/>
          <p:cNvSpPr>
            <a:spLocks noGrp="1"/>
          </p:cNvSpPr>
          <p:nvPr>
            <p:ph idx="1"/>
          </p:nvPr>
        </p:nvSpPr>
        <p:spPr>
          <a:xfrm>
            <a:off x="245327" y="1144376"/>
            <a:ext cx="8411785" cy="5910145"/>
          </a:xfrm>
        </p:spPr>
        <p:txBody>
          <a:bodyPr>
            <a:normAutofit lnSpcReduction="10000"/>
          </a:bodyPr>
          <a:lstStyle/>
          <a:p>
            <a:r>
              <a:rPr lang="en-US" dirty="0">
                <a:latin typeface="Times New Roman" panose="02020603050405020304" pitchFamily="18" charset="0"/>
                <a:cs typeface="Times New Roman" panose="02020603050405020304" pitchFamily="18" charset="0"/>
              </a:rPr>
              <a:t>Another psychoanalytic thinker, Karen Horney, noted that aggression could result from a variety of situations when a child acknowledges and accepts the hostility of others and consciously or unconsciously decides to fight to protect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and take revenge.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Aggressiveness</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desire to cause pain are interpreted by K. Horney as a </a:t>
            </a:r>
            <a:r>
              <a:rPr lang="en-US" dirty="0">
                <a:solidFill>
                  <a:srgbClr val="FF0000"/>
                </a:solidFill>
                <a:latin typeface="Times New Roman" panose="02020603050405020304" pitchFamily="18" charset="0"/>
                <a:cs typeface="Times New Roman" panose="02020603050405020304" pitchFamily="18" charset="0"/>
              </a:rPr>
              <a:t>neurotic defensive reaction</a:t>
            </a:r>
            <a:r>
              <a:rPr lang="en-US" dirty="0">
                <a:latin typeface="Times New Roman" panose="02020603050405020304" pitchFamily="18" charset="0"/>
                <a:cs typeface="Times New Roman" panose="02020603050405020304" pitchFamily="18" charset="0"/>
              </a:rPr>
              <a:t> of a person who sees a threat (real or imaginable) to their values, their dignity, the satisfaction of their needs; who consider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rejected, humiliated, deceived. A </a:t>
            </a:r>
            <a:r>
              <a:rPr lang="en-US" dirty="0" smtClean="0">
                <a:latin typeface="Times New Roman" panose="02020603050405020304" pitchFamily="18" charset="0"/>
                <a:cs typeface="Times New Roman" panose="02020603050405020304" pitchFamily="18" charset="0"/>
              </a:rPr>
              <a:t>const</a:t>
            </a:r>
            <a:r>
              <a:rPr lang="en-US" dirty="0">
                <a:latin typeface="Times New Roman" panose="02020603050405020304" pitchFamily="18" charset="0"/>
                <a:cs typeface="Times New Roman" panose="02020603050405020304" pitchFamily="18" charset="0"/>
              </a:rPr>
              <a:t>ant source of such a threat is a competition in sexual, professional and other areas of life.</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12290" name="Picture 2" descr="https://pbs.twimg.com/profile_images/983904162038464512/tIVDS4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445" y="1236579"/>
            <a:ext cx="3667555" cy="366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9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084" y="119271"/>
            <a:ext cx="11030306" cy="795130"/>
          </a:xfrm>
        </p:spPr>
        <p:txBody>
          <a:bodyPr>
            <a:normAutofit fontScale="90000"/>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Aggression in the K. Horney’s Psychoanalytic Social Theory</a:t>
            </a:r>
            <a:endParaRPr lang="ru-RU" dirty="0"/>
          </a:p>
        </p:txBody>
      </p:sp>
      <p:sp>
        <p:nvSpPr>
          <p:cNvPr id="3" name="Объект 2"/>
          <p:cNvSpPr>
            <a:spLocks noGrp="1"/>
          </p:cNvSpPr>
          <p:nvPr>
            <p:ph idx="1"/>
          </p:nvPr>
        </p:nvSpPr>
        <p:spPr>
          <a:xfrm>
            <a:off x="0" y="1048213"/>
            <a:ext cx="5720577" cy="6077415"/>
          </a:xfrm>
        </p:spPr>
        <p:txBody>
          <a:bodyPr>
            <a:normAutofit lnSpcReduction="10000"/>
          </a:bodyPr>
          <a:lstStyle/>
          <a:p>
            <a:r>
              <a:rPr lang="en-US" dirty="0">
                <a:latin typeface="Times New Roman" panose="02020603050405020304" pitchFamily="18" charset="0"/>
                <a:cs typeface="Times New Roman" panose="02020603050405020304" pitchFamily="18" charset="0"/>
              </a:rPr>
              <a:t>K. Horney built her theory on the belief that children have two innate needs: </a:t>
            </a:r>
            <a:r>
              <a:rPr lang="en-US" i="1" dirty="0">
                <a:latin typeface="Times New Roman" panose="02020603050405020304" pitchFamily="18" charset="0"/>
                <a:cs typeface="Times New Roman" panose="02020603050405020304" pitchFamily="18" charset="0"/>
              </a:rPr>
              <a:t>for safety and for satisfaction</a:t>
            </a:r>
            <a:r>
              <a:rPr lang="en-US" dirty="0">
                <a:latin typeface="Times New Roman" panose="02020603050405020304" pitchFamily="18" charset="0"/>
                <a:cs typeface="Times New Roman" panose="02020603050405020304" pitchFamily="18" charset="0"/>
              </a:rPr>
              <a:t>. Whether these needs are met or not depends entirely on their parents and caregivers.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a result of frustrating these needs (untimely feeding, violation of sleep and rest, </a:t>
            </a:r>
            <a:r>
              <a:rPr lang="en-US" dirty="0" err="1">
                <a:latin typeface="Times New Roman" panose="02020603050405020304" pitchFamily="18" charset="0"/>
                <a:cs typeface="Times New Roman" panose="02020603050405020304" pitchFamily="18" charset="0"/>
              </a:rPr>
              <a:t>unkept</a:t>
            </a:r>
            <a:r>
              <a:rPr lang="en-US" dirty="0">
                <a:latin typeface="Times New Roman" panose="02020603050405020304" pitchFamily="18" charset="0"/>
                <a:cs typeface="Times New Roman" panose="02020603050405020304" pitchFamily="18" charset="0"/>
              </a:rPr>
              <a:t> promises, ridicule and punishment, excessive guardianship, etc.), the child develops </a:t>
            </a:r>
            <a:r>
              <a:rPr lang="en-US" dirty="0">
                <a:solidFill>
                  <a:srgbClr val="FF0000"/>
                </a:solidFill>
                <a:latin typeface="Times New Roman" panose="02020603050405020304" pitchFamily="18" charset="0"/>
                <a:cs typeface="Times New Roman" panose="02020603050405020304" pitchFamily="18" charset="0"/>
              </a:rPr>
              <a:t>basic hostility </a:t>
            </a:r>
            <a:r>
              <a:rPr lang="en-US" dirty="0">
                <a:latin typeface="Times New Roman" panose="02020603050405020304" pitchFamily="18" charset="0"/>
                <a:cs typeface="Times New Roman" panose="02020603050405020304" pitchFamily="18" charset="0"/>
              </a:rPr>
              <a:t>toward their parents.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13314" name="Picture 2" descr="https://gdb.rferl.org/8BAA3C07-C81A-4563-84C5-1CCAE24DA9AE_cx0_cy10_cw0_w1200_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237" y="1048213"/>
            <a:ext cx="6898885" cy="388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55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46" y="119270"/>
            <a:ext cx="11496908" cy="977899"/>
          </a:xfrm>
        </p:spPr>
        <p:txBody>
          <a:bodyPr>
            <a:normAutofit fontScale="90000"/>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Aggression in the K. Horney’s Psychoanalytic Social Theory</a:t>
            </a:r>
            <a:endParaRPr lang="ru-RU" dirty="0"/>
          </a:p>
        </p:txBody>
      </p:sp>
      <p:sp>
        <p:nvSpPr>
          <p:cNvPr id="3" name="Объект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If children are loved, accepted, and cared for by their parents, they feel safe and are more likely to develop normally.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Without the sense of safety children may develop hostility towards their parents and, as a consequence, suffer from </a:t>
            </a:r>
            <a:r>
              <a:rPr lang="en-US" b="1" dirty="0">
                <a:latin typeface="Times New Roman" panose="02020603050405020304" pitchFamily="18" charset="0"/>
                <a:cs typeface="Times New Roman" panose="02020603050405020304" pitchFamily="18" charset="0"/>
              </a:rPr>
              <a:t>basic anxiety</a:t>
            </a:r>
            <a:r>
              <a:rPr lang="en-US" dirty="0">
                <a:latin typeface="Times New Roman" panose="02020603050405020304" pitchFamily="18" charset="0"/>
                <a:cs typeface="Times New Roman" panose="02020603050405020304" pitchFamily="18" charset="0"/>
              </a:rPr>
              <a:t>, which is directed at the people around them (hostility towards others)</a:t>
            </a:r>
            <a:endParaRPr lang="en-US"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163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595" y="119270"/>
            <a:ext cx="11407697" cy="977899"/>
          </a:xfrm>
        </p:spPr>
        <p:txBody>
          <a:bodyPr>
            <a:normAutofit fontScale="90000"/>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Aggression in the K. Horney’s Psychoanalytic Social Theory</a:t>
            </a:r>
            <a:endParaRPr lang="ru-RU" dirty="0"/>
          </a:p>
        </p:txBody>
      </p:sp>
      <p:sp>
        <p:nvSpPr>
          <p:cNvPr id="3" name="Объект 2"/>
          <p:cNvSpPr>
            <a:spLocks noGrp="1"/>
          </p:cNvSpPr>
          <p:nvPr>
            <p:ph idx="1"/>
          </p:nvPr>
        </p:nvSpPr>
        <p:spPr>
          <a:xfrm>
            <a:off x="412595" y="1452471"/>
            <a:ext cx="10959135" cy="534766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K. Horney describes an aggressive type of personality, whose inability to resolve a neurotic conflict makes them </a:t>
            </a:r>
            <a:r>
              <a:rPr lang="en-US" i="1" dirty="0">
                <a:latin typeface="Times New Roman" panose="02020603050405020304" pitchFamily="18" charset="0"/>
                <a:cs typeface="Times New Roman" panose="02020603050405020304" pitchFamily="18" charset="0"/>
              </a:rPr>
              <a:t>move against people</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Such a person believes that life is a struggle for survival, and all the people around them are aggressive and cruel. Therefore, it is necessary to take a dominant position to feel safe.</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main feature of this type of personality is an excessive need for control over people, for exploitation of others and for power.</a:t>
            </a:r>
            <a:endParaRPr lang="en-US"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73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urgency of the problem</a:t>
            </a:r>
            <a:endParaRPr lang="ru-RU" dirty="0"/>
          </a:p>
        </p:txBody>
      </p:sp>
      <p:sp>
        <p:nvSpPr>
          <p:cNvPr id="3" name="Объект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There is still no common vision of the phenomenon of aggression</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 is a common point of view that </a:t>
            </a:r>
            <a:r>
              <a:rPr lang="en-US" dirty="0">
                <a:solidFill>
                  <a:srgbClr val="FF0000"/>
                </a:solidFill>
                <a:latin typeface="Times New Roman" panose="02020603050405020304" pitchFamily="18" charset="0"/>
                <a:cs typeface="Times New Roman" panose="02020603050405020304" pitchFamily="18" charset="0"/>
              </a:rPr>
              <a:t>any act of aggression </a:t>
            </a:r>
            <a:r>
              <a:rPr lang="en-US" dirty="0">
                <a:latin typeface="Times New Roman" panose="02020603050405020304" pitchFamily="18" charset="0"/>
                <a:cs typeface="Times New Roman" panose="02020603050405020304" pitchFamily="18" charset="0"/>
              </a:rPr>
              <a:t>has a negative, destructive </a:t>
            </a:r>
            <a:r>
              <a:rPr lang="en-US" dirty="0">
                <a:solidFill>
                  <a:srgbClr val="FF0000"/>
                </a:solidFill>
                <a:latin typeface="Times New Roman" panose="02020603050405020304" pitchFamily="18" charset="0"/>
                <a:cs typeface="Times New Roman" panose="02020603050405020304" pitchFamily="18" charset="0"/>
              </a:rPr>
              <a:t>connotation.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particular attention was received  by the socially dangerous consequences of aggressive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and gave this term negative connotation,</a:t>
            </a:r>
            <a:r>
              <a:rPr lang="en-US" dirty="0">
                <a:solidFill>
                  <a:srgbClr val="0070C0"/>
                </a:solidFill>
                <a:latin typeface="Times New Roman" panose="02020603050405020304" pitchFamily="18" charset="0"/>
                <a:cs typeface="Times New Roman" panose="02020603050405020304" pitchFamily="18" charset="0"/>
              </a:rPr>
              <a:t> leading to the denial of the socially approved aggression</a:t>
            </a:r>
            <a:r>
              <a:rPr lang="en-US" dirty="0">
                <a:latin typeface="Times New Roman" panose="02020603050405020304" pitchFamily="18" charset="0"/>
                <a:cs typeface="Times New Roman" panose="02020603050405020304" pitchFamily="18" charset="0"/>
              </a:rPr>
              <a:t>.</a:t>
            </a:r>
            <a:r>
              <a:rPr lang="ru-RU" dirty="0"/>
              <a:t> </a:t>
            </a:r>
            <a:endParaRPr lang="ru-RU" dirty="0"/>
          </a:p>
        </p:txBody>
      </p:sp>
    </p:spTree>
    <p:extLst>
      <p:ext uri="{BB962C8B-B14F-4D97-AF65-F5344CB8AC3E}">
        <p14:creationId xmlns:p14="http://schemas.microsoft.com/office/powerpoint/2010/main" val="3185924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32" y="0"/>
            <a:ext cx="11152969" cy="977899"/>
          </a:xfrm>
        </p:spPr>
        <p:txBody>
          <a:bodyPr>
            <a:normAutofit fontScale="90000"/>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Aggression in the K. Horney’s Psychoanalytic Social Theory</a:t>
            </a:r>
            <a:endParaRPr lang="ru-RU" dirty="0"/>
          </a:p>
        </p:txBody>
      </p:sp>
      <p:sp>
        <p:nvSpPr>
          <p:cNvPr id="3" name="Объект 2"/>
          <p:cNvSpPr>
            <a:spLocks noGrp="1"/>
          </p:cNvSpPr>
          <p:nvPr>
            <p:ph idx="1"/>
          </p:nvPr>
        </p:nvSpPr>
        <p:spPr>
          <a:xfrm>
            <a:off x="200832" y="1268530"/>
            <a:ext cx="11519210" cy="5556716"/>
          </a:xfrm>
        </p:spPr>
        <p:txBody>
          <a:bodyPr/>
          <a:lstStyle/>
          <a:p>
            <a:r>
              <a:rPr lang="en-US" dirty="0">
                <a:latin typeface="Times New Roman" panose="02020603050405020304" pitchFamily="18" charset="0"/>
                <a:cs typeface="Times New Roman" panose="02020603050405020304" pitchFamily="18" charset="0"/>
              </a:rPr>
              <a:t>K. Horney describes a person with </a:t>
            </a:r>
            <a:r>
              <a:rPr lang="en-US" i="1" dirty="0">
                <a:latin typeface="Times New Roman" panose="02020603050405020304" pitchFamily="18" charset="0"/>
                <a:cs typeface="Times New Roman" panose="02020603050405020304" pitchFamily="18" charset="0"/>
              </a:rPr>
              <a:t>aggressive and sadistic tendencies</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She believes that hostility towards others can simply be a response (reaction). Despite the fact that other people may suffer from aggressive behavior, causing resentment or damage is more of a byproduct, rather than a primary intention.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Most often, elements of sadism are found in the behavior of people who </a:t>
            </a:r>
            <a:r>
              <a:rPr lang="en-US" dirty="0">
                <a:solidFill>
                  <a:srgbClr val="FF0000"/>
                </a:solidFill>
                <a:latin typeface="Times New Roman" panose="02020603050405020304" pitchFamily="18" charset="0"/>
                <a:cs typeface="Times New Roman" panose="02020603050405020304" pitchFamily="18" charset="0"/>
              </a:rPr>
              <a:t>don’t have any internal prohibitions against expressing their sadistic tendencies</a:t>
            </a:r>
            <a:r>
              <a:rPr lang="en-US" dirty="0">
                <a:latin typeface="Times New Roman" panose="02020603050405020304" pitchFamily="18" charset="0"/>
                <a:cs typeface="Times New Roman" panose="02020603050405020304" pitchFamily="18" charset="0"/>
              </a:rPr>
              <a:t> towards others.</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50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478" y="119270"/>
            <a:ext cx="11630722" cy="977899"/>
          </a:xfrm>
        </p:spPr>
        <p:txBody>
          <a:bodyPr>
            <a:normAutofit fontScale="90000"/>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Aggression in the K. Horney’s Psychoanalytic Social Theory</a:t>
            </a:r>
            <a:endParaRPr lang="ru-RU" dirty="0"/>
          </a:p>
        </p:txBody>
      </p:sp>
      <p:sp>
        <p:nvSpPr>
          <p:cNvPr id="3" name="Объект 2"/>
          <p:cNvSpPr>
            <a:spLocks noGrp="1"/>
          </p:cNvSpPr>
          <p:nvPr>
            <p:ph idx="1"/>
          </p:nvPr>
        </p:nvSpPr>
        <p:spPr>
          <a:xfrm>
            <a:off x="256478" y="1249829"/>
            <a:ext cx="11630722" cy="4711234"/>
          </a:xfrm>
        </p:spPr>
        <p:txBody>
          <a:bodyPr>
            <a:noAutofit/>
          </a:bodyPr>
          <a:lstStyle/>
          <a:p>
            <a:r>
              <a:rPr lang="en-US" dirty="0">
                <a:latin typeface="Times New Roman" panose="02020603050405020304" pitchFamily="18" charset="0"/>
                <a:cs typeface="Times New Roman" panose="02020603050405020304" pitchFamily="18" charset="0"/>
              </a:rPr>
              <a:t>K. Horney lists a number </a:t>
            </a:r>
            <a:r>
              <a:rPr lang="en-US" dirty="0">
                <a:solidFill>
                  <a:srgbClr val="FF0000"/>
                </a:solidFill>
                <a:latin typeface="Times New Roman" panose="02020603050405020304" pitchFamily="18" charset="0"/>
                <a:cs typeface="Times New Roman" panose="02020603050405020304" pitchFamily="18" charset="0"/>
              </a:rPr>
              <a:t>of signs of sadistic tendencies </a:t>
            </a:r>
            <a:r>
              <a:rPr lang="en-US" dirty="0">
                <a:latin typeface="Times New Roman" panose="02020603050405020304" pitchFamily="18" charset="0"/>
                <a:cs typeface="Times New Roman" panose="02020603050405020304" pitchFamily="18" charset="0"/>
              </a:rPr>
              <a:t>in humans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enslavement of the victim. A sadistic person hold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to impossibly high standards, and, subconsciously recognizing their own failings, try to force their partner to achieve those standards, leading to a “molding” or a “shaping” dynamic between a “Superman” and his “victim”, wanting to deprive their partner from their own desires, feelings, goals and initiative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Playing with the victim's feelings. People with sadistic tendencies are extremely sensitive to their partners’ reactions and therefore tend to cause those of them that they want to see at the moment. They know when to show interest in the victim and when to remain indifferent, they are able to generate violent joy or plunge into despair by their </a:t>
            </a:r>
            <a:r>
              <a:rPr lang="en-US" dirty="0" smtClean="0">
                <a:latin typeface="Times New Roman" panose="02020603050405020304" pitchFamily="18" charset="0"/>
                <a:cs typeface="Times New Roman" panose="02020603050405020304" pitchFamily="18" charset="0"/>
              </a:rPr>
              <a:t>actions.</a:t>
            </a:r>
            <a:endParaRPr lang="en-US"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511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44" y="119271"/>
            <a:ext cx="11563815" cy="850886"/>
          </a:xfrm>
        </p:spPr>
        <p:txBody>
          <a:bodyPr>
            <a:normAutofit fontScale="90000"/>
          </a:bodyPr>
          <a:lstStyle/>
          <a:p>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Aggression in the K. Horney’s Psychoanalytic Social Theory</a:t>
            </a:r>
            <a:endParaRPr lang="ru-RU" dirty="0"/>
          </a:p>
        </p:txBody>
      </p:sp>
      <p:sp>
        <p:nvSpPr>
          <p:cNvPr id="3" name="Объект 2"/>
          <p:cNvSpPr>
            <a:spLocks noGrp="1"/>
          </p:cNvSpPr>
          <p:nvPr>
            <p:ph idx="1"/>
          </p:nvPr>
        </p:nvSpPr>
        <p:spPr>
          <a:xfrm>
            <a:off x="401444" y="1148228"/>
            <a:ext cx="11075021" cy="5392271"/>
          </a:xfrm>
        </p:spPr>
        <p:txBody>
          <a:bodyPr>
            <a:normAutofit/>
          </a:bodyPr>
          <a:lstStyle/>
          <a:p>
            <a:r>
              <a:rPr lang="en-US" dirty="0">
                <a:latin typeface="Times New Roman" panose="02020603050405020304" pitchFamily="18" charset="0"/>
                <a:cs typeface="Times New Roman" panose="02020603050405020304" pitchFamily="18" charset="0"/>
              </a:rPr>
              <a:t>3) Frustrating the victim. Another sadistic trait is the urge to destroy other people’s plans, hopes, and prevent them from satisfying their desires. A person with sadistic tendencies always contradicts others and does everything so they lose all hope. Their main goal is to somehow ruin another person’s life.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Bullying and humiliating the victim. The sadistic type personality is extremely good at noticing others’ flaws and weaknesses. But most importantly, the sadistic type accurately determines which of them are most painful or most carefully hidden and targets them with a scathing criticism.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505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571" y="119270"/>
            <a:ext cx="11664175" cy="783979"/>
          </a:xfrm>
        </p:spPr>
        <p:txBody>
          <a:bodyPr>
            <a:normAutofit/>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Erich Fromm’s Theory of Human Destructiveness</a:t>
            </a:r>
            <a:endPar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9572" y="903249"/>
            <a:ext cx="7335644" cy="5854390"/>
          </a:xfrm>
        </p:spPr>
        <p:txBody>
          <a:bodyPr/>
          <a:lstStyle/>
          <a:p>
            <a:pPr marL="0" indent="0">
              <a:buNone/>
            </a:pP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 Fromm distinguished two completely different types of aggression</a:t>
            </a:r>
            <a:r>
              <a:rPr lang="ru-RU"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first is defensive</a:t>
            </a:r>
            <a:r>
              <a:rPr lang="ru-RU"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benign</a:t>
            </a:r>
            <a:r>
              <a:rPr lang="ru-RU"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aggression</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serves the cause of human survival</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has biological roots and fades as soon as the danger disappears. </a:t>
            </a:r>
            <a:r>
              <a:rPr lang="ru-RU"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second type</a:t>
            </a:r>
            <a:r>
              <a:rPr lang="en-US"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malignant</a:t>
            </a:r>
            <a:r>
              <a:rPr lang="ru-RU"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aggression</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destructiveness and cruelty, which are inherent only in man and are determined by various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psychological and social factors</a:t>
            </a:r>
            <a:r>
              <a:rPr lang="ru-RU" dirty="0" smtClean="0">
                <a:latin typeface="Times New Roman" panose="02020603050405020304" pitchFamily="18" charset="0"/>
                <a:cs typeface="Times New Roman" panose="02020603050405020304" pitchFamily="18" charset="0"/>
              </a:rPr>
              <a:t>.</a:t>
            </a:r>
          </a:p>
          <a:p>
            <a:pPr marL="0" indent="0">
              <a:buNone/>
            </a:pPr>
            <a:endParaRPr lang="ru-RU" dirty="0"/>
          </a:p>
          <a:p>
            <a:endParaRPr lang="ru-RU" dirty="0"/>
          </a:p>
        </p:txBody>
      </p:sp>
      <p:pic>
        <p:nvPicPr>
          <p:cNvPr id="14338" name="Picture 2" descr="https://interesnyefakty.org/wp-content/uploads/erih-fro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215" y="1070517"/>
            <a:ext cx="5643610" cy="354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87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031" y="676185"/>
            <a:ext cx="11063760" cy="606515"/>
          </a:xfrm>
        </p:spPr>
        <p:txBody>
          <a:bodyPr>
            <a:normAutofit fontScale="90000"/>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E. Fromm</a:t>
            </a:r>
            <a:r>
              <a:rPr lang="ru-RU" dirty="0" smtClean="0">
                <a:solidFill>
                  <a:schemeClr val="accent1">
                    <a:lumMod val="75000"/>
                  </a:schemeClr>
                </a:solidFill>
                <a:latin typeface="Times New Roman" panose="02020603050405020304" pitchFamily="18" charset="0"/>
                <a:cs typeface="Times New Roman" panose="02020603050405020304" pitchFamily="18" charset="0"/>
              </a:rPr>
              <a:t> : </a:t>
            </a:r>
            <a:r>
              <a:rPr lang="en-US" dirty="0" smtClean="0">
                <a:solidFill>
                  <a:schemeClr val="accent1">
                    <a:lumMod val="75000"/>
                  </a:schemeClr>
                </a:solidFill>
                <a:latin typeface="Times New Roman" panose="02020603050405020304" pitchFamily="18" charset="0"/>
                <a:cs typeface="Times New Roman" panose="02020603050405020304" pitchFamily="18" charset="0"/>
              </a:rPr>
              <a:t>types of aggressive behavior</a:t>
            </a:r>
            <a:r>
              <a:rPr lang="ru-RU" dirty="0">
                <a:solidFill>
                  <a:schemeClr val="accent1">
                    <a:lumMod val="75000"/>
                  </a:schemeClr>
                </a:solidFill>
                <a:latin typeface="Times New Roman" panose="02020603050405020304" pitchFamily="18" charset="0"/>
                <a:cs typeface="Times New Roman" panose="02020603050405020304" pitchFamily="18" charset="0"/>
              </a:rPr>
              <a:t/>
            </a:r>
            <a:br>
              <a:rPr lang="ru-RU" dirty="0">
                <a:solidFill>
                  <a:schemeClr val="accent1">
                    <a:lumMod val="75000"/>
                  </a:schemeClr>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20031" y="1282700"/>
            <a:ext cx="6679580" cy="5575299"/>
          </a:xfrm>
        </p:spPr>
        <p:txBody>
          <a:bodyPr>
            <a:normAutofit/>
          </a:bodyPr>
          <a:lstStyle/>
          <a:p>
            <a:pPr marL="0" lvl="0" indent="0">
              <a:buNone/>
            </a:pPr>
            <a:r>
              <a:rPr lang="en-US" dirty="0"/>
              <a:t/>
            </a:r>
            <a:br>
              <a:rPr lang="en-US" dirty="0"/>
            </a:br>
            <a:r>
              <a:rPr lang="en-US" dirty="0">
                <a:latin typeface="Times New Roman" panose="02020603050405020304" pitchFamily="18" charset="0"/>
                <a:cs typeface="Times New Roman" panose="02020603050405020304" pitchFamily="18" charset="0"/>
              </a:rPr>
              <a:t>1) The most normal and non-pathological form of aggression is </a:t>
            </a:r>
            <a:r>
              <a:rPr lang="en-US" b="1" dirty="0">
                <a:latin typeface="Times New Roman" panose="02020603050405020304" pitchFamily="18" charset="0"/>
                <a:cs typeface="Times New Roman" panose="02020603050405020304" pitchFamily="18" charset="0"/>
              </a:rPr>
              <a:t>playful violence</a:t>
            </a:r>
            <a:r>
              <a:rPr lang="en-US" dirty="0">
                <a:latin typeface="Times New Roman" panose="02020603050405020304" pitchFamily="18" charset="0"/>
                <a:cs typeface="Times New Roman" panose="02020603050405020304" pitchFamily="18" charset="0"/>
              </a:rPr>
              <a:t>. It is exercised to display skill, strength and dexterity, not in the pursuit of destruction, not motivated by hate or destructiveness. Playful violence includes various kinds of war games, martial arts, sport competitions.</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15364" name="Picture 4" descr="https://tank-biathlon.com/wp-content/uploads/2020/07/image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211" y="1752961"/>
            <a:ext cx="4889189" cy="32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83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613" y="500530"/>
            <a:ext cx="10452847" cy="977899"/>
          </a:xfrm>
        </p:spPr>
        <p:txBody>
          <a:bodyPr>
            <a:normAutofit/>
          </a:bodyPr>
          <a:lstStyle/>
          <a:p>
            <a:pPr marL="0" indent="0"/>
            <a:r>
              <a:rPr lang="en-US" sz="3600" dirty="0">
                <a:solidFill>
                  <a:schemeClr val="accent1">
                    <a:lumMod val="75000"/>
                  </a:schemeClr>
                </a:solidFill>
                <a:latin typeface="Times New Roman" panose="02020603050405020304" pitchFamily="18" charset="0"/>
                <a:cs typeface="Times New Roman" panose="02020603050405020304" pitchFamily="18" charset="0"/>
              </a:rPr>
              <a:t>E. Fromm</a:t>
            </a:r>
            <a:r>
              <a:rPr lang="ru-RU" sz="3600" dirty="0">
                <a:solidFill>
                  <a:schemeClr val="accent1">
                    <a:lumMod val="75000"/>
                  </a:schemeClr>
                </a:solidFill>
                <a:latin typeface="Times New Roman" panose="02020603050405020304" pitchFamily="18" charset="0"/>
                <a:cs typeface="Times New Roman" panose="02020603050405020304" pitchFamily="18" charset="0"/>
              </a:rPr>
              <a:t> : </a:t>
            </a:r>
            <a:r>
              <a:rPr lang="en-US" sz="3600" dirty="0">
                <a:solidFill>
                  <a:schemeClr val="accent1">
                    <a:lumMod val="75000"/>
                  </a:schemeClr>
                </a:solidFill>
                <a:latin typeface="Times New Roman" panose="02020603050405020304" pitchFamily="18" charset="0"/>
                <a:cs typeface="Times New Roman" panose="02020603050405020304" pitchFamily="18" charset="0"/>
              </a:rPr>
              <a:t>types of aggressive behavior</a:t>
            </a:r>
            <a:endParaRPr lang="ru-RU" sz="3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60613" y="1592729"/>
            <a:ext cx="10493188" cy="4711234"/>
          </a:xfrm>
        </p:spPr>
        <p:txBody>
          <a:bodyPr/>
          <a:lstStyle/>
          <a:p>
            <a:pPr marL="0" lvl="0" indent="0">
              <a:buNone/>
            </a:pPr>
            <a:r>
              <a:rPr lang="en-US" b="1" dirty="0">
                <a:latin typeface="Times New Roman" panose="02020603050405020304" pitchFamily="18" charset="0"/>
                <a:cs typeface="Times New Roman" panose="02020603050405020304" pitchFamily="18" charset="0"/>
              </a:rPr>
              <a:t>2) Reactive violence </a:t>
            </a:r>
            <a:r>
              <a:rPr lang="en-US" dirty="0">
                <a:latin typeface="Times New Roman" panose="02020603050405020304" pitchFamily="18" charset="0"/>
                <a:cs typeface="Times New Roman" panose="02020603050405020304" pitchFamily="18" charset="0"/>
              </a:rPr>
              <a:t>is the most frequent form of aggression that is employed in the </a:t>
            </a:r>
            <a:r>
              <a:rPr lang="en-US" dirty="0" smtClean="0">
                <a:latin typeface="Times New Roman" panose="02020603050405020304" pitchFamily="18" charset="0"/>
                <a:cs typeface="Times New Roman" panose="02020603050405020304" pitchFamily="18" charset="0"/>
              </a:rPr>
              <a:t>defense </a:t>
            </a:r>
            <a:r>
              <a:rPr lang="en-US" dirty="0">
                <a:latin typeface="Times New Roman" panose="02020603050405020304" pitchFamily="18" charset="0"/>
                <a:cs typeface="Times New Roman" panose="02020603050405020304" pitchFamily="18" charset="0"/>
              </a:rPr>
              <a:t>of life, freedom, dignity, property – one’s own that of others. It is rooted in fear of losing something valuable and meaningful. This type of violence is in the service of life, not death; its aim is preservation, not destruction.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77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700" y="241933"/>
            <a:ext cx="10563503" cy="977899"/>
          </a:xfrm>
        </p:spPr>
        <p:txBody>
          <a:bodyPr>
            <a:normAutofit/>
          </a:bodyPr>
          <a:lstStyle/>
          <a:p>
            <a:r>
              <a:rPr lang="en-US" sz="3600" dirty="0">
                <a:solidFill>
                  <a:schemeClr val="accent1">
                    <a:lumMod val="75000"/>
                  </a:schemeClr>
                </a:solidFill>
                <a:latin typeface="Times New Roman" panose="02020603050405020304" pitchFamily="18" charset="0"/>
                <a:cs typeface="Times New Roman" panose="02020603050405020304" pitchFamily="18" charset="0"/>
              </a:rPr>
              <a:t>E. Fromm</a:t>
            </a:r>
            <a:r>
              <a:rPr lang="ru-RU" sz="3600" dirty="0">
                <a:solidFill>
                  <a:schemeClr val="accent1">
                    <a:lumMod val="75000"/>
                  </a:schemeClr>
                </a:solidFill>
                <a:latin typeface="Times New Roman" panose="02020603050405020304" pitchFamily="18" charset="0"/>
                <a:cs typeface="Times New Roman" panose="02020603050405020304" pitchFamily="18" charset="0"/>
              </a:rPr>
              <a:t> : </a:t>
            </a:r>
            <a:r>
              <a:rPr lang="en-US" sz="3600" dirty="0">
                <a:solidFill>
                  <a:schemeClr val="accent1">
                    <a:lumMod val="75000"/>
                  </a:schemeClr>
                </a:solidFill>
                <a:latin typeface="Times New Roman" panose="02020603050405020304" pitchFamily="18" charset="0"/>
                <a:cs typeface="Times New Roman" panose="02020603050405020304" pitchFamily="18" charset="0"/>
              </a:rPr>
              <a:t>types of aggressive behavior</a:t>
            </a:r>
            <a:endParaRPr lang="ru-RU" sz="3600" dirty="0"/>
          </a:p>
        </p:txBody>
      </p:sp>
      <p:sp>
        <p:nvSpPr>
          <p:cNvPr id="3" name="Объект 2"/>
          <p:cNvSpPr>
            <a:spLocks noGrp="1"/>
          </p:cNvSpPr>
          <p:nvPr>
            <p:ph idx="1"/>
          </p:nvPr>
        </p:nvSpPr>
        <p:spPr>
          <a:xfrm>
            <a:off x="901700" y="1465729"/>
            <a:ext cx="10325100" cy="4711234"/>
          </a:xfrm>
        </p:spPr>
        <p:txBody>
          <a:bodyPr/>
          <a:lstStyle/>
          <a:p>
            <a:pPr marL="0" indent="0">
              <a:buNone/>
            </a:pPr>
            <a:r>
              <a:rPr lang="en-US" b="1" dirty="0">
                <a:latin typeface="Times New Roman" panose="02020603050405020304" pitchFamily="18" charset="0"/>
                <a:cs typeface="Times New Roman" panose="02020603050405020304" pitchFamily="18" charset="0"/>
              </a:rPr>
              <a:t>3) Hostility arising from envy and jealousy. </a:t>
            </a:r>
            <a:r>
              <a:rPr lang="en-US" dirty="0">
                <a:latin typeface="Times New Roman" panose="02020603050405020304" pitchFamily="18" charset="0"/>
                <a:cs typeface="Times New Roman" panose="02020603050405020304" pitchFamily="18" charset="0"/>
              </a:rPr>
              <a:t>Both envy and jealousy are specific types of frustration. The former can be caused by a conflict of possession, when one person owns something that the other would like to have. The latter may be caused by an interpersonal conflict, a vivid illustration of which is the love triangle. In both cases, the rejected person reacts with hatred and hostility.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761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049" y="297070"/>
            <a:ext cx="10452847" cy="977899"/>
          </a:xfrm>
        </p:spPr>
        <p:txBody>
          <a:bodyPr>
            <a:normAutofit/>
          </a:bodyPr>
          <a:lstStyle/>
          <a:p>
            <a:r>
              <a:rPr lang="en-US" sz="3600" dirty="0">
                <a:solidFill>
                  <a:schemeClr val="accent1">
                    <a:lumMod val="75000"/>
                  </a:schemeClr>
                </a:solidFill>
                <a:latin typeface="Times New Roman" panose="02020603050405020304" pitchFamily="18" charset="0"/>
                <a:cs typeface="Times New Roman" panose="02020603050405020304" pitchFamily="18" charset="0"/>
              </a:rPr>
              <a:t>E. Fromm</a:t>
            </a:r>
            <a:r>
              <a:rPr lang="ru-RU" sz="3600" dirty="0">
                <a:solidFill>
                  <a:schemeClr val="accent1">
                    <a:lumMod val="75000"/>
                  </a:schemeClr>
                </a:solidFill>
                <a:latin typeface="Times New Roman" panose="02020603050405020304" pitchFamily="18" charset="0"/>
                <a:cs typeface="Times New Roman" panose="02020603050405020304" pitchFamily="18" charset="0"/>
              </a:rPr>
              <a:t> : </a:t>
            </a:r>
            <a:r>
              <a:rPr lang="en-US" sz="3600" dirty="0">
                <a:solidFill>
                  <a:schemeClr val="accent1">
                    <a:lumMod val="75000"/>
                  </a:schemeClr>
                </a:solidFill>
                <a:latin typeface="Times New Roman" panose="02020603050405020304" pitchFamily="18" charset="0"/>
                <a:cs typeface="Times New Roman" panose="02020603050405020304" pitchFamily="18" charset="0"/>
              </a:rPr>
              <a:t>types of aggressive behavior</a:t>
            </a:r>
            <a:endParaRPr lang="ru-RU" sz="3600" dirty="0"/>
          </a:p>
        </p:txBody>
      </p:sp>
      <p:sp>
        <p:nvSpPr>
          <p:cNvPr id="3" name="Объект 2"/>
          <p:cNvSpPr>
            <a:spLocks noGrp="1"/>
          </p:cNvSpPr>
          <p:nvPr>
            <p:ph idx="1"/>
          </p:nvPr>
        </p:nvSpPr>
        <p:spPr>
          <a:xfrm>
            <a:off x="446049" y="1465729"/>
            <a:ext cx="10907752" cy="4711234"/>
          </a:xfrm>
        </p:spPr>
        <p:txBody>
          <a:bodyPr/>
          <a:lstStyle/>
          <a:p>
            <a:pPr marL="0" lvl="0" indent="0">
              <a:buNone/>
            </a:pPr>
            <a:r>
              <a:rPr lang="en-US" b="1" dirty="0">
                <a:latin typeface="Times New Roman" panose="02020603050405020304" pitchFamily="18" charset="0"/>
                <a:cs typeface="Times New Roman" panose="02020603050405020304" pitchFamily="18" charset="0"/>
              </a:rPr>
              <a:t>4) Vengeful violence. </a:t>
            </a:r>
            <a:r>
              <a:rPr lang="en-US" dirty="0">
                <a:latin typeface="Times New Roman" panose="02020603050405020304" pitchFamily="18" charset="0"/>
                <a:cs typeface="Times New Roman" panose="02020603050405020304" pitchFamily="18" charset="0"/>
              </a:rPr>
              <a:t>The difference between vengeful violence and reactive violence is that in the first case the damage is already done and the force is no longer used for protection. The </a:t>
            </a:r>
            <a:r>
              <a:rPr lang="en-US" dirty="0" smtClean="0">
                <a:latin typeface="Times New Roman" panose="02020603050405020304" pitchFamily="18" charset="0"/>
                <a:cs typeface="Times New Roman" panose="02020603050405020304" pitchFamily="18" charset="0"/>
              </a:rPr>
              <a:t>motive </a:t>
            </a:r>
            <a:r>
              <a:rPr lang="en-US" dirty="0">
                <a:latin typeface="Times New Roman" panose="02020603050405020304" pitchFamily="18" charset="0"/>
                <a:cs typeface="Times New Roman" panose="02020603050405020304" pitchFamily="18" charset="0"/>
              </a:rPr>
              <a:t>for revenge is usually inversely proportional to the productivity of an individual or a group. A helpless person has no other way to restore the destroyed self-esteem except for taking revenge on the offender. On the contrary, a productive person has almost no need for it. Due to the productivity of their life, they easily withstand harassment, insults or humiliation.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741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a:solidFill>
                  <a:schemeClr val="accent1">
                    <a:lumMod val="75000"/>
                  </a:schemeClr>
                </a:solidFill>
                <a:latin typeface="Times New Roman" panose="02020603050405020304" pitchFamily="18" charset="0"/>
                <a:cs typeface="Times New Roman" panose="02020603050405020304" pitchFamily="18" charset="0"/>
              </a:rPr>
              <a:t>E. Fromm</a:t>
            </a:r>
            <a:r>
              <a:rPr lang="ru-RU" sz="3600" dirty="0">
                <a:solidFill>
                  <a:schemeClr val="accent1">
                    <a:lumMod val="75000"/>
                  </a:schemeClr>
                </a:solidFill>
                <a:latin typeface="Times New Roman" panose="02020603050405020304" pitchFamily="18" charset="0"/>
                <a:cs typeface="Times New Roman" panose="02020603050405020304" pitchFamily="18" charset="0"/>
              </a:rPr>
              <a:t> : </a:t>
            </a:r>
            <a:r>
              <a:rPr lang="en-US" sz="3600" dirty="0">
                <a:solidFill>
                  <a:schemeClr val="accent1">
                    <a:lumMod val="75000"/>
                  </a:schemeClr>
                </a:solidFill>
                <a:latin typeface="Times New Roman" panose="02020603050405020304" pitchFamily="18" charset="0"/>
                <a:cs typeface="Times New Roman" panose="02020603050405020304" pitchFamily="18" charset="0"/>
              </a:rPr>
              <a:t>types of aggressive behavior</a:t>
            </a:r>
            <a:endParaRPr lang="ru-RU" sz="3600" dirty="0"/>
          </a:p>
        </p:txBody>
      </p:sp>
      <p:sp>
        <p:nvSpPr>
          <p:cNvPr id="3" name="Объект 2"/>
          <p:cNvSpPr>
            <a:spLocks noGrp="1"/>
          </p:cNvSpPr>
          <p:nvPr>
            <p:ph idx="1"/>
          </p:nvPr>
        </p:nvSpPr>
        <p:spPr>
          <a:xfrm>
            <a:off x="445939" y="1180296"/>
            <a:ext cx="10885450" cy="5303061"/>
          </a:xfrm>
        </p:spPr>
        <p:txBody>
          <a:bodyPr>
            <a:normAutofit lnSpcReduction="10000"/>
          </a:bodyPr>
          <a:lstStyle/>
          <a:p>
            <a:r>
              <a:rPr lang="ru-RU" b="1" dirty="0" smtClean="0">
                <a:latin typeface="Times New Roman" panose="02020603050405020304" pitchFamily="18" charset="0"/>
                <a:cs typeface="Times New Roman" panose="02020603050405020304" pitchFamily="18" charset="0"/>
              </a:rPr>
              <a:t>5. </a:t>
            </a:r>
            <a:r>
              <a:rPr lang="en-US" b="1" dirty="0">
                <a:latin typeface="Times New Roman" panose="02020603050405020304" pitchFamily="18" charset="0"/>
                <a:cs typeface="Times New Roman" panose="02020603050405020304" pitchFamily="18" charset="0"/>
              </a:rPr>
              <a:t>Destructiveness motivated by broken trust </a:t>
            </a:r>
            <a:r>
              <a:rPr lang="en-US" dirty="0">
                <a:latin typeface="Times New Roman" panose="02020603050405020304" pitchFamily="18" charset="0"/>
                <a:cs typeface="Times New Roman" panose="02020603050405020304" pitchFamily="18" charset="0"/>
              </a:rPr>
              <a:t>usually occurs as a consequence of the violated parent-child relationship.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the beginning of their lives, children believe in love, goodness and justice. They trust their mothers and rely on them to always provide them with </a:t>
            </a:r>
            <a:r>
              <a:rPr lang="en-US" dirty="0" smtClean="0">
                <a:latin typeface="Times New Roman" panose="02020603050405020304" pitchFamily="18" charset="0"/>
                <a:cs typeface="Times New Roman" panose="02020603050405020304" pitchFamily="18" charset="0"/>
              </a:rPr>
              <a:t>care food </a:t>
            </a:r>
            <a:r>
              <a:rPr lang="en-US" dirty="0">
                <a:latin typeface="Times New Roman" panose="02020603050405020304" pitchFamily="18" charset="0"/>
                <a:cs typeface="Times New Roman" panose="02020603050405020304" pitchFamily="18" charset="0"/>
              </a:rPr>
              <a:t>and clothes. That trust can be extended to all the people who care for these children: their fathers, their grandmothers and grandfathers, etc.</a:t>
            </a:r>
            <a:endParaRPr lang="en-US" sz="3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many, this violation of trust happens in early childhood. Children don't receive proper care, suffer from broken promises, are left alone or unfairly punished. Their unhappiness and fear are often overlooked or ignored, even though their parents are supposed to be concerned about their well-being.</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t/>
            </a:r>
            <a:br>
              <a:rPr lang="en-US" sz="3200" dirty="0"/>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866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a:solidFill>
                  <a:schemeClr val="accent1">
                    <a:lumMod val="75000"/>
                  </a:schemeClr>
                </a:solidFill>
                <a:latin typeface="Times New Roman" panose="02020603050405020304" pitchFamily="18" charset="0"/>
                <a:cs typeface="Times New Roman" panose="02020603050405020304" pitchFamily="18" charset="0"/>
              </a:rPr>
              <a:t>E. Fromm</a:t>
            </a:r>
            <a:r>
              <a:rPr lang="ru-RU" sz="3600" dirty="0">
                <a:solidFill>
                  <a:schemeClr val="accent1">
                    <a:lumMod val="75000"/>
                  </a:schemeClr>
                </a:solidFill>
                <a:latin typeface="Times New Roman" panose="02020603050405020304" pitchFamily="18" charset="0"/>
                <a:cs typeface="Times New Roman" panose="02020603050405020304" pitchFamily="18" charset="0"/>
              </a:rPr>
              <a:t> : </a:t>
            </a:r>
            <a:r>
              <a:rPr lang="en-US" sz="3600" dirty="0">
                <a:solidFill>
                  <a:schemeClr val="accent1">
                    <a:lumMod val="75000"/>
                  </a:schemeClr>
                </a:solidFill>
                <a:latin typeface="Times New Roman" panose="02020603050405020304" pitchFamily="18" charset="0"/>
                <a:cs typeface="Times New Roman" panose="02020603050405020304" pitchFamily="18" charset="0"/>
              </a:rPr>
              <a:t>types of aggressive behavior</a:t>
            </a:r>
            <a:endParaRPr lang="ru-RU" sz="3600" dirty="0"/>
          </a:p>
        </p:txBody>
      </p:sp>
      <p:sp>
        <p:nvSpPr>
          <p:cNvPr id="3" name="Объект 2"/>
          <p:cNvSpPr>
            <a:spLocks noGrp="1"/>
          </p:cNvSpPr>
          <p:nvPr>
            <p:ph idx="1"/>
          </p:nvPr>
        </p:nvSpPr>
        <p:spPr>
          <a:xfrm>
            <a:off x="317500" y="1089438"/>
            <a:ext cx="11671300" cy="5653667"/>
          </a:xfrm>
        </p:spPr>
        <p:txBody>
          <a:bodyPr>
            <a:noAutofit/>
          </a:bodyPr>
          <a:lstStyle/>
          <a:p>
            <a:pPr marL="0" indent="0">
              <a:buNone/>
            </a:pPr>
            <a:r>
              <a:rPr lang="en-US" sz="2600" b="1" dirty="0" smtClean="0">
                <a:latin typeface="Times New Roman" panose="02020603050405020304" pitchFamily="18" charset="0"/>
                <a:cs typeface="Times New Roman" panose="02020603050405020304" pitchFamily="18" charset="0"/>
              </a:rPr>
              <a:t> </a:t>
            </a:r>
            <a:r>
              <a:rPr lang="ru-RU" sz="2600" b="1" dirty="0" smtClean="0">
                <a:latin typeface="Times New Roman" panose="02020603050405020304" pitchFamily="18" charset="0"/>
                <a:cs typeface="Times New Roman" panose="02020603050405020304" pitchFamily="18" charset="0"/>
              </a:rPr>
              <a:t>6 </a:t>
            </a:r>
            <a:r>
              <a:rPr lang="en-US" sz="2600" b="1" dirty="0" smtClean="0">
                <a:latin typeface="Times New Roman" panose="02020603050405020304" pitchFamily="18" charset="0"/>
                <a:cs typeface="Times New Roman" panose="02020603050405020304" pitchFamily="18" charset="0"/>
              </a:rPr>
              <a:t>Sadism</a:t>
            </a:r>
            <a:r>
              <a:rPr lang="ru-RU" sz="2600" b="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Fromm’s</a:t>
            </a:r>
            <a:r>
              <a:rPr lang="ru-RU"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interpretation of this concept is broader than the colloquially used meaning.</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He understands sadism as a passion to have an absolute and unrestricted control over a living creature, whether an animal or a person. </a:t>
            </a:r>
            <a:r>
              <a:rPr lang="en-US" sz="2600" dirty="0">
                <a:latin typeface="Times New Roman" panose="02020603050405020304" pitchFamily="18" charset="0"/>
                <a:cs typeface="Times New Roman" panose="02020603050405020304" pitchFamily="18" charset="0"/>
              </a:rPr>
              <a:t>At the same time, the desire to cause pain is not essential and determining. The basis of sadism is the sadist’s </a:t>
            </a:r>
            <a:r>
              <a:rPr lang="en-US" sz="2600" dirty="0" smtClean="0">
                <a:latin typeface="Times New Roman" panose="02020603050405020304" pitchFamily="18" charset="0"/>
                <a:cs typeface="Times New Roman" panose="02020603050405020304" pitchFamily="18" charset="0"/>
              </a:rPr>
              <a:t>wish </a:t>
            </a:r>
            <a:r>
              <a:rPr lang="en-US" sz="2600" dirty="0">
                <a:latin typeface="Times New Roman" panose="02020603050405020304" pitchFamily="18" charset="0"/>
                <a:cs typeface="Times New Roman" panose="02020603050405020304" pitchFamily="18" charset="0"/>
              </a:rPr>
              <a:t>to completely subdue another person to his power, to turn them into a helpless </a:t>
            </a:r>
            <a:r>
              <a:rPr lang="en-US" sz="2600" dirty="0" smtClean="0">
                <a:latin typeface="Times New Roman" panose="02020603050405020304" pitchFamily="18" charset="0"/>
                <a:cs typeface="Times New Roman" panose="02020603050405020304" pitchFamily="18" charset="0"/>
              </a:rPr>
              <a:t>object, his property, while he becomes their god and is able </a:t>
            </a:r>
            <a:r>
              <a:rPr lang="en-US" sz="2600" dirty="0">
                <a:latin typeface="Times New Roman" panose="02020603050405020304" pitchFamily="18" charset="0"/>
                <a:cs typeface="Times New Roman" panose="02020603050405020304" pitchFamily="18" charset="0"/>
              </a:rPr>
              <a:t>to do anything to </a:t>
            </a:r>
            <a:r>
              <a:rPr lang="en-US" sz="2600" dirty="0" smtClean="0">
                <a:latin typeface="Times New Roman" panose="02020603050405020304" pitchFamily="18" charset="0"/>
                <a:cs typeface="Times New Roman" panose="02020603050405020304" pitchFamily="18" charset="0"/>
              </a:rPr>
              <a:t>them. </a:t>
            </a:r>
            <a:r>
              <a:rPr lang="en-US" sz="2600" dirty="0">
                <a:latin typeface="Times New Roman" panose="02020603050405020304" pitchFamily="18" charset="0"/>
                <a:cs typeface="Times New Roman" panose="02020603050405020304" pitchFamily="18" charset="0"/>
              </a:rPr>
              <a:t>The desire to humiliate and enslave is only a means to this end. The psychological essence of sadism is:</a:t>
            </a:r>
          </a:p>
          <a:p>
            <a:r>
              <a:rPr lang="en-US" sz="2600" dirty="0">
                <a:latin typeface="Times New Roman" panose="02020603050405020304" pitchFamily="18" charset="0"/>
                <a:cs typeface="Times New Roman" panose="02020603050405020304" pitchFamily="18" charset="0"/>
              </a:rPr>
              <a:t>– to make the victim suffer;</a:t>
            </a:r>
          </a:p>
          <a:p>
            <a:r>
              <a:rPr lang="en-US" sz="2600" dirty="0">
                <a:latin typeface="Times New Roman" panose="02020603050405020304" pitchFamily="18" charset="0"/>
                <a:cs typeface="Times New Roman" panose="02020603050405020304" pitchFamily="18" charset="0"/>
              </a:rPr>
              <a:t>– to make them endure that suffering;</a:t>
            </a:r>
          </a:p>
          <a:p>
            <a:r>
              <a:rPr lang="en-US" sz="2600" dirty="0">
                <a:latin typeface="Times New Roman" panose="02020603050405020304" pitchFamily="18" charset="0"/>
                <a:cs typeface="Times New Roman" panose="02020603050405020304" pitchFamily="18" charset="0"/>
              </a:rPr>
              <a:t>– to deprive them of the opportunity to defend </a:t>
            </a:r>
            <a:r>
              <a:rPr lang="en-US" sz="2600" dirty="0" err="1">
                <a:latin typeface="Times New Roman" panose="02020603050405020304" pitchFamily="18" charset="0"/>
                <a:cs typeface="Times New Roman" panose="02020603050405020304" pitchFamily="18" charset="0"/>
              </a:rPr>
              <a:t>themself</a:t>
            </a:r>
            <a:r>
              <a:rPr lang="en-US" sz="2600" dirty="0">
                <a:latin typeface="Times New Roman" panose="02020603050405020304" pitchFamily="18" charset="0"/>
                <a:cs typeface="Times New Roman" panose="02020603050405020304" pitchFamily="18" charset="0"/>
              </a:rPr>
              <a:t> or to get out of this situation;</a:t>
            </a:r>
          </a:p>
          <a:p>
            <a:r>
              <a:rPr lang="en-US" sz="2600" dirty="0">
                <a:latin typeface="Times New Roman" panose="02020603050405020304" pitchFamily="18" charset="0"/>
                <a:cs typeface="Times New Roman" panose="02020603050405020304" pitchFamily="18" charset="0"/>
              </a:rPr>
              <a:t>– to experience the joy and pleasure of completely dominating </a:t>
            </a:r>
            <a:r>
              <a:rPr lang="en-US" sz="2600" dirty="0" smtClean="0">
                <a:latin typeface="Times New Roman" panose="02020603050405020304" pitchFamily="18" charset="0"/>
                <a:cs typeface="Times New Roman" panose="02020603050405020304" pitchFamily="18" charset="0"/>
              </a:rPr>
              <a:t>another person.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1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urgency of the problem</a:t>
            </a:r>
            <a:endParaRPr lang="ru-RU" dirty="0"/>
          </a:p>
        </p:txBody>
      </p:sp>
      <p:sp>
        <p:nvSpPr>
          <p:cNvPr id="3" name="Объект 2"/>
          <p:cNvSpPr>
            <a:spLocks noGrp="1"/>
          </p:cNvSpPr>
          <p:nvPr>
            <p:ph idx="1"/>
          </p:nvPr>
        </p:nvSpPr>
        <p:spPr>
          <a:xfrm>
            <a:off x="400051" y="1097169"/>
            <a:ext cx="5806440" cy="5079794"/>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lot of people feel completely helpless in the face of their own aggression.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The inability of people </a:t>
            </a:r>
            <a:r>
              <a:rPr lang="en-US" dirty="0">
                <a:latin typeface="Times New Roman" panose="02020603050405020304" pitchFamily="18" charset="0"/>
                <a:cs typeface="Times New Roman" panose="02020603050405020304" pitchFamily="18" charset="0"/>
              </a:rPr>
              <a:t>to understand, </a:t>
            </a:r>
            <a:r>
              <a:rPr lang="en-US" dirty="0">
                <a:solidFill>
                  <a:srgbClr val="FF0000"/>
                </a:solidFill>
                <a:latin typeface="Times New Roman" panose="02020603050405020304" pitchFamily="18" charset="0"/>
                <a:cs typeface="Times New Roman" panose="02020603050405020304" pitchFamily="18" charset="0"/>
              </a:rPr>
              <a:t>realize and accept </a:t>
            </a:r>
            <a:r>
              <a:rPr lang="en-US" dirty="0">
                <a:latin typeface="Times New Roman" panose="02020603050405020304" pitchFamily="18" charset="0"/>
                <a:cs typeface="Times New Roman" panose="02020603050405020304" pitchFamily="18" charset="0"/>
              </a:rPr>
              <a:t>the nature of their own aggression </a:t>
            </a:r>
            <a:r>
              <a:rPr lang="en-US" dirty="0">
                <a:solidFill>
                  <a:srgbClr val="FF0000"/>
                </a:solidFill>
                <a:latin typeface="Times New Roman" panose="02020603050405020304" pitchFamily="18" charset="0"/>
                <a:cs typeface="Times New Roman" panose="02020603050405020304" pitchFamily="18" charset="0"/>
              </a:rPr>
              <a:t>causes fear </a:t>
            </a:r>
            <a:r>
              <a:rPr lang="en-US" dirty="0">
                <a:latin typeface="Times New Roman" panose="02020603050405020304" pitchFamily="18" charset="0"/>
                <a:cs typeface="Times New Roman" panose="02020603050405020304" pitchFamily="18" charset="0"/>
              </a:rPr>
              <a:t>and the desire to get rid of it as soon as possible.</a:t>
            </a:r>
            <a:br>
              <a:rPr lang="en-US" dirty="0">
                <a:latin typeface="Times New Roman" panose="02020603050405020304" pitchFamily="18" charset="0"/>
                <a:cs typeface="Times New Roman" panose="02020603050405020304" pitchFamily="18" charset="0"/>
              </a:rPr>
            </a:br>
            <a:endParaRPr lang="ru-RU" dirty="0"/>
          </a:p>
          <a:p>
            <a:endParaRPr lang="ru-RU" dirty="0"/>
          </a:p>
        </p:txBody>
      </p:sp>
      <p:pic>
        <p:nvPicPr>
          <p:cNvPr id="1026" name="Picture 2" descr="https://tayniymir.com/wp-content/uploads/2020/01/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1793779"/>
            <a:ext cx="5502275" cy="38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20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268" y="190522"/>
            <a:ext cx="10452847" cy="977899"/>
          </a:xfrm>
        </p:spPr>
        <p:txBody>
          <a:bodyPr/>
          <a:lstStyle/>
          <a:p>
            <a:r>
              <a:rPr lang="en-US" b="1" dirty="0" smtClean="0">
                <a:latin typeface="Times New Roman" panose="02020603050405020304" pitchFamily="18" charset="0"/>
                <a:cs typeface="Times New Roman" panose="02020603050405020304" pitchFamily="18" charset="0"/>
              </a:rPr>
              <a:t>Conclusion</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2268" y="1255888"/>
            <a:ext cx="11385394" cy="568712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Both Freud's followers and most modern psychoanalysts do not share his fatal view of human behavior.</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Opinions differ as to whether aggression is an instinct or whether it only supplies the energy that allows the Ego to effectively implement the "reality principle" and to overcome obstacles on the way to the satisfaction of other drives.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Within the framework of the modern psychoanalytic direction, it’s widely believed that aggressiveness is the force which expresses a person's love and hatred for others or for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Due to it, they try to satisfy their instincts.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Aggression is the mechanism by which these instinctive impulses are directed outwards, mainly at other people, with the aim of conquering them</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77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urgency of the problem</a:t>
            </a:r>
            <a:endParaRPr lang="ru-RU" dirty="0"/>
          </a:p>
        </p:txBody>
      </p:sp>
      <p:sp>
        <p:nvSpPr>
          <p:cNvPr id="3" name="Объект 2"/>
          <p:cNvSpPr>
            <a:spLocks noGrp="1"/>
          </p:cNvSpPr>
          <p:nvPr>
            <p:ph idx="1"/>
          </p:nvPr>
        </p:nvSpPr>
        <p:spPr>
          <a:xfrm>
            <a:off x="289932" y="1097169"/>
            <a:ext cx="11063869" cy="5079794"/>
          </a:xfrm>
        </p:spPr>
        <p:txBody>
          <a:bodyPr/>
          <a:lstStyle/>
          <a:p>
            <a:pPr marL="0" indent="0">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any society it is often considered that aggression must be “eradicated”, “prohibited”, “overcome”.</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They offer to tackle the aggression through violent methods.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develops violent thinking.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However, every action causes opposite reaction so as </a:t>
            </a:r>
            <a:r>
              <a:rPr lang="en-US" dirty="0">
                <a:solidFill>
                  <a:srgbClr val="FF0000"/>
                </a:solidFill>
                <a:latin typeface="Times New Roman" panose="02020603050405020304" pitchFamily="18" charset="0"/>
                <a:cs typeface="Times New Roman" panose="02020603050405020304" pitchFamily="18" charset="0"/>
              </a:rPr>
              <a:t>any act of Aggression causes </a:t>
            </a:r>
            <a:r>
              <a:rPr lang="en-US" dirty="0" err="1">
                <a:solidFill>
                  <a:srgbClr val="FF0000"/>
                </a:solidFill>
                <a:latin typeface="Times New Roman" panose="02020603050405020304" pitchFamily="18" charset="0"/>
                <a:cs typeface="Times New Roman" panose="02020603050405020304" pitchFamily="18" charset="0"/>
              </a:rPr>
              <a:t>Counteraggression</a:t>
            </a:r>
            <a:r>
              <a:rPr lang="en-US" dirty="0">
                <a:solidFill>
                  <a:srgbClr val="FF0000"/>
                </a:solidFill>
                <a:latin typeface="Times New Roman" panose="02020603050405020304" pitchFamily="18" charset="0"/>
                <a:cs typeface="Times New Roman" panose="02020603050405020304" pitchFamily="18" charset="0"/>
              </a:rPr>
              <a:t>.</a:t>
            </a:r>
            <a:endParaRPr lang="ru-RU" b="1" dirty="0">
              <a:solidFill>
                <a:srgbClr val="FF0000"/>
              </a:solidFill>
              <a:latin typeface="Times New Roman" panose="02020603050405020304" pitchFamily="18" charset="0"/>
              <a:cs typeface="Times New Roman" panose="02020603050405020304" pitchFamily="18" charset="0"/>
            </a:endParaRPr>
          </a:p>
          <a:p>
            <a:pPr marL="0" indent="0">
              <a:buNone/>
            </a:pPr>
            <a:endParaRPr lang="ru-RU" b="1" dirty="0" smtClean="0">
              <a:solidFill>
                <a:srgbClr val="7030A0"/>
              </a:solidFill>
              <a:latin typeface="Times New Roman" panose="02020603050405020304" pitchFamily="18" charset="0"/>
              <a:cs typeface="Times New Roman" panose="02020603050405020304" pitchFamily="18" charset="0"/>
            </a:endParaRPr>
          </a:p>
        </p:txBody>
      </p:sp>
      <p:pic>
        <p:nvPicPr>
          <p:cNvPr id="2050" name="Picture 2" descr="https://static.smartafisha.ru/photo/training/26/36/263683/photo_1939035_5dfa6029c4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16" y="3278262"/>
            <a:ext cx="4984594" cy="332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1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urgency of the problem</a:t>
            </a:r>
            <a:endParaRPr lang="ru-RU" dirty="0"/>
          </a:p>
        </p:txBody>
      </p:sp>
      <p:sp>
        <p:nvSpPr>
          <p:cNvPr id="3" name="Объект 2"/>
          <p:cNvSpPr>
            <a:spLocks noGrp="1"/>
          </p:cNvSpPr>
          <p:nvPr>
            <p:ph idx="1"/>
          </p:nvPr>
        </p:nvSpPr>
        <p:spPr>
          <a:xfrm>
            <a:off x="860613" y="1097169"/>
            <a:ext cx="10493188" cy="5079794"/>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But the fact is that negative attitude towards aggression is wrong. Why?</a:t>
            </a:r>
            <a:br>
              <a:rPr lang="en-US" b="1" dirty="0">
                <a:solidFill>
                  <a:srgbClr val="FF0000"/>
                </a:solidFill>
                <a:latin typeface="Times New Roman" panose="02020603050405020304" pitchFamily="18" charset="0"/>
                <a:cs typeface="Times New Roman" panose="02020603050405020304" pitchFamily="18" charset="0"/>
              </a:rPr>
            </a:br>
            <a:endParaRPr lang="ru-RU" b="1" dirty="0">
              <a:solidFill>
                <a:srgbClr val="FF0000"/>
              </a:solidFill>
              <a:latin typeface="Times New Roman" panose="02020603050405020304" pitchFamily="18" charset="0"/>
              <a:cs typeface="Times New Roman" panose="02020603050405020304" pitchFamily="18" charset="0"/>
            </a:endParaRPr>
          </a:p>
          <a:p>
            <a:pPr marL="514350" indent="-514350">
              <a:buAutoNum type="arabicParenR"/>
            </a:pPr>
            <a:r>
              <a:rPr lang="en-US" dirty="0">
                <a:latin typeface="Times New Roman" panose="02020603050405020304" pitchFamily="18" charset="0"/>
                <a:cs typeface="Times New Roman" panose="02020603050405020304" pitchFamily="18" charset="0"/>
              </a:rPr>
              <a:t>Aggression is an integral dynamic characteristic of a human activity and adaptability. Aggression is a part of human existence, its biological component</a:t>
            </a:r>
            <a:r>
              <a:rPr lang="ru-RU"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There </a:t>
            </a:r>
            <a:r>
              <a:rPr lang="en-US" dirty="0" smtClean="0">
                <a:latin typeface="Times New Roman" panose="02020603050405020304" pitchFamily="18" charset="0"/>
                <a:cs typeface="Times New Roman" panose="02020603050405020304" pitchFamily="18" charset="0"/>
              </a:rPr>
              <a:t>are </a:t>
            </a:r>
            <a:r>
              <a:rPr lang="en-US" b="1" dirty="0">
                <a:solidFill>
                  <a:srgbClr val="0033CC"/>
                </a:solidFill>
                <a:latin typeface="Times New Roman" panose="02020603050405020304" pitchFamily="18" charset="0"/>
                <a:cs typeface="Times New Roman" panose="02020603050405020304" pitchFamily="18" charset="0"/>
              </a:rPr>
              <a:t>two </a:t>
            </a:r>
            <a:r>
              <a:rPr lang="en-US" b="1" dirty="0" smtClean="0">
                <a:solidFill>
                  <a:srgbClr val="0033CC"/>
                </a:solidFill>
                <a:latin typeface="Times New Roman" panose="02020603050405020304" pitchFamily="18" charset="0"/>
                <a:cs typeface="Times New Roman" panose="02020603050405020304" pitchFamily="18" charset="0"/>
              </a:rPr>
              <a:t>natural ways </a:t>
            </a:r>
            <a:r>
              <a:rPr lang="en-US" b="1" dirty="0">
                <a:solidFill>
                  <a:srgbClr val="0033CC"/>
                </a:solidFill>
                <a:latin typeface="Times New Roman" panose="02020603050405020304" pitchFamily="18" charset="0"/>
                <a:cs typeface="Times New Roman" panose="02020603050405020304" pitchFamily="18" charset="0"/>
              </a:rPr>
              <a:t>of </a:t>
            </a:r>
            <a:r>
              <a:rPr lang="en-US" b="1" dirty="0" smtClean="0">
                <a:solidFill>
                  <a:srgbClr val="0033CC"/>
                </a:solidFill>
                <a:latin typeface="Times New Roman" panose="02020603050405020304" pitchFamily="18" charset="0"/>
                <a:cs typeface="Times New Roman" panose="02020603050405020304" pitchFamily="18" charset="0"/>
              </a:rPr>
              <a:t>adaptation</a:t>
            </a:r>
            <a:r>
              <a:rPr lang="ru-RU" b="1" dirty="0" smtClean="0">
                <a:solidFill>
                  <a:srgbClr val="0033CC"/>
                </a:solidFill>
                <a:latin typeface="Times New Roman" panose="02020603050405020304" pitchFamily="18" charset="0"/>
                <a:cs typeface="Times New Roman" panose="02020603050405020304" pitchFamily="18" charset="0"/>
              </a:rPr>
              <a:t>: </a:t>
            </a:r>
            <a:r>
              <a:rPr lang="en-US" b="1" dirty="0" smtClean="0">
                <a:solidFill>
                  <a:srgbClr val="0033CC"/>
                </a:solidFill>
                <a:latin typeface="Times New Roman" panose="02020603050405020304" pitchFamily="18" charset="0"/>
                <a:cs typeface="Times New Roman" panose="02020603050405020304" pitchFamily="18" charset="0"/>
              </a:rPr>
              <a:t>aggression </a:t>
            </a:r>
            <a:r>
              <a:rPr lang="en-US" b="1" dirty="0">
                <a:solidFill>
                  <a:srgbClr val="0033CC"/>
                </a:solidFill>
                <a:latin typeface="Times New Roman" panose="02020603050405020304" pitchFamily="18" charset="0"/>
                <a:cs typeface="Times New Roman" panose="02020603050405020304" pitchFamily="18" charset="0"/>
              </a:rPr>
              <a:t>and flight</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95257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urgency of the problem</a:t>
            </a:r>
            <a:endParaRPr lang="ru-RU" dirty="0"/>
          </a:p>
        </p:txBody>
      </p:sp>
      <p:sp>
        <p:nvSpPr>
          <p:cNvPr id="3" name="Объект 2"/>
          <p:cNvSpPr>
            <a:spLocks noGrp="1"/>
          </p:cNvSpPr>
          <p:nvPr>
            <p:ph idx="1"/>
          </p:nvPr>
        </p:nvSpPr>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But the fact is that negative attitude towards aggression is wrong. Why</a:t>
            </a:r>
            <a:r>
              <a:rPr lang="en-US" b="1" dirty="0" smtClean="0">
                <a:solidFill>
                  <a:srgbClr val="FF0000"/>
                </a:solidFill>
                <a:latin typeface="Times New Roman" panose="02020603050405020304" pitchFamily="18" charset="0"/>
                <a:cs typeface="Times New Roman" panose="02020603050405020304" pitchFamily="18" charset="0"/>
              </a:rPr>
              <a:t>?</a:t>
            </a:r>
            <a:endParaRPr lang="ru-RU" b="1" dirty="0">
              <a:solidFill>
                <a:srgbClr val="FF0000"/>
              </a:solidFill>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 </a:t>
            </a:r>
            <a:r>
              <a:rPr lang="en-US" b="1" dirty="0" smtClean="0">
                <a:solidFill>
                  <a:srgbClr val="0033CC"/>
                </a:solidFill>
                <a:latin typeface="Times New Roman" panose="02020603050405020304" pitchFamily="18" charset="0"/>
                <a:cs typeface="Times New Roman" panose="02020603050405020304" pitchFamily="18" charset="0"/>
              </a:rPr>
              <a:t>Benign </a:t>
            </a:r>
            <a:r>
              <a:rPr lang="en-US" b="1" dirty="0">
                <a:solidFill>
                  <a:srgbClr val="0033CC"/>
                </a:solidFill>
                <a:latin typeface="Times New Roman" panose="02020603050405020304" pitchFamily="18" charset="0"/>
                <a:cs typeface="Times New Roman" panose="02020603050405020304" pitchFamily="18" charset="0"/>
              </a:rPr>
              <a:t>aggression</a:t>
            </a:r>
            <a:r>
              <a:rPr lang="en-US" b="1" dirty="0" smtClean="0">
                <a:solidFill>
                  <a:srgbClr val="0033CC"/>
                </a:solidFill>
                <a:latin typeface="Times New Roman" panose="02020603050405020304" pitchFamily="18" charset="0"/>
                <a:cs typeface="Times New Roman" panose="02020603050405020304" pitchFamily="18" charset="0"/>
              </a:rPr>
              <a:t> </a:t>
            </a:r>
            <a:r>
              <a:rPr lang="en-US" b="1" dirty="0">
                <a:solidFill>
                  <a:srgbClr val="0033CC"/>
                </a:solidFill>
                <a:latin typeface="Times New Roman" panose="02020603050405020304" pitchFamily="18" charset="0"/>
                <a:cs typeface="Times New Roman" panose="02020603050405020304" pitchFamily="18" charset="0"/>
              </a:rPr>
              <a:t>and </a:t>
            </a:r>
            <a:r>
              <a:rPr lang="en-US" b="1" dirty="0" smtClean="0">
                <a:solidFill>
                  <a:srgbClr val="0033CC"/>
                </a:solidFill>
                <a:latin typeface="Times New Roman" panose="02020603050405020304" pitchFamily="18" charset="0"/>
                <a:cs typeface="Times New Roman" panose="02020603050405020304" pitchFamily="18" charset="0"/>
              </a:rPr>
              <a:t>Malignant </a:t>
            </a:r>
            <a:r>
              <a:rPr lang="en-US" b="1" dirty="0">
                <a:solidFill>
                  <a:srgbClr val="0033CC"/>
                </a:solidFill>
                <a:latin typeface="Times New Roman" panose="02020603050405020304" pitchFamily="18" charset="0"/>
                <a:cs typeface="Times New Roman" panose="02020603050405020304" pitchFamily="18" charset="0"/>
              </a:rPr>
              <a:t>aggression</a:t>
            </a:r>
            <a:r>
              <a:rPr lang="en-US" b="1" dirty="0" smtClean="0">
                <a:solidFill>
                  <a:srgbClr val="0033CC"/>
                </a:solidFill>
                <a:latin typeface="Times New Roman" panose="02020603050405020304" pitchFamily="18" charset="0"/>
                <a:cs typeface="Times New Roman" panose="02020603050405020304" pitchFamily="18" charset="0"/>
              </a:rPr>
              <a:t> </a:t>
            </a:r>
            <a:r>
              <a:rPr lang="en-US" b="1" dirty="0">
                <a:solidFill>
                  <a:srgbClr val="0033CC"/>
                </a:solidFill>
                <a:latin typeface="Times New Roman" panose="02020603050405020304" pitchFamily="18" charset="0"/>
                <a:cs typeface="Times New Roman" panose="02020603050405020304" pitchFamily="18" charset="0"/>
              </a:rPr>
              <a:t>should be </a:t>
            </a:r>
            <a:r>
              <a:rPr lang="en-US" b="1" dirty="0" smtClean="0">
                <a:solidFill>
                  <a:srgbClr val="0033CC"/>
                </a:solidFill>
                <a:latin typeface="Times New Roman" panose="02020603050405020304" pitchFamily="18" charset="0"/>
                <a:cs typeface="Times New Roman" panose="02020603050405020304" pitchFamily="18" charset="0"/>
              </a:rPr>
              <a:t>distinguished</a:t>
            </a:r>
            <a:r>
              <a:rPr lang="en-US" dirty="0" smtClean="0">
                <a:latin typeface="Times New Roman" panose="02020603050405020304" pitchFamily="18" charset="0"/>
                <a:cs typeface="Times New Roman" panose="02020603050405020304" pitchFamily="18" charset="0"/>
              </a:rPr>
              <a:t>. </a:t>
            </a:r>
            <a:endParaRPr lang="ru-RU" b="1" dirty="0">
              <a:solidFill>
                <a:srgbClr val="0033CC"/>
              </a:solidFill>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Benign aggression</a:t>
            </a:r>
            <a:r>
              <a:rPr lang="en-US" dirty="0">
                <a:latin typeface="Times New Roman" panose="02020603050405020304" pitchFamily="18" charset="0"/>
                <a:cs typeface="Times New Roman" panose="02020603050405020304" pitchFamily="18" charset="0"/>
              </a:rPr>
              <a:t> is a social interaction </a:t>
            </a:r>
            <a:r>
              <a:rPr lang="en-US" dirty="0" smtClean="0">
                <a:latin typeface="Times New Roman" panose="02020603050405020304" pitchFamily="18" charset="0"/>
                <a:cs typeface="Times New Roman" panose="02020603050405020304" pitchFamily="18" charset="0"/>
              </a:rPr>
              <a:t>in which the adaptation is successful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need </a:t>
            </a:r>
            <a:r>
              <a:rPr lang="en-US" dirty="0" smtClean="0">
                <a:latin typeface="Times New Roman" panose="02020603050405020304" pitchFamily="18" charset="0"/>
                <a:cs typeface="Times New Roman" panose="02020603050405020304" pitchFamily="18" charset="0"/>
              </a:rPr>
              <a:t>is met </a:t>
            </a:r>
            <a:r>
              <a:rPr lang="en-US" dirty="0">
                <a:latin typeface="Times New Roman" panose="02020603050405020304" pitchFamily="18" charset="0"/>
                <a:cs typeface="Times New Roman" panose="02020603050405020304" pitchFamily="18" charset="0"/>
              </a:rPr>
              <a:t>in a socially acceptable way</a:t>
            </a:r>
            <a:r>
              <a:rPr lang="ru-RU"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Malignant</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aggression</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hostile, asocial</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social interaction </a:t>
            </a:r>
            <a:r>
              <a:rPr lang="en-US" dirty="0" smtClean="0">
                <a:latin typeface="Times New Roman" panose="02020603050405020304" pitchFamily="18" charset="0"/>
                <a:cs typeface="Times New Roman" panose="02020603050405020304" pitchFamily="18" charset="0"/>
              </a:rPr>
              <a:t>in which</a:t>
            </a: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need is met in a socially unacceptable way</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adaptation is associated with causing suffering, harm, damage to the outside world or to </a:t>
            </a:r>
            <a:r>
              <a:rPr lang="en-US" dirty="0" smtClean="0">
                <a:latin typeface="Times New Roman" panose="02020603050405020304" pitchFamily="18" charset="0"/>
                <a:cs typeface="Times New Roman" panose="02020603050405020304" pitchFamily="18" charset="0"/>
              </a:rPr>
              <a:t>self.</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72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urgency of the problem</a:t>
            </a:r>
            <a:endParaRPr lang="ru-RU" dirty="0"/>
          </a:p>
        </p:txBody>
      </p:sp>
      <p:sp>
        <p:nvSpPr>
          <p:cNvPr id="3" name="Объект 2"/>
          <p:cNvSpPr>
            <a:spLocks noGrp="1"/>
          </p:cNvSpPr>
          <p:nvPr>
            <p:ph idx="1"/>
          </p:nvPr>
        </p:nvSpPr>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But the fact is that negative attitude towards aggression is wrong. Why?</a:t>
            </a:r>
            <a:br>
              <a:rPr lang="en-US" b="1" dirty="0">
                <a:solidFill>
                  <a:srgbClr val="FF0000"/>
                </a:solidFill>
                <a:latin typeface="Times New Roman" panose="02020603050405020304" pitchFamily="18" charset="0"/>
                <a:cs typeface="Times New Roman" panose="02020603050405020304" pitchFamily="18" charset="0"/>
              </a:rPr>
            </a:br>
            <a:endParaRPr lang="ru-RU" b="1" dirty="0">
              <a:solidFill>
                <a:srgbClr val="FF0000"/>
              </a:solidFill>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3)</a:t>
            </a:r>
            <a:r>
              <a:rPr lang="ru-RU"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Any person </a:t>
            </a:r>
            <a:r>
              <a:rPr lang="en-US" dirty="0">
                <a:latin typeface="Times New Roman" panose="02020603050405020304" pitchFamily="18" charset="0"/>
                <a:cs typeface="Times New Roman" panose="02020603050405020304" pitchFamily="18" charset="0"/>
              </a:rPr>
              <a:t>should </a:t>
            </a: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a certain degree of aggressiveness. Otherwise, the lack of aggressiveness leads to</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compliance</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conformity and passive behavior</a:t>
            </a:r>
            <a:r>
              <a:rPr lang="ru-RU" dirty="0">
                <a:latin typeface="Times New Roman" panose="02020603050405020304" pitchFamily="18" charset="0"/>
                <a:cs typeface="Times New Roman" panose="02020603050405020304" pitchFamily="18" charset="0"/>
              </a:rPr>
              <a:t>.</a:t>
            </a:r>
          </a:p>
          <a:p>
            <a:pPr marL="0" indent="0">
              <a:buNone/>
            </a:pPr>
            <a:endParaRPr lang="ru-RU" dirty="0" smtClean="0"/>
          </a:p>
          <a:p>
            <a:endParaRPr lang="ru-RU" dirty="0"/>
          </a:p>
        </p:txBody>
      </p:sp>
    </p:spTree>
    <p:extLst>
      <p:ext uri="{BB962C8B-B14F-4D97-AF65-F5344CB8AC3E}">
        <p14:creationId xmlns:p14="http://schemas.microsoft.com/office/powerpoint/2010/main" val="302868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0613" y="535259"/>
            <a:ext cx="10493188" cy="564170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Next we will consider </a:t>
            </a: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PSYCHOLOGICAL THEORIES OF THE ORIGINS OF AGGRESSION AND VIOLENCE PROPENSITY</a:t>
            </a:r>
            <a:br>
              <a:rPr lang="en-US" b="1" dirty="0">
                <a:solidFill>
                  <a:srgbClr val="FF0000"/>
                </a:solidFill>
                <a:latin typeface="Times New Roman" panose="02020603050405020304" pitchFamily="18" charset="0"/>
                <a:cs typeface="Times New Roman" panose="02020603050405020304" pitchFamily="18" charset="0"/>
              </a:rPr>
            </a:br>
            <a:endParaRPr lang="ru-RU"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psychological theories explaining the nature and etiology of aggressiveness there are a number of different approaches.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 of them reflect the views and empirical experience of specific researchers and psychological schools during different time periods.</a:t>
            </a: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84801"/>
      </p:ext>
    </p:extLst>
  </p:cSld>
  <p:clrMapOvr>
    <a:masterClrMapping/>
  </p:clrMapOvr>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powerpointstore.com_12">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6A6948-8E25-415D-92E1-E2A48B32050D}"/>
</file>

<file path=customXml/itemProps2.xml><?xml version="1.0" encoding="utf-8"?>
<ds:datastoreItem xmlns:ds="http://schemas.openxmlformats.org/officeDocument/2006/customXml" ds:itemID="{9F152021-701D-494D-9DE6-884C738493DB}"/>
</file>

<file path=customXml/itemProps3.xml><?xml version="1.0" encoding="utf-8"?>
<ds:datastoreItem xmlns:ds="http://schemas.openxmlformats.org/officeDocument/2006/customXml" ds:itemID="{830427D4-B577-4DD5-8A88-311AA274CF2C}"/>
</file>

<file path=docProps/app.xml><?xml version="1.0" encoding="utf-8"?>
<Properties xmlns="http://schemas.openxmlformats.org/officeDocument/2006/extended-properties" xmlns:vt="http://schemas.openxmlformats.org/officeDocument/2006/docPropsVTypes">
  <Template/>
  <TotalTime>1354</TotalTime>
  <Words>2326</Words>
  <Application>Microsoft Office PowerPoint</Application>
  <PresentationFormat>Широкоэкранный</PresentationFormat>
  <Paragraphs>137</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40</vt:i4>
      </vt:variant>
    </vt:vector>
  </HeadingPairs>
  <TitlesOfParts>
    <vt:vector size="47" baseType="lpstr">
      <vt:lpstr>Arial</vt:lpstr>
      <vt:lpstr>Calibri</vt:lpstr>
      <vt:lpstr>Calibri Light</vt:lpstr>
      <vt:lpstr>Times New Roman</vt:lpstr>
      <vt:lpstr>Wingdings 2</vt:lpstr>
      <vt:lpstr>HDOfficeLightV0</vt:lpstr>
      <vt:lpstr>powerpointstore.com_12</vt:lpstr>
      <vt:lpstr>Topic 1 PSYCHOLOGICAL THEORIES OF THE ORIGINS OF AGGRESSION</vt:lpstr>
      <vt:lpstr>1. The urgency of the problem</vt:lpstr>
      <vt:lpstr>1. The urgency of the problem</vt:lpstr>
      <vt:lpstr>1. The urgency of the problem</vt:lpstr>
      <vt:lpstr>1. The urgency of the problem</vt:lpstr>
      <vt:lpstr>1. The urgency of the problem</vt:lpstr>
      <vt:lpstr>1. The urgency of the problem</vt:lpstr>
      <vt:lpstr>1. The urgency of the problem</vt:lpstr>
      <vt:lpstr>Презентация PowerPoint</vt:lpstr>
      <vt:lpstr>2. The origins of aggression.  Sigmund Freud’s Drive Theory</vt:lpstr>
      <vt:lpstr>2. Sigmund Freud’s Drive Theory</vt:lpstr>
      <vt:lpstr>2. Sigmund Freud’s Drive Theory</vt:lpstr>
      <vt:lpstr>2. Sigmund Freud’s Drive Theory</vt:lpstr>
      <vt:lpstr>2. Sigmund Freud’s Drive Theory</vt:lpstr>
      <vt:lpstr>2. Sigmund Freud’s Drive Theory</vt:lpstr>
      <vt:lpstr>2. Sigmund Freud’s Drive Theory</vt:lpstr>
      <vt:lpstr>2. Sigmund Freud’s Drive Theory</vt:lpstr>
      <vt:lpstr>3. Konrad Lorenz's theory of aggression</vt:lpstr>
      <vt:lpstr>3. Konrad Lorenz's theory of aggression</vt:lpstr>
      <vt:lpstr>3. Konrad Lorenz's theory of aggression</vt:lpstr>
      <vt:lpstr>4. The origins of aggression in the Alfred Adler’s Individual Psychology</vt:lpstr>
      <vt:lpstr>4.The origins of aggression in the Alfred Adler’s Individual Psychology</vt:lpstr>
      <vt:lpstr>4.The origins of aggression in the Alfred Adler’s Individual Psychology</vt:lpstr>
      <vt:lpstr>4.The origins of aggression in the Alfred Adler’s Individual Psychology</vt:lpstr>
      <vt:lpstr>4.The origins of aggression in the Alfred Adler’s Individual Psychology</vt:lpstr>
      <vt:lpstr>5. Aggression in the K. Horney’s Psychoanalytic Social Theory</vt:lpstr>
      <vt:lpstr>5. Aggression in the K. Horney’s Psychoanalytic Social Theory</vt:lpstr>
      <vt:lpstr>5. Aggression in the K. Horney’s Psychoanalytic Social Theory</vt:lpstr>
      <vt:lpstr>5. Aggression in the K. Horney’s Psychoanalytic Social Theory</vt:lpstr>
      <vt:lpstr>5. Aggression in the K. Horney’s Psychoanalytic Social Theory</vt:lpstr>
      <vt:lpstr>5. Aggression in the K. Horney’s Psychoanalytic Social Theory</vt:lpstr>
      <vt:lpstr>5. Aggression in the K. Horney’s Psychoanalytic Social Theory</vt:lpstr>
      <vt:lpstr>6. Erich Fromm’s Theory of Human Destructiveness</vt:lpstr>
      <vt:lpstr>E. Fromm : types of aggressive behavior </vt:lpstr>
      <vt:lpstr>E. Fromm : types of aggressive behavior</vt:lpstr>
      <vt:lpstr>E. Fromm : types of aggressive behavior</vt:lpstr>
      <vt:lpstr>E. Fromm : types of aggressive behavior</vt:lpstr>
      <vt:lpstr>E. Fromm : types of aggressive behavior</vt:lpstr>
      <vt:lpstr>E. Fromm : types of aggressive behavior</vt:lpstr>
      <vt:lpstr>Conclusion: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RePack by Diakov</cp:lastModifiedBy>
  <cp:revision>124</cp:revision>
  <dcterms:created xsi:type="dcterms:W3CDTF">2021-01-08T09:11:56Z</dcterms:created>
  <dcterms:modified xsi:type="dcterms:W3CDTF">2021-01-13T08:12:51Z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