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Masters/slideMaster2.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5.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9598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863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32005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1767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3731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73917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95858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7178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98382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47368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6457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23.11.2021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23.11.2021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23.11.2021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23.11.2021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23.11.2021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23.11.2021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23.11.2021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23.11.2021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solidFill>
                  <a:prstClr val="black">
                    <a:tint val="75000"/>
                  </a:prstClr>
                </a:solidFill>
              </a:rPr>
              <a:pPr/>
              <a:t>11/23/2021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8570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b="1" dirty="0" smtClean="0"/>
              <a:t>Exposure therapy</a:t>
            </a:r>
            <a:endParaRPr lang="en-US" sz="3600" dirty="0"/>
          </a:p>
        </p:txBody>
      </p:sp>
      <p:sp>
        <p:nvSpPr>
          <p:cNvPr id="3" name="Содержимое 2"/>
          <p:cNvSpPr>
            <a:spLocks noGrp="1"/>
          </p:cNvSpPr>
          <p:nvPr>
            <p:ph idx="1"/>
          </p:nvPr>
        </p:nvSpPr>
        <p:spPr/>
        <p:txBody>
          <a:bodyPr/>
          <a:lstStyle/>
          <a:p>
            <a:r>
              <a:rPr lang="en-US" dirty="0" smtClean="0"/>
              <a:t>This behavioral therapy helps you safely face both situations and memories that you find frightening so that you can learn to cope with them effectively. Exposure therapy can be particularly helpful for flashbacks and nightmares. One approach uses virtual reality programs that allow you to re-enter the setting in which you experienced trauma.</a:t>
            </a:r>
            <a:endParaRPr lang="en-US" dirty="0"/>
          </a:p>
        </p:txBody>
      </p:sp>
    </p:spTree>
    <p:extLst>
      <p:ext uri="{BB962C8B-B14F-4D97-AF65-F5344CB8AC3E}">
        <p14:creationId xmlns:p14="http://schemas.microsoft.com/office/powerpoint/2010/main" val="516806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Dual Representation Theory </a:t>
            </a:r>
            <a:br>
              <a:rPr lang="en-US" b="1" dirty="0" smtClean="0"/>
            </a:br>
            <a:r>
              <a:rPr lang="en-US" b="1" dirty="0" smtClean="0"/>
              <a:t>(</a:t>
            </a:r>
            <a:r>
              <a:rPr lang="en-US" b="1" dirty="0" err="1" smtClean="0"/>
              <a:t>Brewin</a:t>
            </a:r>
            <a:r>
              <a:rPr lang="en-US" b="1" dirty="0" smtClean="0"/>
              <a:t>, et al 1996)</a:t>
            </a:r>
            <a:endParaRPr lang="en-US" dirty="0"/>
          </a:p>
        </p:txBody>
      </p:sp>
      <p:sp>
        <p:nvSpPr>
          <p:cNvPr id="3" name="Содержимое 2"/>
          <p:cNvSpPr>
            <a:spLocks noGrp="1"/>
          </p:cNvSpPr>
          <p:nvPr>
            <p:ph idx="1"/>
          </p:nvPr>
        </p:nvSpPr>
        <p:spPr/>
        <p:txBody>
          <a:bodyPr>
            <a:normAutofit fontScale="92500" lnSpcReduction="10000"/>
          </a:bodyPr>
          <a:lstStyle/>
          <a:p>
            <a:r>
              <a:rPr lang="en-US" b="1" dirty="0" smtClean="0"/>
              <a:t>Situational Accessible Memory</a:t>
            </a:r>
            <a:r>
              <a:rPr lang="en-US" dirty="0" smtClean="0"/>
              <a:t/>
            </a:r>
            <a:br>
              <a:rPr lang="en-US" dirty="0" smtClean="0"/>
            </a:br>
            <a:r>
              <a:rPr lang="en-US" b="1" dirty="0" smtClean="0"/>
              <a:t>SAM</a:t>
            </a:r>
            <a:r>
              <a:rPr lang="en-US" dirty="0" smtClean="0"/>
              <a:t> contains much more extensive data about the traumatic event from sensory input from eyes, ears, olfactory &amp; touch receptors, plus emotional and physiological changes.</a:t>
            </a:r>
          </a:p>
          <a:p>
            <a:r>
              <a:rPr lang="en-US" b="1" dirty="0" smtClean="0"/>
              <a:t>SAM</a:t>
            </a:r>
            <a:r>
              <a:rPr lang="en-US" dirty="0" smtClean="0"/>
              <a:t> are retrieved automatically in situations where the person is exposed to trauma-related cues. Does not contain a verbal code and therefore is hard to communicate with VAM.</a:t>
            </a:r>
            <a:br>
              <a:rPr lang="en-US" dirty="0" smtClean="0"/>
            </a:br>
            <a:endParaRPr lang="en-US" dirty="0"/>
          </a:p>
        </p:txBody>
      </p:sp>
    </p:spTree>
    <p:extLst>
      <p:ext uri="{BB962C8B-B14F-4D97-AF65-F5344CB8AC3E}">
        <p14:creationId xmlns:p14="http://schemas.microsoft.com/office/powerpoint/2010/main" val="2965622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Dual Representation Theory</a:t>
            </a:r>
            <a:endParaRPr lang="en-US" dirty="0"/>
          </a:p>
        </p:txBody>
      </p:sp>
      <p:sp>
        <p:nvSpPr>
          <p:cNvPr id="3" name="Содержимое 2"/>
          <p:cNvSpPr>
            <a:spLocks noGrp="1"/>
          </p:cNvSpPr>
          <p:nvPr>
            <p:ph idx="1"/>
          </p:nvPr>
        </p:nvSpPr>
        <p:spPr/>
        <p:txBody>
          <a:bodyPr>
            <a:normAutofit/>
          </a:bodyPr>
          <a:lstStyle/>
          <a:p>
            <a:r>
              <a:rPr lang="en-US" dirty="0" smtClean="0"/>
              <a:t>Treatment involves transferring information from SAM to VAM, thus constructing a VAM memory that exerts control over SAM.</a:t>
            </a:r>
          </a:p>
          <a:p>
            <a:endParaRPr lang="en-US" dirty="0"/>
          </a:p>
        </p:txBody>
      </p:sp>
    </p:spTree>
    <p:extLst>
      <p:ext uri="{BB962C8B-B14F-4D97-AF65-F5344CB8AC3E}">
        <p14:creationId xmlns:p14="http://schemas.microsoft.com/office/powerpoint/2010/main" val="1962432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15962"/>
          </a:xfrm>
        </p:spPr>
        <p:txBody>
          <a:bodyPr>
            <a:normAutofit/>
          </a:bodyPr>
          <a:lstStyle/>
          <a:p>
            <a:r>
              <a:rPr lang="en-US" sz="3600" b="1" dirty="0" smtClean="0"/>
              <a:t>Exposure therapy</a:t>
            </a:r>
            <a:endParaRPr lang="en-US" sz="3600" dirty="0"/>
          </a:p>
        </p:txBody>
      </p:sp>
      <p:sp>
        <p:nvSpPr>
          <p:cNvPr id="3" name="Содержимое 2"/>
          <p:cNvSpPr>
            <a:spLocks noGrp="1"/>
          </p:cNvSpPr>
          <p:nvPr>
            <p:ph idx="1"/>
          </p:nvPr>
        </p:nvSpPr>
        <p:spPr>
          <a:xfrm>
            <a:off x="457200" y="1143000"/>
            <a:ext cx="8229600" cy="4983163"/>
          </a:xfrm>
        </p:spPr>
        <p:txBody>
          <a:bodyPr>
            <a:normAutofit fontScale="85000" lnSpcReduction="10000"/>
          </a:bodyPr>
          <a:lstStyle/>
          <a:p>
            <a:r>
              <a:rPr lang="en-US" dirty="0" smtClean="0"/>
              <a:t>9-12 sessions (1-2 contact and planning);</a:t>
            </a:r>
          </a:p>
          <a:p>
            <a:r>
              <a:rPr lang="en-US" dirty="0" smtClean="0"/>
              <a:t> The rest 7-10 confrontation </a:t>
            </a:r>
          </a:p>
          <a:p>
            <a:r>
              <a:rPr lang="en-US" dirty="0" smtClean="0"/>
              <a:t>First confrontation at least 60 minutes Support the patient and make him clear that with anything can be dealt</a:t>
            </a:r>
          </a:p>
          <a:p>
            <a:r>
              <a:rPr lang="en-US" dirty="0" smtClean="0"/>
              <a:t>From 0 to 100 ask to determine the level of fear</a:t>
            </a:r>
          </a:p>
          <a:p>
            <a:r>
              <a:rPr lang="en-US" dirty="0" smtClean="0"/>
              <a:t>Efficiency due to: the extinction of fear </a:t>
            </a:r>
            <a:r>
              <a:rPr lang="en-US" b="1" dirty="0" smtClean="0"/>
              <a:t>(</a:t>
            </a:r>
            <a:r>
              <a:rPr lang="en-US" b="1" dirty="0" err="1" smtClean="0"/>
              <a:t>habitualization</a:t>
            </a:r>
            <a:r>
              <a:rPr lang="en-US" b="1" dirty="0" smtClean="0"/>
              <a:t>) </a:t>
            </a:r>
            <a:r>
              <a:rPr lang="en-US" dirty="0" smtClean="0"/>
              <a:t>of all elements and due to the fact that in the process of multiple exposure there is an improved organization of the memory </a:t>
            </a:r>
            <a:r>
              <a:rPr lang="en-US" b="1" dirty="0" smtClean="0"/>
              <a:t>(elaboration) </a:t>
            </a:r>
            <a:r>
              <a:rPr lang="en-US" dirty="0" smtClean="0"/>
              <a:t>of what happened, there is a decrease in disorganization and unfinished thoughts.</a:t>
            </a:r>
            <a:endParaRPr lang="en-US" dirty="0"/>
          </a:p>
        </p:txBody>
      </p:sp>
    </p:spTree>
    <p:extLst>
      <p:ext uri="{BB962C8B-B14F-4D97-AF65-F5344CB8AC3E}">
        <p14:creationId xmlns:p14="http://schemas.microsoft.com/office/powerpoint/2010/main" val="339107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err="1" smtClean="0"/>
              <a:t>Foa</a:t>
            </a:r>
            <a:r>
              <a:rPr lang="en-US" dirty="0" smtClean="0"/>
              <a:t> &amp; </a:t>
            </a:r>
            <a:r>
              <a:rPr lang="en-US" dirty="0" err="1" smtClean="0"/>
              <a:t>Kozak</a:t>
            </a:r>
            <a:r>
              <a:rPr lang="en-US" dirty="0" smtClean="0"/>
              <a:t>, 1986</a:t>
            </a:r>
            <a:br>
              <a:rPr lang="en-US" dirty="0" smtClean="0"/>
            </a:br>
            <a:endParaRPr lang="en-US" dirty="0"/>
          </a:p>
        </p:txBody>
      </p:sp>
      <p:sp>
        <p:nvSpPr>
          <p:cNvPr id="3" name="Содержимое 2"/>
          <p:cNvSpPr>
            <a:spLocks noGrp="1"/>
          </p:cNvSpPr>
          <p:nvPr>
            <p:ph idx="1"/>
          </p:nvPr>
        </p:nvSpPr>
        <p:spPr>
          <a:xfrm>
            <a:off x="457200" y="1600200"/>
            <a:ext cx="8458200" cy="5105400"/>
          </a:xfrm>
        </p:spPr>
        <p:txBody>
          <a:bodyPr>
            <a:normAutofit fontScale="92500" lnSpcReduction="20000"/>
          </a:bodyPr>
          <a:lstStyle/>
          <a:p>
            <a:r>
              <a:rPr lang="en-US" dirty="0" smtClean="0"/>
              <a:t>This model is based on classical conditioning: in addition to conditioned emotional and physiological responses to an event, new content (components) of trauma also arise in semantic memory. </a:t>
            </a:r>
          </a:p>
          <a:p>
            <a:r>
              <a:rPr lang="en-US" dirty="0" smtClean="0"/>
              <a:t>The larger the network of memories (components), the more key stimuli (sensory and semantic) can be activated. This network is formed when an extremely emotionally significant stimulus (fear of death) is associated with a variety of cognitive elements and physiological responses.</a:t>
            </a:r>
          </a:p>
          <a:p>
            <a:r>
              <a:rPr lang="en-US" dirty="0" smtClean="0"/>
              <a:t>Fear memories contain information about stimuli, responses, meaning</a:t>
            </a:r>
            <a:endParaRPr lang="en-US" dirty="0"/>
          </a:p>
        </p:txBody>
      </p:sp>
    </p:spTree>
    <p:extLst>
      <p:ext uri="{BB962C8B-B14F-4D97-AF65-F5344CB8AC3E}">
        <p14:creationId xmlns:p14="http://schemas.microsoft.com/office/powerpoint/2010/main" val="2738532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92162"/>
          </a:xfrm>
        </p:spPr>
        <p:txBody>
          <a:bodyPr/>
          <a:lstStyle/>
          <a:p>
            <a:r>
              <a:rPr lang="en-US" dirty="0" smtClean="0"/>
              <a:t>Before treatment</a:t>
            </a:r>
            <a:endParaRPr lang="en-US" dirty="0"/>
          </a:p>
        </p:txBody>
      </p:sp>
      <p:sp>
        <p:nvSpPr>
          <p:cNvPr id="8" name="Прямоугольник 7"/>
          <p:cNvSpPr/>
          <p:nvPr/>
        </p:nvSpPr>
        <p:spPr>
          <a:xfrm>
            <a:off x="914400" y="1600200"/>
            <a:ext cx="1219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Равнобедренный треугольник 13"/>
          <p:cNvSpPr/>
          <p:nvPr/>
        </p:nvSpPr>
        <p:spPr>
          <a:xfrm>
            <a:off x="0" y="4267200"/>
            <a:ext cx="2362200" cy="13716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TextBox 17"/>
          <p:cNvSpPr txBox="1"/>
          <p:nvPr/>
        </p:nvSpPr>
        <p:spPr>
          <a:xfrm>
            <a:off x="1524000" y="838201"/>
            <a:ext cx="2209800" cy="461665"/>
          </a:xfrm>
          <a:prstGeom prst="rect">
            <a:avLst/>
          </a:prstGeom>
          <a:noFill/>
        </p:spPr>
        <p:txBody>
          <a:bodyPr wrap="square" rtlCol="0">
            <a:spAutoFit/>
          </a:bodyPr>
          <a:lstStyle/>
          <a:p>
            <a:r>
              <a:rPr lang="en-US" sz="2400" b="1" dirty="0" smtClean="0">
                <a:solidFill>
                  <a:prstClr val="black"/>
                </a:solidFill>
              </a:rPr>
              <a:t>I go shopping</a:t>
            </a:r>
            <a:endParaRPr lang="en-US" sz="2400" b="1" dirty="0">
              <a:solidFill>
                <a:prstClr val="black"/>
              </a:solidFill>
            </a:endParaRPr>
          </a:p>
        </p:txBody>
      </p:sp>
      <p:sp>
        <p:nvSpPr>
          <p:cNvPr id="22" name="Прямоугольник 21"/>
          <p:cNvSpPr/>
          <p:nvPr/>
        </p:nvSpPr>
        <p:spPr>
          <a:xfrm>
            <a:off x="1295400" y="762000"/>
            <a:ext cx="21336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Овал 22"/>
          <p:cNvSpPr/>
          <p:nvPr/>
        </p:nvSpPr>
        <p:spPr>
          <a:xfrm>
            <a:off x="381000" y="3429000"/>
            <a:ext cx="2057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 name="TextBox 23"/>
          <p:cNvSpPr txBox="1"/>
          <p:nvPr/>
        </p:nvSpPr>
        <p:spPr>
          <a:xfrm>
            <a:off x="2819400" y="1600200"/>
            <a:ext cx="1143000" cy="461665"/>
          </a:xfrm>
          <a:prstGeom prst="rect">
            <a:avLst/>
          </a:prstGeom>
          <a:noFill/>
        </p:spPr>
        <p:txBody>
          <a:bodyPr wrap="square" rtlCol="0">
            <a:spAutoFit/>
          </a:bodyPr>
          <a:lstStyle/>
          <a:p>
            <a:r>
              <a:rPr lang="en-US" sz="2400" b="1" dirty="0" smtClean="0">
                <a:solidFill>
                  <a:prstClr val="black"/>
                </a:solidFill>
              </a:rPr>
              <a:t>dark</a:t>
            </a:r>
            <a:endParaRPr lang="en-US" sz="2400" b="1" dirty="0">
              <a:solidFill>
                <a:prstClr val="black"/>
              </a:solidFill>
            </a:endParaRPr>
          </a:p>
        </p:txBody>
      </p:sp>
      <p:sp>
        <p:nvSpPr>
          <p:cNvPr id="29" name="Прямоугольник 28"/>
          <p:cNvSpPr/>
          <p:nvPr/>
        </p:nvSpPr>
        <p:spPr>
          <a:xfrm>
            <a:off x="2667000" y="1600200"/>
            <a:ext cx="1219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Прямоугольник 29"/>
          <p:cNvSpPr/>
          <p:nvPr/>
        </p:nvSpPr>
        <p:spPr>
          <a:xfrm>
            <a:off x="838200" y="2362200"/>
            <a:ext cx="1219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 name="Прямоугольник 31"/>
          <p:cNvSpPr/>
          <p:nvPr/>
        </p:nvSpPr>
        <p:spPr>
          <a:xfrm>
            <a:off x="2667000" y="2286000"/>
            <a:ext cx="1219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 name="TextBox 32"/>
          <p:cNvSpPr txBox="1"/>
          <p:nvPr/>
        </p:nvSpPr>
        <p:spPr>
          <a:xfrm>
            <a:off x="838200" y="1600200"/>
            <a:ext cx="1295400" cy="461665"/>
          </a:xfrm>
          <a:prstGeom prst="rect">
            <a:avLst/>
          </a:prstGeom>
          <a:noFill/>
        </p:spPr>
        <p:txBody>
          <a:bodyPr wrap="square" rtlCol="0">
            <a:spAutoFit/>
          </a:bodyPr>
          <a:lstStyle/>
          <a:p>
            <a:r>
              <a:rPr lang="en-US" sz="2400" b="1" dirty="0" smtClean="0">
                <a:solidFill>
                  <a:prstClr val="black"/>
                </a:solidFill>
              </a:rPr>
              <a:t>evening</a:t>
            </a:r>
            <a:endParaRPr lang="en-US" sz="2400" b="1" dirty="0">
              <a:solidFill>
                <a:prstClr val="black"/>
              </a:solidFill>
            </a:endParaRPr>
          </a:p>
        </p:txBody>
      </p:sp>
      <p:sp>
        <p:nvSpPr>
          <p:cNvPr id="37" name="Прямоугольник 36"/>
          <p:cNvSpPr/>
          <p:nvPr/>
        </p:nvSpPr>
        <p:spPr>
          <a:xfrm>
            <a:off x="1371600" y="2895600"/>
            <a:ext cx="22098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8" name="Овал 37"/>
          <p:cNvSpPr/>
          <p:nvPr/>
        </p:nvSpPr>
        <p:spPr>
          <a:xfrm>
            <a:off x="2514600" y="3429000"/>
            <a:ext cx="2057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 name="TextBox 38"/>
          <p:cNvSpPr txBox="1"/>
          <p:nvPr/>
        </p:nvSpPr>
        <p:spPr>
          <a:xfrm>
            <a:off x="838200" y="2286000"/>
            <a:ext cx="1342803" cy="461665"/>
          </a:xfrm>
          <a:prstGeom prst="rect">
            <a:avLst/>
          </a:prstGeom>
          <a:noFill/>
        </p:spPr>
        <p:txBody>
          <a:bodyPr wrap="none" rtlCol="0">
            <a:spAutoFit/>
          </a:bodyPr>
          <a:lstStyle/>
          <a:p>
            <a:r>
              <a:rPr lang="en-US" sz="2400" b="1" dirty="0" smtClean="0">
                <a:solidFill>
                  <a:prstClr val="black"/>
                </a:solidFill>
              </a:rPr>
              <a:t>outdoors</a:t>
            </a:r>
            <a:endParaRPr lang="en-US" sz="2400" b="1" dirty="0">
              <a:solidFill>
                <a:prstClr val="black"/>
              </a:solidFill>
            </a:endParaRPr>
          </a:p>
        </p:txBody>
      </p:sp>
      <p:sp>
        <p:nvSpPr>
          <p:cNvPr id="40" name="TextBox 39"/>
          <p:cNvSpPr txBox="1"/>
          <p:nvPr/>
        </p:nvSpPr>
        <p:spPr>
          <a:xfrm>
            <a:off x="2819400" y="2286000"/>
            <a:ext cx="838200" cy="461665"/>
          </a:xfrm>
          <a:prstGeom prst="rect">
            <a:avLst/>
          </a:prstGeom>
          <a:noFill/>
        </p:spPr>
        <p:txBody>
          <a:bodyPr wrap="square" rtlCol="0">
            <a:spAutoFit/>
          </a:bodyPr>
          <a:lstStyle/>
          <a:p>
            <a:r>
              <a:rPr lang="en-US" sz="2400" b="1" dirty="0" smtClean="0">
                <a:solidFill>
                  <a:prstClr val="black"/>
                </a:solidFill>
              </a:rPr>
              <a:t>man</a:t>
            </a:r>
            <a:endParaRPr lang="en-US" sz="2400" b="1" dirty="0">
              <a:solidFill>
                <a:prstClr val="black"/>
              </a:solidFill>
            </a:endParaRPr>
          </a:p>
        </p:txBody>
      </p:sp>
      <p:sp>
        <p:nvSpPr>
          <p:cNvPr id="41" name="TextBox 40"/>
          <p:cNvSpPr txBox="1"/>
          <p:nvPr/>
        </p:nvSpPr>
        <p:spPr>
          <a:xfrm>
            <a:off x="1371600" y="2967335"/>
            <a:ext cx="2133600" cy="461665"/>
          </a:xfrm>
          <a:prstGeom prst="rect">
            <a:avLst/>
          </a:prstGeom>
          <a:noFill/>
        </p:spPr>
        <p:txBody>
          <a:bodyPr wrap="square" rtlCol="0">
            <a:spAutoFit/>
          </a:bodyPr>
          <a:lstStyle/>
          <a:p>
            <a:r>
              <a:rPr lang="en-US" sz="2400" b="1" dirty="0" smtClean="0">
                <a:solidFill>
                  <a:prstClr val="black"/>
                </a:solidFill>
              </a:rPr>
              <a:t>bodily   assault</a:t>
            </a:r>
            <a:endParaRPr lang="en-US" sz="2400" b="1" dirty="0">
              <a:solidFill>
                <a:prstClr val="black"/>
              </a:solidFill>
            </a:endParaRPr>
          </a:p>
        </p:txBody>
      </p:sp>
      <p:sp>
        <p:nvSpPr>
          <p:cNvPr id="42" name="TextBox 41"/>
          <p:cNvSpPr txBox="1"/>
          <p:nvPr/>
        </p:nvSpPr>
        <p:spPr>
          <a:xfrm>
            <a:off x="457200" y="3429000"/>
            <a:ext cx="1905000" cy="830997"/>
          </a:xfrm>
          <a:prstGeom prst="rect">
            <a:avLst/>
          </a:prstGeom>
          <a:noFill/>
        </p:spPr>
        <p:txBody>
          <a:bodyPr wrap="square" rtlCol="0">
            <a:spAutoFit/>
          </a:bodyPr>
          <a:lstStyle/>
          <a:p>
            <a:r>
              <a:rPr lang="en-US" sz="2400" b="1" dirty="0" smtClean="0">
                <a:solidFill>
                  <a:prstClr val="black"/>
                </a:solidFill>
              </a:rPr>
              <a:t>perceptible perspiration</a:t>
            </a:r>
            <a:endParaRPr lang="en-US" sz="2400" b="1" dirty="0">
              <a:solidFill>
                <a:prstClr val="black"/>
              </a:solidFill>
            </a:endParaRPr>
          </a:p>
        </p:txBody>
      </p:sp>
      <p:sp>
        <p:nvSpPr>
          <p:cNvPr id="43" name="TextBox 42"/>
          <p:cNvSpPr txBox="1"/>
          <p:nvPr/>
        </p:nvSpPr>
        <p:spPr>
          <a:xfrm>
            <a:off x="2819400" y="3657600"/>
            <a:ext cx="1447800" cy="461665"/>
          </a:xfrm>
          <a:prstGeom prst="rect">
            <a:avLst/>
          </a:prstGeom>
          <a:noFill/>
        </p:spPr>
        <p:txBody>
          <a:bodyPr wrap="square" rtlCol="0">
            <a:spAutoFit/>
          </a:bodyPr>
          <a:lstStyle/>
          <a:p>
            <a:r>
              <a:rPr lang="en-US" sz="2400" b="1" dirty="0" smtClean="0">
                <a:solidFill>
                  <a:prstClr val="black"/>
                </a:solidFill>
              </a:rPr>
              <a:t>excitation</a:t>
            </a:r>
            <a:endParaRPr lang="en-US" sz="2400" b="1" dirty="0">
              <a:solidFill>
                <a:prstClr val="black"/>
              </a:solidFill>
            </a:endParaRPr>
          </a:p>
        </p:txBody>
      </p:sp>
      <p:sp>
        <p:nvSpPr>
          <p:cNvPr id="44" name="TextBox 43"/>
          <p:cNvSpPr txBox="1"/>
          <p:nvPr/>
        </p:nvSpPr>
        <p:spPr>
          <a:xfrm>
            <a:off x="304800" y="5029200"/>
            <a:ext cx="1981200" cy="461665"/>
          </a:xfrm>
          <a:prstGeom prst="rect">
            <a:avLst/>
          </a:prstGeom>
          <a:noFill/>
        </p:spPr>
        <p:txBody>
          <a:bodyPr wrap="square" rtlCol="0">
            <a:spAutoFit/>
          </a:bodyPr>
          <a:lstStyle/>
          <a:p>
            <a:r>
              <a:rPr lang="en-US" sz="2400" b="1" dirty="0" smtClean="0">
                <a:solidFill>
                  <a:prstClr val="black"/>
                </a:solidFill>
              </a:rPr>
              <a:t>suddenness</a:t>
            </a:r>
            <a:endParaRPr lang="en-US" sz="2400" b="1" dirty="0">
              <a:solidFill>
                <a:prstClr val="black"/>
              </a:solidFill>
            </a:endParaRPr>
          </a:p>
        </p:txBody>
      </p:sp>
      <p:sp>
        <p:nvSpPr>
          <p:cNvPr id="45" name="Равнобедренный треугольник 44"/>
          <p:cNvSpPr/>
          <p:nvPr/>
        </p:nvSpPr>
        <p:spPr>
          <a:xfrm>
            <a:off x="2209800" y="4191000"/>
            <a:ext cx="2667000" cy="14478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6" name="TextBox 45"/>
          <p:cNvSpPr txBox="1"/>
          <p:nvPr/>
        </p:nvSpPr>
        <p:spPr>
          <a:xfrm>
            <a:off x="3048000" y="5029200"/>
            <a:ext cx="1219200" cy="461665"/>
          </a:xfrm>
          <a:prstGeom prst="rect">
            <a:avLst/>
          </a:prstGeom>
          <a:noFill/>
        </p:spPr>
        <p:txBody>
          <a:bodyPr wrap="square" rtlCol="0">
            <a:spAutoFit/>
          </a:bodyPr>
          <a:lstStyle/>
          <a:p>
            <a:r>
              <a:rPr lang="en-US" sz="2400" b="1" dirty="0" smtClean="0">
                <a:solidFill>
                  <a:prstClr val="black"/>
                </a:solidFill>
              </a:rPr>
              <a:t>fear</a:t>
            </a:r>
            <a:endParaRPr lang="en-US" sz="2400" b="1" dirty="0">
              <a:solidFill>
                <a:prstClr val="black"/>
              </a:solidFill>
            </a:endParaRPr>
          </a:p>
        </p:txBody>
      </p:sp>
      <p:sp>
        <p:nvSpPr>
          <p:cNvPr id="47" name="Равнобедренный треугольник 46"/>
          <p:cNvSpPr/>
          <p:nvPr/>
        </p:nvSpPr>
        <p:spPr>
          <a:xfrm>
            <a:off x="1600200" y="4267200"/>
            <a:ext cx="1371600" cy="9144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8" name="Равнобедренный треугольник 47"/>
          <p:cNvSpPr/>
          <p:nvPr/>
        </p:nvSpPr>
        <p:spPr>
          <a:xfrm>
            <a:off x="914400" y="5410200"/>
            <a:ext cx="2667000" cy="1447800"/>
          </a:xfrm>
          <a:prstGeom prst="triangle">
            <a:avLst>
              <a:gd name="adj" fmla="val 5120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9" name="TextBox 48"/>
          <p:cNvSpPr txBox="1"/>
          <p:nvPr/>
        </p:nvSpPr>
        <p:spPr>
          <a:xfrm>
            <a:off x="1447800" y="6027003"/>
            <a:ext cx="1447800" cy="830997"/>
          </a:xfrm>
          <a:prstGeom prst="rect">
            <a:avLst/>
          </a:prstGeom>
          <a:noFill/>
        </p:spPr>
        <p:txBody>
          <a:bodyPr wrap="square" rtlCol="0">
            <a:spAutoFit/>
          </a:bodyPr>
          <a:lstStyle/>
          <a:p>
            <a:r>
              <a:rPr lang="en-US" sz="2400" b="1" dirty="0" smtClean="0">
                <a:solidFill>
                  <a:prstClr val="black"/>
                </a:solidFill>
              </a:rPr>
              <a:t>at risk of one's life</a:t>
            </a:r>
            <a:endParaRPr lang="en-US" sz="2400" b="1" dirty="0">
              <a:solidFill>
                <a:prstClr val="black"/>
              </a:solidFill>
            </a:endParaRPr>
          </a:p>
        </p:txBody>
      </p:sp>
      <p:sp>
        <p:nvSpPr>
          <p:cNvPr id="51" name="Прямоугольник 50"/>
          <p:cNvSpPr/>
          <p:nvPr/>
        </p:nvSpPr>
        <p:spPr>
          <a:xfrm>
            <a:off x="1676400" y="4724400"/>
            <a:ext cx="1295400" cy="461665"/>
          </a:xfrm>
          <a:prstGeom prst="rect">
            <a:avLst/>
          </a:prstGeom>
        </p:spPr>
        <p:txBody>
          <a:bodyPr wrap="square">
            <a:spAutoFit/>
          </a:bodyPr>
          <a:lstStyle/>
          <a:p>
            <a:r>
              <a:rPr lang="en-US" sz="2400" b="1" dirty="0" smtClean="0">
                <a:solidFill>
                  <a:prstClr val="black"/>
                </a:solidFill>
              </a:rPr>
              <a:t>aversion</a:t>
            </a:r>
            <a:endParaRPr lang="en-US" sz="2400" b="1" dirty="0">
              <a:solidFill>
                <a:prstClr val="black"/>
              </a:solidFill>
            </a:endParaRPr>
          </a:p>
        </p:txBody>
      </p:sp>
      <p:cxnSp>
        <p:nvCxnSpPr>
          <p:cNvPr id="54" name="Прямая со стрелкой 53"/>
          <p:cNvCxnSpPr>
            <a:endCxn id="45" idx="3"/>
          </p:cNvCxnSpPr>
          <p:nvPr/>
        </p:nvCxnSpPr>
        <p:spPr>
          <a:xfrm rot="5400000" flipH="1" flipV="1">
            <a:off x="2990850" y="5695950"/>
            <a:ext cx="609600" cy="4953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6" name="Прямая со стрелкой 55"/>
          <p:cNvCxnSpPr/>
          <p:nvPr/>
        </p:nvCxnSpPr>
        <p:spPr>
          <a:xfrm rot="16200000" flipV="1">
            <a:off x="685800" y="5867400"/>
            <a:ext cx="762000" cy="304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9" name="Прямая со стрелкой 58"/>
          <p:cNvCxnSpPr/>
          <p:nvPr/>
        </p:nvCxnSpPr>
        <p:spPr>
          <a:xfrm rot="5400000">
            <a:off x="1485900" y="4305300"/>
            <a:ext cx="457200" cy="381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1" name="Прямая со стрелкой 60"/>
          <p:cNvCxnSpPr/>
          <p:nvPr/>
        </p:nvCxnSpPr>
        <p:spPr>
          <a:xfrm rot="16200000" flipH="1">
            <a:off x="2536590" y="4397610"/>
            <a:ext cx="725022" cy="15940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3" name="Shape 72"/>
          <p:cNvCxnSpPr>
            <a:stCxn id="24" idx="3"/>
          </p:cNvCxnSpPr>
          <p:nvPr/>
        </p:nvCxnSpPr>
        <p:spPr>
          <a:xfrm>
            <a:off x="3962400" y="1831033"/>
            <a:ext cx="609600" cy="3350567"/>
          </a:xfrm>
          <a:prstGeom prst="bentConnector2">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3" name="Shape 82"/>
          <p:cNvCxnSpPr>
            <a:stCxn id="32" idx="3"/>
          </p:cNvCxnSpPr>
          <p:nvPr/>
        </p:nvCxnSpPr>
        <p:spPr>
          <a:xfrm flipH="1">
            <a:off x="3657600" y="2514600"/>
            <a:ext cx="228600" cy="4343400"/>
          </a:xfrm>
          <a:prstGeom prst="bentConnector4">
            <a:avLst>
              <a:gd name="adj1" fmla="val -100000"/>
              <a:gd name="adj2" fmla="val 52632"/>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2" name="Прямая со стрелкой 91"/>
          <p:cNvCxnSpPr/>
          <p:nvPr/>
        </p:nvCxnSpPr>
        <p:spPr>
          <a:xfrm rot="5400000">
            <a:off x="1790700" y="1409700"/>
            <a:ext cx="228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Прямая со стрелкой 94"/>
          <p:cNvCxnSpPr/>
          <p:nvPr/>
        </p:nvCxnSpPr>
        <p:spPr>
          <a:xfrm rot="16200000" flipH="1">
            <a:off x="2552700" y="1409700"/>
            <a:ext cx="228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0" name="Прямая соединительная линия 99"/>
          <p:cNvCxnSpPr/>
          <p:nvPr/>
        </p:nvCxnSpPr>
        <p:spPr>
          <a:xfrm rot="5400000">
            <a:off x="1545282" y="2493318"/>
            <a:ext cx="147935"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Прямая соединительная линия 101"/>
          <p:cNvCxnSpPr>
            <a:stCxn id="29" idx="2"/>
            <a:endCxn id="32" idx="0"/>
          </p:cNvCxnSpPr>
          <p:nvPr/>
        </p:nvCxnSpPr>
        <p:spPr>
          <a:xfrm rot="5400000">
            <a:off x="3162300" y="21717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Соединительная линия уступом 110"/>
          <p:cNvCxnSpPr/>
          <p:nvPr/>
        </p:nvCxnSpPr>
        <p:spPr>
          <a:xfrm rot="10800000" flipV="1">
            <a:off x="457200" y="1829916"/>
            <a:ext cx="457200" cy="3198167"/>
          </a:xfrm>
          <a:prstGeom prst="bentConnector2">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3" name="Соединительная линия уступом 110"/>
          <p:cNvCxnSpPr/>
          <p:nvPr/>
        </p:nvCxnSpPr>
        <p:spPr>
          <a:xfrm rot="10800000" flipV="1">
            <a:off x="609600" y="2362200"/>
            <a:ext cx="152400" cy="1675282"/>
          </a:xfrm>
          <a:prstGeom prst="bentConnector2">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7" name="Прямая соединительная линия 116"/>
          <p:cNvCxnSpPr/>
          <p:nvPr/>
        </p:nvCxnSpPr>
        <p:spPr>
          <a:xfrm rot="5400000">
            <a:off x="1258094" y="21709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Прямая соединительная линия 120"/>
          <p:cNvCxnSpPr>
            <a:endCxn id="32" idx="2"/>
          </p:cNvCxnSpPr>
          <p:nvPr/>
        </p:nvCxnSpPr>
        <p:spPr>
          <a:xfrm rot="5400000" flipH="1" flipV="1">
            <a:off x="3124201" y="2819401"/>
            <a:ext cx="228600" cy="761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Прямая соединительная линия 123"/>
          <p:cNvCxnSpPr/>
          <p:nvPr/>
        </p:nvCxnSpPr>
        <p:spPr>
          <a:xfrm rot="5400000">
            <a:off x="1600200" y="2819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Прямая со стрелкой 125"/>
          <p:cNvCxnSpPr/>
          <p:nvPr/>
        </p:nvCxnSpPr>
        <p:spPr>
          <a:xfrm rot="5400000" flipH="1" flipV="1">
            <a:off x="2286000" y="3429000"/>
            <a:ext cx="15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8" name="Прямая со стрелкой 127"/>
          <p:cNvCxnSpPr>
            <a:endCxn id="38" idx="1"/>
          </p:cNvCxnSpPr>
          <p:nvPr/>
        </p:nvCxnSpPr>
        <p:spPr>
          <a:xfrm>
            <a:off x="2667000" y="3429000"/>
            <a:ext cx="148899" cy="1339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2" name="Прямая со стрелкой 131"/>
          <p:cNvCxnSpPr/>
          <p:nvPr/>
        </p:nvCxnSpPr>
        <p:spPr>
          <a:xfrm rot="5400000">
            <a:off x="2057400" y="3505200"/>
            <a:ext cx="2286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4" name="Прямая со стрелкой 133"/>
          <p:cNvCxnSpPr>
            <a:stCxn id="38" idx="3"/>
          </p:cNvCxnSpPr>
          <p:nvPr/>
        </p:nvCxnSpPr>
        <p:spPr>
          <a:xfrm rot="5400000">
            <a:off x="2522095" y="4278195"/>
            <a:ext cx="362511" cy="2250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6" name="Прямая со стрелкой 135"/>
          <p:cNvCxnSpPr/>
          <p:nvPr/>
        </p:nvCxnSpPr>
        <p:spPr>
          <a:xfrm rot="16200000" flipH="1">
            <a:off x="1828800" y="4419600"/>
            <a:ext cx="3048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7" name="Прямоугольник 136"/>
          <p:cNvSpPr/>
          <p:nvPr/>
        </p:nvSpPr>
        <p:spPr>
          <a:xfrm>
            <a:off x="5791200" y="1447800"/>
            <a:ext cx="19812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8" name="TextBox 137"/>
          <p:cNvSpPr txBox="1"/>
          <p:nvPr/>
        </p:nvSpPr>
        <p:spPr>
          <a:xfrm>
            <a:off x="5867400" y="1676400"/>
            <a:ext cx="1828800" cy="707886"/>
          </a:xfrm>
          <a:prstGeom prst="rect">
            <a:avLst/>
          </a:prstGeom>
          <a:noFill/>
        </p:spPr>
        <p:txBody>
          <a:bodyPr wrap="square" rtlCol="0">
            <a:spAutoFit/>
          </a:bodyPr>
          <a:lstStyle/>
          <a:p>
            <a:r>
              <a:rPr lang="en-US" sz="2000" b="1" dirty="0" smtClean="0">
                <a:solidFill>
                  <a:prstClr val="black"/>
                </a:solidFill>
              </a:rPr>
              <a:t>Cognitive elements</a:t>
            </a:r>
            <a:endParaRPr lang="en-US" sz="2000" b="1" dirty="0">
              <a:solidFill>
                <a:prstClr val="black"/>
              </a:solidFill>
            </a:endParaRPr>
          </a:p>
        </p:txBody>
      </p:sp>
      <p:sp>
        <p:nvSpPr>
          <p:cNvPr id="140" name="Овал 139"/>
          <p:cNvSpPr/>
          <p:nvPr/>
        </p:nvSpPr>
        <p:spPr>
          <a:xfrm>
            <a:off x="5562600" y="3429000"/>
            <a:ext cx="23622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1" name="TextBox 140"/>
          <p:cNvSpPr txBox="1"/>
          <p:nvPr/>
        </p:nvSpPr>
        <p:spPr>
          <a:xfrm>
            <a:off x="6096000" y="3429000"/>
            <a:ext cx="1828800" cy="707886"/>
          </a:xfrm>
          <a:prstGeom prst="rect">
            <a:avLst/>
          </a:prstGeom>
          <a:noFill/>
        </p:spPr>
        <p:txBody>
          <a:bodyPr wrap="square" rtlCol="0">
            <a:spAutoFit/>
          </a:bodyPr>
          <a:lstStyle/>
          <a:p>
            <a:r>
              <a:rPr lang="en-US" sz="2000" b="1" dirty="0" smtClean="0">
                <a:solidFill>
                  <a:prstClr val="black"/>
                </a:solidFill>
              </a:rPr>
              <a:t>Physiologic reactions</a:t>
            </a:r>
            <a:endParaRPr lang="en-US" sz="2000" b="1" dirty="0">
              <a:solidFill>
                <a:prstClr val="black"/>
              </a:solidFill>
            </a:endParaRPr>
          </a:p>
        </p:txBody>
      </p:sp>
      <p:sp useBgFill="1">
        <p:nvSpPr>
          <p:cNvPr id="142" name="Равнобедренный треугольник 141"/>
          <p:cNvSpPr/>
          <p:nvPr/>
        </p:nvSpPr>
        <p:spPr>
          <a:xfrm>
            <a:off x="5562600" y="4648200"/>
            <a:ext cx="2438400" cy="1752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3" name="TextBox 142"/>
          <p:cNvSpPr txBox="1"/>
          <p:nvPr/>
        </p:nvSpPr>
        <p:spPr>
          <a:xfrm>
            <a:off x="6172200" y="5638800"/>
            <a:ext cx="1447800" cy="707886"/>
          </a:xfrm>
          <a:prstGeom prst="rect">
            <a:avLst/>
          </a:prstGeom>
          <a:noFill/>
        </p:spPr>
        <p:txBody>
          <a:bodyPr wrap="square" rtlCol="0">
            <a:spAutoFit/>
          </a:bodyPr>
          <a:lstStyle/>
          <a:p>
            <a:r>
              <a:rPr lang="en-US" sz="2000" b="1" dirty="0" smtClean="0">
                <a:solidFill>
                  <a:prstClr val="black"/>
                </a:solidFill>
              </a:rPr>
              <a:t>emotional sense</a:t>
            </a:r>
            <a:endParaRPr lang="en-US" sz="2000" b="1" dirty="0">
              <a:solidFill>
                <a:prstClr val="black"/>
              </a:solidFill>
            </a:endParaRPr>
          </a:p>
        </p:txBody>
      </p:sp>
    </p:spTree>
    <p:extLst>
      <p:ext uri="{BB962C8B-B14F-4D97-AF65-F5344CB8AC3E}">
        <p14:creationId xmlns:p14="http://schemas.microsoft.com/office/powerpoint/2010/main" val="4005339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92162"/>
          </a:xfrm>
        </p:spPr>
        <p:txBody>
          <a:bodyPr/>
          <a:lstStyle/>
          <a:p>
            <a:r>
              <a:rPr lang="en-US" dirty="0" smtClean="0"/>
              <a:t>After Treatment</a:t>
            </a:r>
            <a:endParaRPr lang="en-US" dirty="0"/>
          </a:p>
        </p:txBody>
      </p:sp>
      <p:sp>
        <p:nvSpPr>
          <p:cNvPr id="8" name="Прямоугольник 7"/>
          <p:cNvSpPr/>
          <p:nvPr/>
        </p:nvSpPr>
        <p:spPr>
          <a:xfrm>
            <a:off x="914400" y="1600200"/>
            <a:ext cx="1219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Равнобедренный треугольник 13"/>
          <p:cNvSpPr/>
          <p:nvPr/>
        </p:nvSpPr>
        <p:spPr>
          <a:xfrm>
            <a:off x="0" y="4267200"/>
            <a:ext cx="2362200" cy="13716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TextBox 17"/>
          <p:cNvSpPr txBox="1"/>
          <p:nvPr/>
        </p:nvSpPr>
        <p:spPr>
          <a:xfrm>
            <a:off x="1524000" y="838201"/>
            <a:ext cx="2209800" cy="461665"/>
          </a:xfrm>
          <a:prstGeom prst="rect">
            <a:avLst/>
          </a:prstGeom>
          <a:noFill/>
        </p:spPr>
        <p:txBody>
          <a:bodyPr wrap="square" rtlCol="0">
            <a:spAutoFit/>
          </a:bodyPr>
          <a:lstStyle/>
          <a:p>
            <a:r>
              <a:rPr lang="en-US" sz="2400" b="1" dirty="0" smtClean="0">
                <a:solidFill>
                  <a:prstClr val="black"/>
                </a:solidFill>
              </a:rPr>
              <a:t>I go shopping</a:t>
            </a:r>
            <a:endParaRPr lang="en-US" sz="2400" b="1" dirty="0">
              <a:solidFill>
                <a:prstClr val="black"/>
              </a:solidFill>
            </a:endParaRPr>
          </a:p>
        </p:txBody>
      </p:sp>
      <p:sp>
        <p:nvSpPr>
          <p:cNvPr id="22" name="Прямоугольник 21"/>
          <p:cNvSpPr/>
          <p:nvPr/>
        </p:nvSpPr>
        <p:spPr>
          <a:xfrm>
            <a:off x="1295400" y="762000"/>
            <a:ext cx="21336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Овал 22"/>
          <p:cNvSpPr/>
          <p:nvPr/>
        </p:nvSpPr>
        <p:spPr>
          <a:xfrm>
            <a:off x="304800" y="3429000"/>
            <a:ext cx="2057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 name="TextBox 23"/>
          <p:cNvSpPr txBox="1"/>
          <p:nvPr/>
        </p:nvSpPr>
        <p:spPr>
          <a:xfrm>
            <a:off x="2819400" y="1600200"/>
            <a:ext cx="1143000" cy="461665"/>
          </a:xfrm>
          <a:prstGeom prst="rect">
            <a:avLst/>
          </a:prstGeom>
          <a:noFill/>
        </p:spPr>
        <p:txBody>
          <a:bodyPr wrap="square" rtlCol="0">
            <a:spAutoFit/>
          </a:bodyPr>
          <a:lstStyle/>
          <a:p>
            <a:r>
              <a:rPr lang="en-US" sz="2400" b="1" dirty="0" smtClean="0">
                <a:solidFill>
                  <a:prstClr val="black"/>
                </a:solidFill>
              </a:rPr>
              <a:t>dark</a:t>
            </a:r>
            <a:endParaRPr lang="en-US" sz="2400" b="1" dirty="0">
              <a:solidFill>
                <a:prstClr val="black"/>
              </a:solidFill>
            </a:endParaRPr>
          </a:p>
        </p:txBody>
      </p:sp>
      <p:sp>
        <p:nvSpPr>
          <p:cNvPr id="29" name="Прямоугольник 28"/>
          <p:cNvSpPr/>
          <p:nvPr/>
        </p:nvSpPr>
        <p:spPr>
          <a:xfrm>
            <a:off x="2667000" y="1600200"/>
            <a:ext cx="1219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Прямоугольник 29"/>
          <p:cNvSpPr/>
          <p:nvPr/>
        </p:nvSpPr>
        <p:spPr>
          <a:xfrm>
            <a:off x="838200" y="2362200"/>
            <a:ext cx="1219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 name="Прямоугольник 31"/>
          <p:cNvSpPr/>
          <p:nvPr/>
        </p:nvSpPr>
        <p:spPr>
          <a:xfrm>
            <a:off x="2667000" y="2286000"/>
            <a:ext cx="1219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 name="TextBox 32"/>
          <p:cNvSpPr txBox="1"/>
          <p:nvPr/>
        </p:nvSpPr>
        <p:spPr>
          <a:xfrm>
            <a:off x="838200" y="1600200"/>
            <a:ext cx="1295400" cy="461665"/>
          </a:xfrm>
          <a:prstGeom prst="rect">
            <a:avLst/>
          </a:prstGeom>
          <a:noFill/>
        </p:spPr>
        <p:txBody>
          <a:bodyPr wrap="square" rtlCol="0">
            <a:spAutoFit/>
          </a:bodyPr>
          <a:lstStyle/>
          <a:p>
            <a:r>
              <a:rPr lang="en-US" sz="2400" b="1" dirty="0" smtClean="0">
                <a:solidFill>
                  <a:prstClr val="black"/>
                </a:solidFill>
              </a:rPr>
              <a:t>evening</a:t>
            </a:r>
            <a:endParaRPr lang="en-US" sz="2400" b="1" dirty="0">
              <a:solidFill>
                <a:prstClr val="black"/>
              </a:solidFill>
            </a:endParaRPr>
          </a:p>
        </p:txBody>
      </p:sp>
      <p:sp>
        <p:nvSpPr>
          <p:cNvPr id="37" name="Прямоугольник 36"/>
          <p:cNvSpPr/>
          <p:nvPr/>
        </p:nvSpPr>
        <p:spPr>
          <a:xfrm>
            <a:off x="1371600" y="2895600"/>
            <a:ext cx="22098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8" name="Овал 37"/>
          <p:cNvSpPr/>
          <p:nvPr/>
        </p:nvSpPr>
        <p:spPr>
          <a:xfrm>
            <a:off x="2514600" y="3429000"/>
            <a:ext cx="2057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 name="TextBox 38"/>
          <p:cNvSpPr txBox="1"/>
          <p:nvPr/>
        </p:nvSpPr>
        <p:spPr>
          <a:xfrm>
            <a:off x="838200" y="2286000"/>
            <a:ext cx="1342803" cy="461665"/>
          </a:xfrm>
          <a:prstGeom prst="rect">
            <a:avLst/>
          </a:prstGeom>
          <a:noFill/>
        </p:spPr>
        <p:txBody>
          <a:bodyPr wrap="none" rtlCol="0">
            <a:spAutoFit/>
          </a:bodyPr>
          <a:lstStyle/>
          <a:p>
            <a:r>
              <a:rPr lang="en-US" sz="2400" b="1" dirty="0" smtClean="0">
                <a:solidFill>
                  <a:prstClr val="black"/>
                </a:solidFill>
              </a:rPr>
              <a:t>outdoors</a:t>
            </a:r>
            <a:endParaRPr lang="en-US" sz="2400" b="1" dirty="0">
              <a:solidFill>
                <a:prstClr val="black"/>
              </a:solidFill>
            </a:endParaRPr>
          </a:p>
        </p:txBody>
      </p:sp>
      <p:sp>
        <p:nvSpPr>
          <p:cNvPr id="40" name="TextBox 39"/>
          <p:cNvSpPr txBox="1"/>
          <p:nvPr/>
        </p:nvSpPr>
        <p:spPr>
          <a:xfrm>
            <a:off x="2819400" y="2286000"/>
            <a:ext cx="838200" cy="461665"/>
          </a:xfrm>
          <a:prstGeom prst="rect">
            <a:avLst/>
          </a:prstGeom>
          <a:noFill/>
        </p:spPr>
        <p:txBody>
          <a:bodyPr wrap="square" rtlCol="0">
            <a:spAutoFit/>
          </a:bodyPr>
          <a:lstStyle/>
          <a:p>
            <a:r>
              <a:rPr lang="en-US" sz="2400" b="1" dirty="0" smtClean="0">
                <a:solidFill>
                  <a:prstClr val="black"/>
                </a:solidFill>
              </a:rPr>
              <a:t>man</a:t>
            </a:r>
            <a:endParaRPr lang="en-US" sz="2400" b="1" dirty="0">
              <a:solidFill>
                <a:prstClr val="black"/>
              </a:solidFill>
            </a:endParaRPr>
          </a:p>
        </p:txBody>
      </p:sp>
      <p:sp>
        <p:nvSpPr>
          <p:cNvPr id="41" name="TextBox 40"/>
          <p:cNvSpPr txBox="1"/>
          <p:nvPr/>
        </p:nvSpPr>
        <p:spPr>
          <a:xfrm>
            <a:off x="1371600" y="2967335"/>
            <a:ext cx="2133600" cy="461665"/>
          </a:xfrm>
          <a:prstGeom prst="rect">
            <a:avLst/>
          </a:prstGeom>
          <a:noFill/>
        </p:spPr>
        <p:txBody>
          <a:bodyPr wrap="square" rtlCol="0">
            <a:spAutoFit/>
          </a:bodyPr>
          <a:lstStyle/>
          <a:p>
            <a:r>
              <a:rPr lang="en-US" sz="2400" b="1" dirty="0" smtClean="0">
                <a:solidFill>
                  <a:prstClr val="black"/>
                </a:solidFill>
              </a:rPr>
              <a:t>bodily   assault</a:t>
            </a:r>
            <a:endParaRPr lang="en-US" sz="2400" b="1" dirty="0">
              <a:solidFill>
                <a:prstClr val="black"/>
              </a:solidFill>
            </a:endParaRPr>
          </a:p>
        </p:txBody>
      </p:sp>
      <p:sp>
        <p:nvSpPr>
          <p:cNvPr id="42" name="TextBox 41"/>
          <p:cNvSpPr txBox="1"/>
          <p:nvPr/>
        </p:nvSpPr>
        <p:spPr>
          <a:xfrm>
            <a:off x="457200" y="3429000"/>
            <a:ext cx="1905000" cy="830997"/>
          </a:xfrm>
          <a:prstGeom prst="rect">
            <a:avLst/>
          </a:prstGeom>
          <a:noFill/>
        </p:spPr>
        <p:txBody>
          <a:bodyPr wrap="square" rtlCol="0">
            <a:spAutoFit/>
          </a:bodyPr>
          <a:lstStyle/>
          <a:p>
            <a:r>
              <a:rPr lang="en-US" sz="2400" b="1" dirty="0" smtClean="0">
                <a:solidFill>
                  <a:prstClr val="black"/>
                </a:solidFill>
              </a:rPr>
              <a:t>perceptible perspiration</a:t>
            </a:r>
            <a:endParaRPr lang="en-US" sz="2400" b="1" dirty="0">
              <a:solidFill>
                <a:prstClr val="black"/>
              </a:solidFill>
            </a:endParaRPr>
          </a:p>
        </p:txBody>
      </p:sp>
      <p:sp>
        <p:nvSpPr>
          <p:cNvPr id="43" name="TextBox 42"/>
          <p:cNvSpPr txBox="1"/>
          <p:nvPr/>
        </p:nvSpPr>
        <p:spPr>
          <a:xfrm>
            <a:off x="2819400" y="3657600"/>
            <a:ext cx="1447800" cy="461665"/>
          </a:xfrm>
          <a:prstGeom prst="rect">
            <a:avLst/>
          </a:prstGeom>
          <a:noFill/>
        </p:spPr>
        <p:txBody>
          <a:bodyPr wrap="square" rtlCol="0">
            <a:spAutoFit/>
          </a:bodyPr>
          <a:lstStyle/>
          <a:p>
            <a:r>
              <a:rPr lang="en-US" sz="2400" b="1" dirty="0" smtClean="0">
                <a:solidFill>
                  <a:prstClr val="black"/>
                </a:solidFill>
              </a:rPr>
              <a:t>excitation</a:t>
            </a:r>
            <a:endParaRPr lang="en-US" sz="2400" b="1" dirty="0">
              <a:solidFill>
                <a:prstClr val="black"/>
              </a:solidFill>
            </a:endParaRPr>
          </a:p>
        </p:txBody>
      </p:sp>
      <p:sp>
        <p:nvSpPr>
          <p:cNvPr id="44" name="TextBox 43"/>
          <p:cNvSpPr txBox="1"/>
          <p:nvPr/>
        </p:nvSpPr>
        <p:spPr>
          <a:xfrm>
            <a:off x="-4419600" y="4939992"/>
            <a:ext cx="1981200" cy="461665"/>
          </a:xfrm>
          <a:prstGeom prst="rect">
            <a:avLst/>
          </a:prstGeom>
          <a:noFill/>
        </p:spPr>
        <p:txBody>
          <a:bodyPr wrap="square" rtlCol="0">
            <a:spAutoFit/>
          </a:bodyPr>
          <a:lstStyle/>
          <a:p>
            <a:r>
              <a:rPr lang="en-US" sz="2400" b="1" dirty="0" smtClean="0">
                <a:solidFill>
                  <a:prstClr val="black"/>
                </a:solidFill>
              </a:rPr>
              <a:t>suddenness</a:t>
            </a:r>
            <a:endParaRPr lang="en-US" sz="2400" b="1" dirty="0">
              <a:solidFill>
                <a:prstClr val="black"/>
              </a:solidFill>
            </a:endParaRPr>
          </a:p>
        </p:txBody>
      </p:sp>
      <p:sp>
        <p:nvSpPr>
          <p:cNvPr id="45" name="Равнобедренный треугольник 44"/>
          <p:cNvSpPr/>
          <p:nvPr/>
        </p:nvSpPr>
        <p:spPr>
          <a:xfrm>
            <a:off x="2209800" y="4191000"/>
            <a:ext cx="2667000" cy="14478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6" name="TextBox 45"/>
          <p:cNvSpPr txBox="1"/>
          <p:nvPr/>
        </p:nvSpPr>
        <p:spPr>
          <a:xfrm>
            <a:off x="3048000" y="5029200"/>
            <a:ext cx="1219200" cy="461665"/>
          </a:xfrm>
          <a:prstGeom prst="rect">
            <a:avLst/>
          </a:prstGeom>
          <a:noFill/>
        </p:spPr>
        <p:txBody>
          <a:bodyPr wrap="square" rtlCol="0">
            <a:spAutoFit/>
          </a:bodyPr>
          <a:lstStyle/>
          <a:p>
            <a:r>
              <a:rPr lang="en-US" sz="2400" b="1" dirty="0" smtClean="0">
                <a:solidFill>
                  <a:prstClr val="black"/>
                </a:solidFill>
              </a:rPr>
              <a:t>fear</a:t>
            </a:r>
            <a:endParaRPr lang="en-US" sz="2400" b="1" dirty="0">
              <a:solidFill>
                <a:prstClr val="black"/>
              </a:solidFill>
            </a:endParaRPr>
          </a:p>
        </p:txBody>
      </p:sp>
      <p:sp>
        <p:nvSpPr>
          <p:cNvPr id="47" name="Равнобедренный треугольник 46"/>
          <p:cNvSpPr/>
          <p:nvPr/>
        </p:nvSpPr>
        <p:spPr>
          <a:xfrm>
            <a:off x="1600200" y="4267200"/>
            <a:ext cx="1371600" cy="9144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8" name="Равнобедренный треугольник 47"/>
          <p:cNvSpPr/>
          <p:nvPr/>
        </p:nvSpPr>
        <p:spPr>
          <a:xfrm>
            <a:off x="914400" y="5410200"/>
            <a:ext cx="2667000" cy="1447800"/>
          </a:xfrm>
          <a:prstGeom prst="triangle">
            <a:avLst>
              <a:gd name="adj" fmla="val 5120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9" name="TextBox 48"/>
          <p:cNvSpPr txBox="1"/>
          <p:nvPr/>
        </p:nvSpPr>
        <p:spPr>
          <a:xfrm>
            <a:off x="1447800" y="6027003"/>
            <a:ext cx="1447800" cy="830997"/>
          </a:xfrm>
          <a:prstGeom prst="rect">
            <a:avLst/>
          </a:prstGeom>
          <a:noFill/>
        </p:spPr>
        <p:txBody>
          <a:bodyPr wrap="square" rtlCol="0">
            <a:spAutoFit/>
          </a:bodyPr>
          <a:lstStyle/>
          <a:p>
            <a:r>
              <a:rPr lang="en-US" sz="2400" b="1" dirty="0" smtClean="0">
                <a:solidFill>
                  <a:prstClr val="black"/>
                </a:solidFill>
              </a:rPr>
              <a:t>at risk of one's life</a:t>
            </a:r>
            <a:endParaRPr lang="en-US" sz="2400" b="1" dirty="0">
              <a:solidFill>
                <a:prstClr val="black"/>
              </a:solidFill>
            </a:endParaRPr>
          </a:p>
        </p:txBody>
      </p:sp>
      <p:sp>
        <p:nvSpPr>
          <p:cNvPr id="51" name="Прямоугольник 50"/>
          <p:cNvSpPr/>
          <p:nvPr/>
        </p:nvSpPr>
        <p:spPr>
          <a:xfrm>
            <a:off x="1676400" y="4724400"/>
            <a:ext cx="1295400" cy="461665"/>
          </a:xfrm>
          <a:prstGeom prst="rect">
            <a:avLst/>
          </a:prstGeom>
        </p:spPr>
        <p:txBody>
          <a:bodyPr wrap="square">
            <a:spAutoFit/>
          </a:bodyPr>
          <a:lstStyle/>
          <a:p>
            <a:r>
              <a:rPr lang="en-US" sz="2400" b="1" dirty="0" smtClean="0">
                <a:solidFill>
                  <a:prstClr val="black"/>
                </a:solidFill>
              </a:rPr>
              <a:t>aversion</a:t>
            </a:r>
            <a:endParaRPr lang="en-US" sz="2400" b="1" dirty="0">
              <a:solidFill>
                <a:prstClr val="black"/>
              </a:solidFill>
            </a:endParaRPr>
          </a:p>
        </p:txBody>
      </p:sp>
      <p:cxnSp>
        <p:nvCxnSpPr>
          <p:cNvPr id="61" name="Прямая со стрелкой 60"/>
          <p:cNvCxnSpPr/>
          <p:nvPr/>
        </p:nvCxnSpPr>
        <p:spPr>
          <a:xfrm rot="16200000" flipH="1">
            <a:off x="2536590" y="4397610"/>
            <a:ext cx="725022" cy="15940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2" name="Прямая со стрелкой 91"/>
          <p:cNvCxnSpPr/>
          <p:nvPr/>
        </p:nvCxnSpPr>
        <p:spPr>
          <a:xfrm rot="5400000">
            <a:off x="1295400" y="1752600"/>
            <a:ext cx="1066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0" name="Прямая соединительная линия 99"/>
          <p:cNvCxnSpPr/>
          <p:nvPr/>
        </p:nvCxnSpPr>
        <p:spPr>
          <a:xfrm rot="5400000">
            <a:off x="1545282" y="2493318"/>
            <a:ext cx="147935"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Прямая соединительная линия 123"/>
          <p:cNvCxnSpPr/>
          <p:nvPr/>
        </p:nvCxnSpPr>
        <p:spPr>
          <a:xfrm rot="5400000">
            <a:off x="1600200" y="2819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Прямая со стрелкой 125"/>
          <p:cNvCxnSpPr/>
          <p:nvPr/>
        </p:nvCxnSpPr>
        <p:spPr>
          <a:xfrm rot="5400000" flipH="1" flipV="1">
            <a:off x="2286000" y="3429000"/>
            <a:ext cx="15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7" name="Прямоугольник 136"/>
          <p:cNvSpPr/>
          <p:nvPr/>
        </p:nvSpPr>
        <p:spPr>
          <a:xfrm>
            <a:off x="5791200" y="1447800"/>
            <a:ext cx="19812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8" name="TextBox 137"/>
          <p:cNvSpPr txBox="1"/>
          <p:nvPr/>
        </p:nvSpPr>
        <p:spPr>
          <a:xfrm>
            <a:off x="5867400" y="1676400"/>
            <a:ext cx="1828800" cy="707886"/>
          </a:xfrm>
          <a:prstGeom prst="rect">
            <a:avLst/>
          </a:prstGeom>
          <a:noFill/>
        </p:spPr>
        <p:txBody>
          <a:bodyPr wrap="square" rtlCol="0">
            <a:spAutoFit/>
          </a:bodyPr>
          <a:lstStyle/>
          <a:p>
            <a:r>
              <a:rPr lang="en-US" sz="2000" b="1" dirty="0" smtClean="0">
                <a:solidFill>
                  <a:prstClr val="black"/>
                </a:solidFill>
              </a:rPr>
              <a:t>Cognitive elements</a:t>
            </a:r>
            <a:endParaRPr lang="en-US" sz="2000" b="1" dirty="0">
              <a:solidFill>
                <a:prstClr val="black"/>
              </a:solidFill>
            </a:endParaRPr>
          </a:p>
        </p:txBody>
      </p:sp>
      <p:sp>
        <p:nvSpPr>
          <p:cNvPr id="140" name="Овал 139"/>
          <p:cNvSpPr/>
          <p:nvPr/>
        </p:nvSpPr>
        <p:spPr>
          <a:xfrm>
            <a:off x="5562600" y="3429000"/>
            <a:ext cx="23622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1" name="TextBox 140"/>
          <p:cNvSpPr txBox="1"/>
          <p:nvPr/>
        </p:nvSpPr>
        <p:spPr>
          <a:xfrm>
            <a:off x="6096000" y="3429000"/>
            <a:ext cx="1828800" cy="707886"/>
          </a:xfrm>
          <a:prstGeom prst="rect">
            <a:avLst/>
          </a:prstGeom>
          <a:noFill/>
        </p:spPr>
        <p:txBody>
          <a:bodyPr wrap="square" rtlCol="0">
            <a:spAutoFit/>
          </a:bodyPr>
          <a:lstStyle/>
          <a:p>
            <a:r>
              <a:rPr lang="en-US" sz="2000" b="1" dirty="0" smtClean="0">
                <a:solidFill>
                  <a:prstClr val="black"/>
                </a:solidFill>
              </a:rPr>
              <a:t>Physiologic reactions</a:t>
            </a:r>
            <a:endParaRPr lang="en-US" sz="2000" b="1" dirty="0">
              <a:solidFill>
                <a:prstClr val="black"/>
              </a:solidFill>
            </a:endParaRPr>
          </a:p>
        </p:txBody>
      </p:sp>
      <p:sp useBgFill="1">
        <p:nvSpPr>
          <p:cNvPr id="142" name="Равнобедренный треугольник 141"/>
          <p:cNvSpPr/>
          <p:nvPr/>
        </p:nvSpPr>
        <p:spPr>
          <a:xfrm>
            <a:off x="5562600" y="4648200"/>
            <a:ext cx="2438400" cy="1752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3" name="TextBox 142"/>
          <p:cNvSpPr txBox="1"/>
          <p:nvPr/>
        </p:nvSpPr>
        <p:spPr>
          <a:xfrm>
            <a:off x="6172200" y="5638800"/>
            <a:ext cx="1447800" cy="707886"/>
          </a:xfrm>
          <a:prstGeom prst="rect">
            <a:avLst/>
          </a:prstGeom>
          <a:noFill/>
        </p:spPr>
        <p:txBody>
          <a:bodyPr wrap="square" rtlCol="0">
            <a:spAutoFit/>
          </a:bodyPr>
          <a:lstStyle/>
          <a:p>
            <a:r>
              <a:rPr lang="en-US" sz="2000" b="1" dirty="0" smtClean="0">
                <a:solidFill>
                  <a:prstClr val="black"/>
                </a:solidFill>
              </a:rPr>
              <a:t>emotional sense</a:t>
            </a:r>
            <a:endParaRPr lang="en-US" sz="2000" b="1" dirty="0">
              <a:solidFill>
                <a:prstClr val="black"/>
              </a:solidFill>
            </a:endParaRPr>
          </a:p>
        </p:txBody>
      </p:sp>
      <p:cxnSp>
        <p:nvCxnSpPr>
          <p:cNvPr id="65" name="Прямая со стрелкой 64"/>
          <p:cNvCxnSpPr/>
          <p:nvPr/>
        </p:nvCxnSpPr>
        <p:spPr>
          <a:xfrm rot="5400000">
            <a:off x="457200" y="44958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286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Dual Representation Theory </a:t>
            </a:r>
            <a:br>
              <a:rPr lang="en-US" b="1" dirty="0" smtClean="0"/>
            </a:br>
            <a:r>
              <a:rPr lang="en-US" b="1" dirty="0" smtClean="0"/>
              <a:t>(</a:t>
            </a:r>
            <a:r>
              <a:rPr lang="en-US" b="1" dirty="0" err="1" smtClean="0"/>
              <a:t>Brewin</a:t>
            </a:r>
            <a:r>
              <a:rPr lang="en-US" b="1" dirty="0" smtClean="0"/>
              <a:t>, et al 1996)</a:t>
            </a:r>
            <a:endParaRPr lang="en-US" dirty="0"/>
          </a:p>
        </p:txBody>
      </p:sp>
      <p:sp>
        <p:nvSpPr>
          <p:cNvPr id="3" name="Содержимое 2"/>
          <p:cNvSpPr>
            <a:spLocks noGrp="1"/>
          </p:cNvSpPr>
          <p:nvPr>
            <p:ph idx="1"/>
          </p:nvPr>
        </p:nvSpPr>
        <p:spPr/>
        <p:txBody>
          <a:bodyPr/>
          <a:lstStyle/>
          <a:p>
            <a:r>
              <a:rPr lang="en-US" dirty="0" smtClean="0"/>
              <a:t/>
            </a:r>
            <a:br>
              <a:rPr lang="en-US" dirty="0" smtClean="0"/>
            </a:br>
            <a:r>
              <a:rPr lang="en-US" dirty="0" smtClean="0"/>
              <a:t>Based on multiple memory systems to explain features of trauma memory. According to this theory trauma memories are stored in two formats</a:t>
            </a:r>
          </a:p>
          <a:p>
            <a:r>
              <a:rPr lang="en-US" b="1" i="1" dirty="0" smtClean="0"/>
              <a:t>Verbally accessible memory </a:t>
            </a:r>
            <a:r>
              <a:rPr lang="en-US" dirty="0" smtClean="0"/>
              <a:t>(VAM)</a:t>
            </a:r>
          </a:p>
          <a:p>
            <a:r>
              <a:rPr lang="en-US" b="1" i="1" dirty="0" smtClean="0"/>
              <a:t>Situational accessible memory</a:t>
            </a:r>
            <a:r>
              <a:rPr lang="en-US" dirty="0" smtClean="0"/>
              <a:t> (SAM)</a:t>
            </a:r>
            <a:endParaRPr lang="en-US" dirty="0"/>
          </a:p>
        </p:txBody>
      </p:sp>
    </p:spTree>
    <p:extLst>
      <p:ext uri="{BB962C8B-B14F-4D97-AF65-F5344CB8AC3E}">
        <p14:creationId xmlns:p14="http://schemas.microsoft.com/office/powerpoint/2010/main" val="1732079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Dual Representation Theory </a:t>
            </a:r>
            <a:br>
              <a:rPr lang="en-US" b="1" dirty="0" smtClean="0"/>
            </a:br>
            <a:r>
              <a:rPr lang="en-US" b="1" dirty="0" smtClean="0"/>
              <a:t>(</a:t>
            </a:r>
            <a:r>
              <a:rPr lang="en-US" b="1" dirty="0" err="1" smtClean="0"/>
              <a:t>Brewin</a:t>
            </a:r>
            <a:r>
              <a:rPr lang="en-US" b="1" dirty="0" smtClean="0"/>
              <a:t>, et al 1996)</a:t>
            </a:r>
            <a:endParaRPr lang="en-US" dirty="0"/>
          </a:p>
        </p:txBody>
      </p:sp>
      <p:sp>
        <p:nvSpPr>
          <p:cNvPr id="3" name="Содержимое 2"/>
          <p:cNvSpPr>
            <a:spLocks noGrp="1"/>
          </p:cNvSpPr>
          <p:nvPr>
            <p:ph idx="1"/>
          </p:nvPr>
        </p:nvSpPr>
        <p:spPr/>
        <p:txBody>
          <a:bodyPr>
            <a:normAutofit fontScale="77500" lnSpcReduction="20000"/>
          </a:bodyPr>
          <a:lstStyle/>
          <a:p>
            <a:r>
              <a:rPr lang="en-US" b="1" dirty="0" smtClean="0"/>
              <a:t>VAM</a:t>
            </a:r>
            <a:r>
              <a:rPr lang="en-US" dirty="0" smtClean="0"/>
              <a:t> contains information of factual type that occurred before, during and after the trauma. Can be accessed through normal autobiographical memory processes and discussed with others – but contains limited information. </a:t>
            </a:r>
          </a:p>
          <a:p>
            <a:r>
              <a:rPr lang="en-US" b="1" dirty="0" smtClean="0"/>
              <a:t>SAM</a:t>
            </a:r>
            <a:r>
              <a:rPr lang="en-US" dirty="0" smtClean="0"/>
              <a:t> contains much more extensive data about the traumatic event from sensory input from eyes, ears, olfactory &amp; touch receptors, plus emotional and physiological changes.</a:t>
            </a:r>
          </a:p>
          <a:p>
            <a:r>
              <a:rPr lang="en-US" b="1" dirty="0" smtClean="0"/>
              <a:t>SAM</a:t>
            </a:r>
            <a:r>
              <a:rPr lang="en-US" dirty="0" smtClean="0"/>
              <a:t> are retrieved automatically in situations where the person is exposed to trauma-related cues. Does not contain a verbal code and therefore is hard to communicate with VAM.</a:t>
            </a:r>
            <a:endParaRPr lang="en-US" dirty="0"/>
          </a:p>
        </p:txBody>
      </p:sp>
    </p:spTree>
    <p:extLst>
      <p:ext uri="{BB962C8B-B14F-4D97-AF65-F5344CB8AC3E}">
        <p14:creationId xmlns:p14="http://schemas.microsoft.com/office/powerpoint/2010/main" val="2108311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t>Dual Representation Theory </a:t>
            </a:r>
            <a:br>
              <a:rPr lang="en-US" sz="3200" b="1" dirty="0" smtClean="0"/>
            </a:br>
            <a:r>
              <a:rPr lang="en-US" sz="3200" b="1" dirty="0" smtClean="0"/>
              <a:t>(</a:t>
            </a:r>
            <a:r>
              <a:rPr lang="en-US" sz="3200" b="1" dirty="0" err="1" smtClean="0"/>
              <a:t>Brewin</a:t>
            </a:r>
            <a:r>
              <a:rPr lang="en-US" sz="3200" b="1" dirty="0" smtClean="0"/>
              <a:t>, et al 1996)</a:t>
            </a:r>
            <a:endParaRPr lang="en-US" sz="3200" dirty="0"/>
          </a:p>
        </p:txBody>
      </p:sp>
      <p:pic>
        <p:nvPicPr>
          <p:cNvPr id="4098" name="Picture 2"/>
          <p:cNvPicPr>
            <a:picLocks noGrp="1" noChangeAspect="1" noChangeArrowheads="1"/>
          </p:cNvPicPr>
          <p:nvPr>
            <p:ph idx="1"/>
          </p:nvPr>
        </p:nvPicPr>
        <p:blipFill>
          <a:blip r:embed="rId2"/>
          <a:srcRect/>
          <a:stretch>
            <a:fillRect/>
          </a:stretch>
        </p:blipFill>
        <p:spPr bwMode="auto">
          <a:xfrm>
            <a:off x="1524380" y="1625086"/>
            <a:ext cx="6095239" cy="4476191"/>
          </a:xfrm>
          <a:prstGeom prst="rect">
            <a:avLst/>
          </a:prstGeom>
          <a:noFill/>
          <a:ln w="9525">
            <a:noFill/>
            <a:miter lim="800000"/>
            <a:headEnd/>
            <a:tailEnd/>
          </a:ln>
          <a:effectLst/>
        </p:spPr>
      </p:pic>
    </p:spTree>
    <p:extLst>
      <p:ext uri="{BB962C8B-B14F-4D97-AF65-F5344CB8AC3E}">
        <p14:creationId xmlns:p14="http://schemas.microsoft.com/office/powerpoint/2010/main" val="1267992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Dual Representation Theory </a:t>
            </a:r>
            <a:br>
              <a:rPr lang="en-US" b="1" dirty="0" smtClean="0"/>
            </a:br>
            <a:r>
              <a:rPr lang="en-US" b="1" dirty="0" smtClean="0"/>
              <a:t>(</a:t>
            </a:r>
            <a:r>
              <a:rPr lang="en-US" b="1" dirty="0" err="1" smtClean="0"/>
              <a:t>Brewin</a:t>
            </a:r>
            <a:r>
              <a:rPr lang="en-US" b="1" dirty="0" smtClean="0"/>
              <a:t>, et al 1996)</a:t>
            </a:r>
            <a:endParaRPr lang="en-US" dirty="0"/>
          </a:p>
        </p:txBody>
      </p:sp>
      <p:sp>
        <p:nvSpPr>
          <p:cNvPr id="3" name="Содержимое 2"/>
          <p:cNvSpPr>
            <a:spLocks noGrp="1"/>
          </p:cNvSpPr>
          <p:nvPr>
            <p:ph idx="1"/>
          </p:nvPr>
        </p:nvSpPr>
        <p:spPr/>
        <p:txBody>
          <a:bodyPr>
            <a:normAutofit fontScale="92500" lnSpcReduction="10000"/>
          </a:bodyPr>
          <a:lstStyle/>
          <a:p>
            <a:r>
              <a:rPr lang="en-US" b="1" dirty="0" smtClean="0"/>
              <a:t>Verbally Accessible Memory</a:t>
            </a:r>
            <a:r>
              <a:rPr lang="en-US" dirty="0" smtClean="0"/>
              <a:t/>
            </a:r>
            <a:br>
              <a:rPr lang="en-US" dirty="0" smtClean="0"/>
            </a:br>
            <a:r>
              <a:rPr lang="en-US" dirty="0" smtClean="0"/>
              <a:t>VAM contains information of factual type that occurred before, during and after the trauma</a:t>
            </a:r>
          </a:p>
          <a:p>
            <a:r>
              <a:rPr lang="en-US" b="1" dirty="0" smtClean="0"/>
              <a:t>VAM</a:t>
            </a:r>
            <a:r>
              <a:rPr lang="en-US" dirty="0" smtClean="0"/>
              <a:t> can be accessed through normal autobiographical memory processes and discussed with others – but contains limited information. High arousal narrows attention only allows limited information to be registered </a:t>
            </a:r>
            <a:r>
              <a:rPr lang="en-US" dirty="0" err="1" smtClean="0"/>
              <a:t>andtransferred</a:t>
            </a:r>
            <a:r>
              <a:rPr lang="en-US" dirty="0" smtClean="0"/>
              <a:t> to VAM.</a:t>
            </a:r>
            <a:br>
              <a:rPr lang="en-US" dirty="0" smtClean="0"/>
            </a:br>
            <a:endParaRPr lang="en-US" dirty="0"/>
          </a:p>
        </p:txBody>
      </p:sp>
    </p:spTree>
    <p:extLst>
      <p:ext uri="{BB962C8B-B14F-4D97-AF65-F5344CB8AC3E}">
        <p14:creationId xmlns:p14="http://schemas.microsoft.com/office/powerpoint/2010/main" val="1737791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0387EBE-4BFF-4459-A0DE-9CF975394AA5}"/>
</file>

<file path=customXml/itemProps2.xml><?xml version="1.0" encoding="utf-8"?>
<ds:datastoreItem xmlns:ds="http://schemas.openxmlformats.org/officeDocument/2006/customXml" ds:itemID="{6BF74377-7FFB-4831-B2D6-30A7A3D3E94F}"/>
</file>

<file path=customXml/itemProps3.xml><?xml version="1.0" encoding="utf-8"?>
<ds:datastoreItem xmlns:ds="http://schemas.openxmlformats.org/officeDocument/2006/customXml" ds:itemID="{B03C05D1-7E5C-45E5-97B1-2C7C1F81C691}"/>
</file>

<file path=docProps/app.xml><?xml version="1.0" encoding="utf-8"?>
<Properties xmlns="http://schemas.openxmlformats.org/officeDocument/2006/extended-properties" xmlns:vt="http://schemas.openxmlformats.org/officeDocument/2006/docPropsVTypes">
  <TotalTime>0</TotalTime>
  <Words>444</Words>
  <Application>Microsoft Office PowerPoint</Application>
  <PresentationFormat>Экран (4:3)</PresentationFormat>
  <Paragraphs>61</Paragraphs>
  <Slides>11</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11</vt:i4>
      </vt:variant>
    </vt:vector>
  </HeadingPairs>
  <TitlesOfParts>
    <vt:vector size="13" baseType="lpstr">
      <vt:lpstr>Тема Office</vt:lpstr>
      <vt:lpstr>Office Theme</vt:lpstr>
      <vt:lpstr>Exposure therapy</vt:lpstr>
      <vt:lpstr>Exposure therapy</vt:lpstr>
      <vt:lpstr>Foa &amp; Kozak, 1986 </vt:lpstr>
      <vt:lpstr>Before treatment</vt:lpstr>
      <vt:lpstr>After Treatment</vt:lpstr>
      <vt:lpstr>Dual Representation Theory  (Brewin, et al 1996)</vt:lpstr>
      <vt:lpstr>Dual Representation Theory  (Brewin, et al 1996)</vt:lpstr>
      <vt:lpstr>Dual Representation Theory  (Brewin, et al 1996)</vt:lpstr>
      <vt:lpstr>Dual Representation Theory  (Brewin, et al 1996)</vt:lpstr>
      <vt:lpstr>Dual Representation Theory  (Brewin, et al 1996)</vt:lpstr>
      <vt:lpstr>Dual Representation Theory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Exposure therapy</dc:title>
  <dc:creator>Анна</dc:creator>
  <cp:lastModifiedBy>Анна</cp:lastModifiedBy>
  <cp:revision>1</cp:revision>
  <dcterms:created xsi:type="dcterms:W3CDTF">2021-11-23T12:21:54Z</dcterms:created>
  <dcterms:modified xsi:type="dcterms:W3CDTF">2021-11-23T12:23:07Z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