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5.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4" r:id="rId3"/>
    <p:sldId id="256" r:id="rId4"/>
    <p:sldId id="257" r:id="rId5"/>
    <p:sldId id="258" r:id="rId6"/>
    <p:sldId id="259" r:id="rId7"/>
    <p:sldId id="260" r:id="rId8"/>
    <p:sldId id="261" r:id="rId9"/>
    <p:sldId id="262" r:id="rId10"/>
    <p:sldId id="263"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solidFill>
                  <a:prstClr val="black">
                    <a:tint val="75000"/>
                  </a:prstClr>
                </a:solidFill>
              </a:rPr>
              <a:pPr/>
              <a:t>11/23/2021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11189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solidFill>
                  <a:prstClr val="black">
                    <a:tint val="75000"/>
                  </a:prstClr>
                </a:solidFill>
              </a:rPr>
              <a:pPr/>
              <a:t>11/23/2021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06978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solidFill>
                  <a:prstClr val="black">
                    <a:tint val="75000"/>
                  </a:prstClr>
                </a:solidFill>
              </a:rPr>
              <a:pPr/>
              <a:t>11/23/2021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87689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solidFill>
                  <a:prstClr val="black">
                    <a:tint val="75000"/>
                  </a:prstClr>
                </a:solidFill>
              </a:rPr>
              <a:pPr/>
              <a:t>11/23/2021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35875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solidFill>
                  <a:prstClr val="black">
                    <a:tint val="75000"/>
                  </a:prstClr>
                </a:solidFill>
              </a:rPr>
              <a:pPr/>
              <a:t>11/23/2021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98295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solidFill>
                  <a:prstClr val="black">
                    <a:tint val="75000"/>
                  </a:prstClr>
                </a:solidFill>
              </a:rPr>
              <a:pPr/>
              <a:t>11/23/2021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3197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solidFill>
                  <a:prstClr val="black">
                    <a:tint val="75000"/>
                  </a:prstClr>
                </a:solidFill>
              </a:rPr>
              <a:pPr/>
              <a:t>11/23/2021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44038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solidFill>
                  <a:prstClr val="black">
                    <a:tint val="75000"/>
                  </a:prstClr>
                </a:solidFill>
              </a:rPr>
              <a:pPr/>
              <a:t>11/23/2021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0276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solidFill>
                  <a:prstClr val="black">
                    <a:tint val="75000"/>
                  </a:prstClr>
                </a:solidFill>
              </a:rPr>
              <a:pPr/>
              <a:t>11/23/2021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82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solidFill>
                  <a:prstClr val="black">
                    <a:tint val="75000"/>
                  </a:prstClr>
                </a:solidFill>
              </a:rPr>
              <a:pPr/>
              <a:t>11/23/2021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32899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solidFill>
                  <a:prstClr val="black">
                    <a:tint val="75000"/>
                  </a:prstClr>
                </a:solidFill>
              </a:rPr>
              <a:pPr/>
              <a:t>11/23/2021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3146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23.11.2021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23.11.2021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23.11.2021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23.11.2021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23.11.2021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23.11.2021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23.11.2021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23.11.2021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solidFill>
                  <a:prstClr val="black">
                    <a:tint val="75000"/>
                  </a:prstClr>
                </a:solidFill>
              </a:rPr>
              <a:pPr/>
              <a:t>11/23/2021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68910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Early intervention</a:t>
            </a:r>
            <a:endParaRPr lang="ru-RU"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1926381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Cognitive therapy</a:t>
            </a:r>
            <a:endParaRPr lang="en-US" dirty="0"/>
          </a:p>
        </p:txBody>
      </p:sp>
      <p:sp>
        <p:nvSpPr>
          <p:cNvPr id="3" name="Содержимое 2"/>
          <p:cNvSpPr>
            <a:spLocks noGrp="1"/>
          </p:cNvSpPr>
          <p:nvPr>
            <p:ph idx="1"/>
          </p:nvPr>
        </p:nvSpPr>
        <p:spPr/>
        <p:txBody>
          <a:bodyPr/>
          <a:lstStyle/>
          <a:p>
            <a:r>
              <a:rPr lang="en-US" dirty="0" smtClean="0"/>
              <a:t>This type of talk therapy helps recognize the ways of thinking (cognitive patterns) that are keeping you stuck — for example, negative beliefs about yourself and the risk of traumatic things happening again. For PTSD, cognitive therapy often is used along with exposure therapy.</a:t>
            </a:r>
          </a:p>
          <a:p>
            <a:endParaRPr lang="en-US" dirty="0"/>
          </a:p>
        </p:txBody>
      </p:sp>
    </p:spTree>
    <p:extLst>
      <p:ext uri="{BB962C8B-B14F-4D97-AF65-F5344CB8AC3E}">
        <p14:creationId xmlns:p14="http://schemas.microsoft.com/office/powerpoint/2010/main" val="4235134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200" dirty="0" smtClean="0"/>
              <a:t>In a Cyclical Process: Negative Interpretation of Trauma and Its Consequences</a:t>
            </a:r>
            <a:br>
              <a:rPr lang="en-US" sz="3200" dirty="0" smtClean="0"/>
            </a:br>
            <a:r>
              <a:rPr lang="en-US" sz="3200" dirty="0" smtClean="0"/>
              <a:t>Ehlers, 2000</a:t>
            </a:r>
            <a:endParaRPr lang="en-US" sz="3200" dirty="0"/>
          </a:p>
        </p:txBody>
      </p:sp>
      <p:pic>
        <p:nvPicPr>
          <p:cNvPr id="4" name="Picture 4" descr="https://www.journal-fuer-psychologie.de/jfp_images/733b12c401.png"/>
          <p:cNvPicPr>
            <a:picLocks noGrp="1" noChangeAspect="1" noChangeArrowheads="1"/>
          </p:cNvPicPr>
          <p:nvPr>
            <p:ph idx="1"/>
          </p:nvPr>
        </p:nvPicPr>
        <p:blipFill>
          <a:blip r:embed="rId2"/>
          <a:srcRect/>
          <a:stretch>
            <a:fillRect/>
          </a:stretch>
        </p:blipFill>
        <p:spPr bwMode="auto">
          <a:xfrm>
            <a:off x="2476500" y="3429000"/>
            <a:ext cx="4191000" cy="3057525"/>
          </a:xfrm>
          <a:prstGeom prst="rect">
            <a:avLst/>
          </a:prstGeom>
          <a:noFill/>
        </p:spPr>
      </p:pic>
      <p:sp>
        <p:nvSpPr>
          <p:cNvPr id="6" name="Прямоугольник 5"/>
          <p:cNvSpPr/>
          <p:nvPr/>
        </p:nvSpPr>
        <p:spPr>
          <a:xfrm>
            <a:off x="685800" y="1676400"/>
            <a:ext cx="6477000" cy="1292662"/>
          </a:xfrm>
          <a:prstGeom prst="rect">
            <a:avLst/>
          </a:prstGeom>
        </p:spPr>
        <p:txBody>
          <a:bodyPr wrap="square">
            <a:spAutoFit/>
          </a:bodyPr>
          <a:lstStyle/>
          <a:p>
            <a:endParaRPr lang="en-US" dirty="0" smtClean="0">
              <a:solidFill>
                <a:prstClr val="black"/>
              </a:solidFill>
            </a:endParaRPr>
          </a:p>
          <a:p>
            <a:r>
              <a:rPr lang="en-US" sz="2000" b="1" dirty="0" smtClean="0">
                <a:solidFill>
                  <a:prstClr val="black"/>
                </a:solidFill>
              </a:rPr>
              <a:t>Feelings of perceived constant threat and processes of avoidance and suppression of thoughts lead to increased intrusions and increased symptoms</a:t>
            </a:r>
            <a:endParaRPr lang="en-US" sz="2000" b="1" dirty="0">
              <a:solidFill>
                <a:prstClr val="black"/>
              </a:solidFill>
            </a:endParaRPr>
          </a:p>
        </p:txBody>
      </p:sp>
    </p:spTree>
    <p:extLst>
      <p:ext uri="{BB962C8B-B14F-4D97-AF65-F5344CB8AC3E}">
        <p14:creationId xmlns:p14="http://schemas.microsoft.com/office/powerpoint/2010/main" val="2526474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Ehlers &amp; Clark 2000</a:t>
            </a:r>
            <a:endParaRPr lang="en-US" dirty="0"/>
          </a:p>
        </p:txBody>
      </p:sp>
      <p:sp>
        <p:nvSpPr>
          <p:cNvPr id="3" name="Содержимое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1219200" y="1524000"/>
            <a:ext cx="6858000" cy="4597003"/>
          </a:xfrm>
          <a:prstGeom prst="rect">
            <a:avLst/>
          </a:prstGeom>
          <a:noFill/>
          <a:ln w="9525">
            <a:noFill/>
            <a:miter lim="800000"/>
            <a:headEnd/>
            <a:tailEnd/>
          </a:ln>
          <a:effectLst/>
        </p:spPr>
      </p:pic>
    </p:spTree>
    <p:extLst>
      <p:ext uri="{BB962C8B-B14F-4D97-AF65-F5344CB8AC3E}">
        <p14:creationId xmlns:p14="http://schemas.microsoft.com/office/powerpoint/2010/main" val="2797940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Ehlers &amp; Clark 2000</a:t>
            </a:r>
            <a:endParaRPr lang="en-US" dirty="0"/>
          </a:p>
        </p:txBody>
      </p:sp>
      <p:sp>
        <p:nvSpPr>
          <p:cNvPr id="3" name="Содержимое 2"/>
          <p:cNvSpPr>
            <a:spLocks noGrp="1"/>
          </p:cNvSpPr>
          <p:nvPr>
            <p:ph idx="1"/>
          </p:nvPr>
        </p:nvSpPr>
        <p:spPr/>
        <p:txBody>
          <a:bodyPr>
            <a:normAutofit lnSpcReduction="10000"/>
          </a:bodyPr>
          <a:lstStyle/>
          <a:p>
            <a:r>
              <a:rPr lang="en-US" dirty="0" smtClean="0"/>
              <a:t>Negative assessment of what happened “I was and will become a victim”, negative assessment of myself “I deserve only bad things” and my post-traumatic symptoms (“My symptoms will never go away”) are of great clinical significance. Further, the model points out that the fear of “not thinking it through” due to avoidance leads to fragmented recollection of what happened and an increase in PTSD symptoms.</a:t>
            </a:r>
          </a:p>
          <a:p>
            <a:endParaRPr lang="en-US" dirty="0"/>
          </a:p>
        </p:txBody>
      </p:sp>
    </p:spTree>
    <p:extLst>
      <p:ext uri="{BB962C8B-B14F-4D97-AF65-F5344CB8AC3E}">
        <p14:creationId xmlns:p14="http://schemas.microsoft.com/office/powerpoint/2010/main" val="7569937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Cognitive therapy</a:t>
            </a:r>
            <a:endParaRPr lang="en-US" dirty="0"/>
          </a:p>
        </p:txBody>
      </p:sp>
      <p:sp>
        <p:nvSpPr>
          <p:cNvPr id="3" name="Содержимое 2"/>
          <p:cNvSpPr>
            <a:spLocks noGrp="1"/>
          </p:cNvSpPr>
          <p:nvPr>
            <p:ph idx="1"/>
          </p:nvPr>
        </p:nvSpPr>
        <p:spPr/>
        <p:txBody>
          <a:bodyPr>
            <a:normAutofit/>
          </a:bodyPr>
          <a:lstStyle/>
          <a:p>
            <a:pPr>
              <a:buNone/>
            </a:pPr>
            <a:r>
              <a:rPr lang="en-US" dirty="0" smtClean="0"/>
              <a:t>Intrusions and related thoughts</a:t>
            </a:r>
            <a:endParaRPr lang="ru-RU" dirty="0" smtClean="0"/>
          </a:p>
          <a:p>
            <a:pPr>
              <a:buNone/>
            </a:pPr>
            <a:r>
              <a:rPr lang="en-US" dirty="0" smtClean="0"/>
              <a:t>Avoidance</a:t>
            </a:r>
            <a:r>
              <a:rPr lang="ru-RU" dirty="0" smtClean="0"/>
              <a:t>-</a:t>
            </a:r>
            <a:r>
              <a:rPr lang="en-US" dirty="0" smtClean="0"/>
              <a:t>behavior</a:t>
            </a:r>
            <a:endParaRPr lang="ru-RU" dirty="0" smtClean="0"/>
          </a:p>
          <a:p>
            <a:r>
              <a:rPr lang="en-US" b="1" u="sng" dirty="0" smtClean="0"/>
              <a:t>Normalization of symptoms:</a:t>
            </a:r>
            <a:r>
              <a:rPr lang="en-US" dirty="0" smtClean="0"/>
              <a:t> reduce the feeling of </a:t>
            </a:r>
            <a:r>
              <a:rPr lang="en-US" dirty="0" err="1" smtClean="0"/>
              <a:t>catastrophization</a:t>
            </a:r>
            <a:r>
              <a:rPr lang="en-US" dirty="0" smtClean="0"/>
              <a:t>, the symptoms he (patient)  is experiencing are normal reactions for such a situation</a:t>
            </a:r>
            <a:endParaRPr lang="ru-RU" dirty="0" smtClean="0"/>
          </a:p>
        </p:txBody>
      </p:sp>
    </p:spTree>
    <p:extLst>
      <p:ext uri="{BB962C8B-B14F-4D97-AF65-F5344CB8AC3E}">
        <p14:creationId xmlns:p14="http://schemas.microsoft.com/office/powerpoint/2010/main" val="2113482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600" b="1" dirty="0" smtClean="0"/>
              <a:t>Normalization of symptoms</a:t>
            </a:r>
            <a:endParaRPr lang="en-US" sz="3600" dirty="0"/>
          </a:p>
        </p:txBody>
      </p:sp>
      <p:sp>
        <p:nvSpPr>
          <p:cNvPr id="3" name="Содержимое 2"/>
          <p:cNvSpPr>
            <a:spLocks noGrp="1"/>
          </p:cNvSpPr>
          <p:nvPr>
            <p:ph idx="1"/>
          </p:nvPr>
        </p:nvSpPr>
        <p:spPr/>
        <p:txBody>
          <a:bodyPr>
            <a:normAutofit fontScale="92500" lnSpcReduction="20000"/>
          </a:bodyPr>
          <a:lstStyle/>
          <a:p>
            <a:r>
              <a:rPr lang="en-US" dirty="0" smtClean="0"/>
              <a:t>T: “Have you already noticed that in certain situations you more often remember what happened? What situations lead to this? " "If these memories, thoughts, feelings appeared, what did you usually do?" </a:t>
            </a:r>
          </a:p>
          <a:p>
            <a:r>
              <a:rPr lang="en-US" dirty="0" smtClean="0"/>
              <a:t>T: "Are you doing something to stop these memories?" “Are you trying to distract yourself? Are you doing something to get the thoughts out of your head? " </a:t>
            </a:r>
          </a:p>
          <a:p>
            <a:r>
              <a:rPr lang="en-US" dirty="0" smtClean="0"/>
              <a:t>T:”Do you think about something specific over and over again? And what exactly? "</a:t>
            </a:r>
            <a:endParaRPr lang="en-US" dirty="0"/>
          </a:p>
        </p:txBody>
      </p:sp>
    </p:spTree>
    <p:extLst>
      <p:ext uri="{BB962C8B-B14F-4D97-AF65-F5344CB8AC3E}">
        <p14:creationId xmlns:p14="http://schemas.microsoft.com/office/powerpoint/2010/main" val="2899802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3562"/>
          </a:xfrm>
        </p:spPr>
        <p:txBody>
          <a:bodyPr>
            <a:normAutofit fontScale="90000"/>
          </a:bodyPr>
          <a:lstStyle/>
          <a:p>
            <a:r>
              <a:rPr lang="en-US" b="1" dirty="0" smtClean="0"/>
              <a:t>Diary (homework)</a:t>
            </a:r>
            <a:endParaRPr lang="en-US" b="1" dirty="0"/>
          </a:p>
        </p:txBody>
      </p:sp>
      <p:graphicFrame>
        <p:nvGraphicFramePr>
          <p:cNvPr id="4" name="Содержимое 3"/>
          <p:cNvGraphicFramePr>
            <a:graphicFrameLocks noGrp="1"/>
          </p:cNvGraphicFramePr>
          <p:nvPr>
            <p:ph idx="1"/>
          </p:nvPr>
        </p:nvGraphicFramePr>
        <p:xfrm>
          <a:off x="457200" y="1600200"/>
          <a:ext cx="8229600" cy="3591560"/>
        </p:xfrm>
        <a:graphic>
          <a:graphicData uri="http://schemas.openxmlformats.org/drawingml/2006/table">
            <a:tbl>
              <a:tblPr firstRow="1" bandRow="1">
                <a:tableStyleId>{5C22544A-7EE6-4342-B048-85BDC9FD1C3A}</a:tableStyleId>
              </a:tblPr>
              <a:tblGrid>
                <a:gridCol w="914400"/>
                <a:gridCol w="1752600"/>
                <a:gridCol w="1447800"/>
                <a:gridCol w="1371600"/>
                <a:gridCol w="1371600"/>
                <a:gridCol w="1371600"/>
              </a:tblGrid>
              <a:tr h="370840">
                <a:tc>
                  <a:txBody>
                    <a:bodyPr/>
                    <a:lstStyle/>
                    <a:p>
                      <a:r>
                        <a:rPr lang="en-US" dirty="0" smtClean="0"/>
                        <a:t>Time</a:t>
                      </a:r>
                      <a:endParaRPr lang="en-US" dirty="0"/>
                    </a:p>
                  </a:txBody>
                  <a:tcPr/>
                </a:tc>
                <a:tc>
                  <a:txBody>
                    <a:bodyPr/>
                    <a:lstStyle/>
                    <a:p>
                      <a:r>
                        <a:rPr lang="en-US" dirty="0" smtClean="0"/>
                        <a:t>Intrusions</a:t>
                      </a:r>
                      <a:endParaRPr lang="en-US" dirty="0"/>
                    </a:p>
                  </a:txBody>
                  <a:tcPr/>
                </a:tc>
                <a:tc>
                  <a:txBody>
                    <a:bodyPr/>
                    <a:lstStyle/>
                    <a:p>
                      <a:r>
                        <a:rPr lang="en-US" dirty="0" smtClean="0"/>
                        <a:t>What did you think while doing this?</a:t>
                      </a:r>
                      <a:endParaRPr lang="en-US" dirty="0"/>
                    </a:p>
                  </a:txBody>
                  <a:tcPr/>
                </a:tc>
                <a:tc>
                  <a:txBody>
                    <a:bodyPr/>
                    <a:lstStyle/>
                    <a:p>
                      <a:r>
                        <a:rPr lang="ru-RU" b="1" dirty="0" smtClean="0"/>
                        <a:t>0</a:t>
                      </a:r>
                      <a:r>
                        <a:rPr lang="en-US" b="1" dirty="0" smtClean="0"/>
                        <a:t>-</a:t>
                      </a:r>
                      <a:r>
                        <a:rPr lang="ru-RU" b="1" dirty="0" smtClean="0"/>
                        <a:t>100 </a:t>
                      </a:r>
                      <a:r>
                        <a:rPr lang="en-US" b="1" dirty="0" smtClean="0"/>
                        <a:t/>
                      </a:r>
                      <a:br>
                        <a:rPr lang="en-US" b="1" dirty="0" smtClean="0"/>
                      </a:br>
                      <a:r>
                        <a:rPr lang="en-US" sz="1800" b="1" i="0" kern="1200" dirty="0" smtClean="0">
                          <a:solidFill>
                            <a:schemeClr val="lt1"/>
                          </a:solidFill>
                          <a:latin typeface="+mn-lt"/>
                          <a:ea typeface="+mn-ea"/>
                          <a:cs typeface="+mn-cs"/>
                        </a:rPr>
                        <a:t>How did you feel?</a:t>
                      </a:r>
                      <a:endParaRPr lang="en-US" b="1" dirty="0"/>
                    </a:p>
                  </a:txBody>
                  <a:tcPr/>
                </a:tc>
                <a:tc>
                  <a:txBody>
                    <a:bodyPr/>
                    <a:lstStyle/>
                    <a:p>
                      <a:r>
                        <a:rPr lang="en-US" dirty="0" smtClean="0"/>
                        <a:t>what did you usually while doing?</a:t>
                      </a:r>
                    </a:p>
                    <a:p>
                      <a:r>
                        <a:rPr lang="en-US" dirty="0" smtClean="0"/>
                        <a:t>What was the trigger?</a:t>
                      </a:r>
                      <a:endParaRPr lang="en-US" dirty="0"/>
                    </a:p>
                  </a:txBody>
                  <a:tcPr/>
                </a:tc>
                <a:tc>
                  <a:txBody>
                    <a:bodyPr/>
                    <a:lstStyle/>
                    <a:p>
                      <a:r>
                        <a:rPr lang="en-US" dirty="0" smtClean="0"/>
                        <a:t>What have you done to stop the memories? What helped you?</a:t>
                      </a:r>
                      <a:endParaRPr lang="en-US" dirty="0"/>
                    </a:p>
                  </a:txBody>
                  <a:tcPr/>
                </a:tc>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612305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600" b="1" dirty="0" smtClean="0"/>
              <a:t>Identification of </a:t>
            </a:r>
            <a:r>
              <a:rPr lang="ru-RU" sz="3600" b="1" dirty="0" smtClean="0"/>
              <a:t>«</a:t>
            </a:r>
            <a:r>
              <a:rPr lang="en-US" sz="3600" b="1" dirty="0" smtClean="0"/>
              <a:t>hot spots</a:t>
            </a:r>
            <a:r>
              <a:rPr lang="ru-RU" sz="3600" b="1" dirty="0" smtClean="0"/>
              <a:t>»</a:t>
            </a:r>
            <a:endParaRPr lang="en-US" sz="3600" dirty="0"/>
          </a:p>
        </p:txBody>
      </p:sp>
      <p:sp>
        <p:nvSpPr>
          <p:cNvPr id="3" name="Содержимое 2"/>
          <p:cNvSpPr>
            <a:spLocks noGrp="1"/>
          </p:cNvSpPr>
          <p:nvPr>
            <p:ph idx="1"/>
          </p:nvPr>
        </p:nvSpPr>
        <p:spPr/>
        <p:txBody>
          <a:bodyPr>
            <a:normAutofit fontScale="92500" lnSpcReduction="20000"/>
          </a:bodyPr>
          <a:lstStyle/>
          <a:p>
            <a:r>
              <a:rPr lang="en-US" b="1" u="sng" dirty="0" smtClean="0"/>
              <a:t>Identification of </a:t>
            </a:r>
            <a:r>
              <a:rPr lang="ru-RU" b="1" u="sng" dirty="0" smtClean="0"/>
              <a:t>«</a:t>
            </a:r>
            <a:r>
              <a:rPr lang="en-US" b="1" u="sng" dirty="0" smtClean="0"/>
              <a:t>hot spots</a:t>
            </a:r>
            <a:r>
              <a:rPr lang="ru-RU" b="1" u="sng" dirty="0" smtClean="0"/>
              <a:t>»</a:t>
            </a:r>
            <a:r>
              <a:rPr lang="ru-RU" dirty="0" smtClean="0"/>
              <a:t> </a:t>
            </a:r>
            <a:r>
              <a:rPr lang="en-US" dirty="0" smtClean="0"/>
              <a:t>and their cognitive treatment</a:t>
            </a:r>
          </a:p>
          <a:p>
            <a:endParaRPr lang="en-US" dirty="0" smtClean="0"/>
          </a:p>
          <a:p>
            <a:r>
              <a:rPr lang="en-US" dirty="0" smtClean="0"/>
              <a:t>T. “You are sure that only you are to blame for what happened. What evidence is there for this? Is there anything else that could lead to the event? Could XXX be responsible for this? Could just chance play a role? From external objects / phenomena could at least something matter? “</a:t>
            </a:r>
          </a:p>
          <a:p>
            <a:r>
              <a:rPr lang="en-US" dirty="0" smtClean="0"/>
              <a:t>T. “If this happened to your friend, would you have the same thoughts?”</a:t>
            </a:r>
          </a:p>
          <a:p>
            <a:endParaRPr lang="en-US" dirty="0"/>
          </a:p>
        </p:txBody>
      </p:sp>
    </p:spTree>
    <p:extLst>
      <p:ext uri="{BB962C8B-B14F-4D97-AF65-F5344CB8AC3E}">
        <p14:creationId xmlns:p14="http://schemas.microsoft.com/office/powerpoint/2010/main" val="210189767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BB6A232A06C4C843B3F96C4DEC1B1186" ma:contentTypeVersion="0" ma:contentTypeDescription="Создание документа." ma:contentTypeScope="" ma:versionID="b102913e76cf3ae6b673986418760d10">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BE8597E-EBB3-4732-8C0B-98B37A03D050}"/>
</file>

<file path=customXml/itemProps2.xml><?xml version="1.0" encoding="utf-8"?>
<ds:datastoreItem xmlns:ds="http://schemas.openxmlformats.org/officeDocument/2006/customXml" ds:itemID="{A1D8A6DF-A354-44F3-BD27-678AAEC8AF00}"/>
</file>

<file path=customXml/itemProps3.xml><?xml version="1.0" encoding="utf-8"?>
<ds:datastoreItem xmlns:ds="http://schemas.openxmlformats.org/officeDocument/2006/customXml" ds:itemID="{699724C8-EE5A-4C3B-B3EE-F96D3C93A754}"/>
</file>

<file path=docProps/app.xml><?xml version="1.0" encoding="utf-8"?>
<Properties xmlns="http://schemas.openxmlformats.org/officeDocument/2006/extended-properties" xmlns:vt="http://schemas.openxmlformats.org/officeDocument/2006/docPropsVTypes">
  <TotalTime>0</TotalTime>
  <Words>435</Words>
  <Application>Microsoft Office PowerPoint</Application>
  <PresentationFormat>Экран (4:3)</PresentationFormat>
  <Paragraphs>30</Paragraphs>
  <Slides>9</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9</vt:i4>
      </vt:variant>
    </vt:vector>
  </HeadingPairs>
  <TitlesOfParts>
    <vt:vector size="11" baseType="lpstr">
      <vt:lpstr>Тема Office</vt:lpstr>
      <vt:lpstr>Office Theme</vt:lpstr>
      <vt:lpstr>Early intervention</vt:lpstr>
      <vt:lpstr>Cognitive therapy</vt:lpstr>
      <vt:lpstr>In a Cyclical Process: Negative Interpretation of Trauma and Its Consequences Ehlers, 2000</vt:lpstr>
      <vt:lpstr>Ehlers &amp; Clark 2000</vt:lpstr>
      <vt:lpstr>Ehlers &amp; Clark 2000</vt:lpstr>
      <vt:lpstr>Cognitive therapy</vt:lpstr>
      <vt:lpstr>Normalization of symptoms</vt:lpstr>
      <vt:lpstr>Diary (homework)</vt:lpstr>
      <vt:lpstr>Identification of «hot spots»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intervention</dc:title>
  <dc:creator>Анна</dc:creator>
  <cp:lastModifiedBy>Анна</cp:lastModifiedBy>
  <cp:revision>1</cp:revision>
  <dcterms:created xsi:type="dcterms:W3CDTF">2021-11-23T11:55:49Z</dcterms:created>
  <dcterms:modified xsi:type="dcterms:W3CDTF">2021-11-23T12:14:35Z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0x010100BB6A232A06C4C843B3F96C4DEC1B1186</vt:lpwstr>
  </property>
</Properties>
</file>