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1" r:id="rId3"/>
    <p:sldId id="272" r:id="rId4"/>
    <p:sldId id="273" r:id="rId5"/>
    <p:sldId id="274" r:id="rId6"/>
    <p:sldId id="263" r:id="rId7"/>
    <p:sldId id="275" r:id="rId8"/>
    <p:sldId id="260" r:id="rId9"/>
    <p:sldId id="264" r:id="rId10"/>
    <p:sldId id="265" r:id="rId11"/>
    <p:sldId id="266" r:id="rId12"/>
    <p:sldId id="286" r:id="rId13"/>
    <p:sldId id="287" r:id="rId14"/>
    <p:sldId id="279" r:id="rId15"/>
    <p:sldId id="280" r:id="rId16"/>
    <p:sldId id="283" r:id="rId17"/>
    <p:sldId id="284" r:id="rId18"/>
    <p:sldId id="281" r:id="rId19"/>
    <p:sldId id="282" r:id="rId20"/>
    <p:sldId id="278" r:id="rId21"/>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56" y="-27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152A40-550D-4602-BF1F-3094CB0AB142}" type="datetimeFigureOut">
              <a:rPr lang="en-US" smtClean="0"/>
              <a:pPr/>
              <a:t>12/18/2021</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CB1EA5-ED22-4EDB-A582-E7D59AFB0682}" type="slidenum">
              <a:rPr lang="en-US" smtClean="0"/>
              <a:pPr/>
              <a:t>‹#›</a:t>
            </a:fld>
            <a:endParaRPr lang="en-US"/>
          </a:p>
        </p:txBody>
      </p:sp>
    </p:spTree>
    <p:extLst>
      <p:ext uri="{BB962C8B-B14F-4D97-AF65-F5344CB8AC3E}">
        <p14:creationId xmlns:p14="http://schemas.microsoft.com/office/powerpoint/2010/main" val="2337923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12/18/2021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 explanatory models</a:t>
            </a:r>
            <a:endParaRPr lang="en-US" dirty="0"/>
          </a:p>
        </p:txBody>
      </p:sp>
      <p:sp>
        <p:nvSpPr>
          <p:cNvPr id="3" name="Подзаголовок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Dual Representation Theory </a:t>
            </a:r>
            <a:br>
              <a:rPr lang="en-US" b="1" dirty="0" smtClean="0"/>
            </a:br>
            <a:r>
              <a:rPr lang="en-US" b="1" dirty="0" smtClean="0"/>
              <a:t>(</a:t>
            </a:r>
            <a:r>
              <a:rPr lang="en-US" b="1" dirty="0" err="1" smtClean="0"/>
              <a:t>Brewin</a:t>
            </a:r>
            <a:r>
              <a:rPr lang="en-US" b="1" dirty="0" smtClean="0"/>
              <a:t>, et al 1996)</a:t>
            </a:r>
            <a:endParaRPr lang="en-US" dirty="0"/>
          </a:p>
        </p:txBody>
      </p:sp>
      <p:sp>
        <p:nvSpPr>
          <p:cNvPr id="3" name="Содержимое 2"/>
          <p:cNvSpPr>
            <a:spLocks noGrp="1"/>
          </p:cNvSpPr>
          <p:nvPr>
            <p:ph idx="1"/>
          </p:nvPr>
        </p:nvSpPr>
        <p:spPr/>
        <p:txBody>
          <a:bodyPr>
            <a:normAutofit fontScale="92500" lnSpcReduction="10000"/>
          </a:bodyPr>
          <a:lstStyle/>
          <a:p>
            <a:r>
              <a:rPr lang="en-US" b="1" dirty="0" smtClean="0"/>
              <a:t>Situational Accessible Memory</a:t>
            </a:r>
            <a:r>
              <a:rPr lang="en-US" dirty="0" smtClean="0"/>
              <a:t/>
            </a:r>
            <a:br>
              <a:rPr lang="en-US" dirty="0" smtClean="0"/>
            </a:br>
            <a:r>
              <a:rPr lang="en-US" b="1" dirty="0" smtClean="0"/>
              <a:t>SAM</a:t>
            </a:r>
            <a:r>
              <a:rPr lang="en-US" dirty="0" smtClean="0"/>
              <a:t> contains much more extensive data about the traumatic event from sensory input from eyes, ears, olfactory &amp; touch receptors, plus emotional and physiological changes.</a:t>
            </a:r>
          </a:p>
          <a:p>
            <a:r>
              <a:rPr lang="en-US" b="1" dirty="0" smtClean="0"/>
              <a:t>SAM</a:t>
            </a:r>
            <a:r>
              <a:rPr lang="en-US" dirty="0" smtClean="0"/>
              <a:t> are retrieved automatically in situations where the person is exposed to trauma-related cues. Does not contain a verbal code and therefore is hard to communicate with VAM.</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Dual Representation Theory</a:t>
            </a:r>
            <a:endParaRPr lang="en-US" dirty="0"/>
          </a:p>
        </p:txBody>
      </p:sp>
      <p:sp>
        <p:nvSpPr>
          <p:cNvPr id="3" name="Содержимое 2"/>
          <p:cNvSpPr>
            <a:spLocks noGrp="1"/>
          </p:cNvSpPr>
          <p:nvPr>
            <p:ph idx="1"/>
          </p:nvPr>
        </p:nvSpPr>
        <p:spPr/>
        <p:txBody>
          <a:bodyPr>
            <a:normAutofit/>
          </a:bodyPr>
          <a:lstStyle/>
          <a:p>
            <a:r>
              <a:rPr lang="en-US" dirty="0" smtClean="0"/>
              <a:t>Theory is that in PTSD people have failed to create a detailed VAM representation, therefore considerable amounts of information reside in SAM, producing the characteristic intrusions.</a:t>
            </a:r>
          </a:p>
          <a:p>
            <a:r>
              <a:rPr lang="en-US" dirty="0" smtClean="0"/>
              <a:t>Treatment involves transferring information from SAM to VAM, thus constructing a VAM memory that exerts control over SAM.</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Ehlers &amp; Clark 2000</a:t>
            </a:r>
            <a:endParaRPr lang="en-US" dirty="0"/>
          </a:p>
        </p:txBody>
      </p:sp>
      <p:sp>
        <p:nvSpPr>
          <p:cNvPr id="3" name="Содержимое 2"/>
          <p:cNvSpPr>
            <a:spLocks noGrp="1"/>
          </p:cNvSpPr>
          <p:nvPr>
            <p:ph idx="1"/>
          </p:nvPr>
        </p:nvSpPr>
        <p:spPr/>
        <p:txBody>
          <a:bodyPr>
            <a:normAutofit fontScale="77500" lnSpcReduction="20000"/>
          </a:bodyPr>
          <a:lstStyle/>
          <a:p>
            <a:r>
              <a:rPr lang="en-US" dirty="0" smtClean="0"/>
              <a:t>the model, explored the paradox that while the trauma is long overdue, fear spreads to the future. </a:t>
            </a:r>
          </a:p>
          <a:p>
            <a:r>
              <a:rPr lang="en-US" dirty="0" smtClean="0"/>
              <a:t>They explain this by the peculiarities of information processing, which gives an assessment of what happened and indicates the threat to the individual and his future. </a:t>
            </a:r>
          </a:p>
          <a:p>
            <a:r>
              <a:rPr lang="en-US" dirty="0" smtClean="0"/>
              <a:t>Negative assessment of what happened “I was and will become a victim”, negative assessment of myself “I deserve only bad things” and my post-traumatic symptoms (“My symptoms will never go away”) are of great clinical significance. Further, the model points out that the fear of “not thinking it through” due to avoidance leads to fragmented recollection of what happened and an increase in PTSD symptoms.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dirty="0" smtClean="0"/>
              <a:t>In a Cyclical Process: Negative Interpretation of Trauma and Its Consequences</a:t>
            </a:r>
            <a:br>
              <a:rPr lang="en-US" sz="3200" dirty="0" smtClean="0"/>
            </a:br>
            <a:r>
              <a:rPr lang="en-US" sz="3200" dirty="0" smtClean="0"/>
              <a:t>Ehlers, 2000</a:t>
            </a:r>
            <a:endParaRPr lang="en-US" sz="3200" dirty="0"/>
          </a:p>
        </p:txBody>
      </p:sp>
      <p:pic>
        <p:nvPicPr>
          <p:cNvPr id="4" name="Picture 4" descr="https://www.journal-fuer-psychologie.de/jfp_images/733b12c401.png"/>
          <p:cNvPicPr>
            <a:picLocks noGrp="1" noChangeAspect="1" noChangeArrowheads="1"/>
          </p:cNvPicPr>
          <p:nvPr>
            <p:ph idx="1"/>
          </p:nvPr>
        </p:nvPicPr>
        <p:blipFill>
          <a:blip r:embed="rId2"/>
          <a:srcRect/>
          <a:stretch>
            <a:fillRect/>
          </a:stretch>
        </p:blipFill>
        <p:spPr bwMode="auto">
          <a:xfrm>
            <a:off x="2476500" y="3429000"/>
            <a:ext cx="4191000" cy="3057525"/>
          </a:xfrm>
          <a:prstGeom prst="rect">
            <a:avLst/>
          </a:prstGeom>
          <a:noFill/>
        </p:spPr>
      </p:pic>
      <p:sp>
        <p:nvSpPr>
          <p:cNvPr id="6" name="Прямоугольник 5"/>
          <p:cNvSpPr/>
          <p:nvPr/>
        </p:nvSpPr>
        <p:spPr>
          <a:xfrm>
            <a:off x="685800" y="1676400"/>
            <a:ext cx="6477000" cy="1292662"/>
          </a:xfrm>
          <a:prstGeom prst="rect">
            <a:avLst/>
          </a:prstGeom>
        </p:spPr>
        <p:txBody>
          <a:bodyPr wrap="square">
            <a:spAutoFit/>
          </a:bodyPr>
          <a:lstStyle/>
          <a:p>
            <a:endParaRPr lang="en-US" dirty="0" smtClean="0"/>
          </a:p>
          <a:p>
            <a:r>
              <a:rPr lang="en-US" sz="2000" b="1" dirty="0" smtClean="0"/>
              <a:t>Feelings of perceived constant threat and processes of avoidance and suppression of thoughts lead to increased intrusions and increased symptoms of PTSD</a:t>
            </a:r>
            <a:endParaRPr lang="en-US" sz="20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Ehlers &amp; Clark 2000</a:t>
            </a:r>
            <a:endParaRPr lang="en-US" dirty="0"/>
          </a:p>
        </p:txBody>
      </p:sp>
      <p:sp>
        <p:nvSpPr>
          <p:cNvPr id="3" name="Содержимое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1219200" y="1524000"/>
            <a:ext cx="6858000" cy="459700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de-CH" sz="3600" dirty="0" err="1" smtClean="0"/>
              <a:t>The</a:t>
            </a:r>
            <a:r>
              <a:rPr lang="de-CH" sz="3600" dirty="0" smtClean="0"/>
              <a:t> </a:t>
            </a:r>
            <a:r>
              <a:rPr lang="de-CH" sz="3600" dirty="0" err="1" smtClean="0"/>
              <a:t>social-interpersonal</a:t>
            </a:r>
            <a:r>
              <a:rPr lang="de-CH" sz="3600" dirty="0" smtClean="0"/>
              <a:t> </a:t>
            </a:r>
            <a:r>
              <a:rPr lang="de-CH" sz="3600" dirty="0" err="1" smtClean="0"/>
              <a:t>model</a:t>
            </a:r>
            <a:r>
              <a:rPr lang="de-CH" sz="3600" dirty="0" smtClean="0"/>
              <a:t/>
            </a:r>
            <a:br>
              <a:rPr lang="de-CH" sz="3600" dirty="0" smtClean="0"/>
            </a:br>
            <a:r>
              <a:rPr lang="de-CH" sz="3600" dirty="0" err="1" smtClean="0"/>
              <a:t>Maercker</a:t>
            </a:r>
            <a:r>
              <a:rPr lang="de-CH" sz="3600" dirty="0" smtClean="0"/>
              <a:t> </a:t>
            </a:r>
            <a:r>
              <a:rPr lang="ru-RU" sz="3600" dirty="0" smtClean="0"/>
              <a:t>&amp; </a:t>
            </a:r>
            <a:r>
              <a:rPr lang="de-CH" sz="3600" dirty="0" smtClean="0"/>
              <a:t>Horn</a:t>
            </a:r>
            <a:r>
              <a:rPr lang="ru-RU" sz="3600" dirty="0" smtClean="0"/>
              <a:t>, 2013</a:t>
            </a:r>
            <a:endParaRPr lang="en-US" sz="3600" dirty="0"/>
          </a:p>
        </p:txBody>
      </p:sp>
      <p:pic>
        <p:nvPicPr>
          <p:cNvPr id="2051" name="Picture 3"/>
          <p:cNvPicPr>
            <a:picLocks noChangeAspect="1" noChangeArrowheads="1"/>
          </p:cNvPicPr>
          <p:nvPr/>
        </p:nvPicPr>
        <p:blipFill>
          <a:blip r:embed="rId2"/>
          <a:srcRect/>
          <a:stretch>
            <a:fillRect/>
          </a:stretch>
        </p:blipFill>
        <p:spPr bwMode="auto">
          <a:xfrm>
            <a:off x="1744182" y="2133600"/>
            <a:ext cx="6409218" cy="4484972"/>
          </a:xfrm>
          <a:prstGeom prst="rect">
            <a:avLst/>
          </a:prstGeom>
          <a:noFill/>
          <a:ln w="9525">
            <a:noFill/>
            <a:miter lim="800000"/>
            <a:headEnd/>
            <a:tailEnd/>
          </a:ln>
          <a:effectLst/>
        </p:spPr>
      </p:pic>
      <p:sp>
        <p:nvSpPr>
          <p:cNvPr id="6" name="Содержимое 5"/>
          <p:cNvSpPr>
            <a:spLocks noGrp="1"/>
          </p:cNvSpPr>
          <p:nvPr>
            <p:ph idx="1"/>
          </p:nvPr>
        </p:nvSpPr>
        <p:spPr>
          <a:xfrm>
            <a:off x="457200" y="1905000"/>
            <a:ext cx="8305800" cy="5105399"/>
          </a:xfrm>
        </p:spPr>
        <p:txBody>
          <a:bodyPr/>
          <a:lstStyle/>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de-CH" dirty="0" err="1" smtClean="0"/>
              <a:t>The</a:t>
            </a:r>
            <a:r>
              <a:rPr lang="de-CH" dirty="0" smtClean="0"/>
              <a:t> </a:t>
            </a:r>
            <a:r>
              <a:rPr lang="de-CH" dirty="0" err="1" smtClean="0"/>
              <a:t>social-interpersonal</a:t>
            </a:r>
            <a:r>
              <a:rPr lang="de-CH" dirty="0" smtClean="0"/>
              <a:t> </a:t>
            </a:r>
            <a:r>
              <a:rPr lang="de-CH" dirty="0" err="1" smtClean="0"/>
              <a:t>model</a:t>
            </a:r>
            <a:r>
              <a:rPr lang="de-CH" dirty="0" smtClean="0"/>
              <a:t/>
            </a:r>
            <a:br>
              <a:rPr lang="de-CH" dirty="0" smtClean="0"/>
            </a:br>
            <a:r>
              <a:rPr lang="de-CH" dirty="0" err="1" smtClean="0"/>
              <a:t>Maercker</a:t>
            </a:r>
            <a:r>
              <a:rPr lang="de-CH" dirty="0" smtClean="0"/>
              <a:t> </a:t>
            </a:r>
            <a:r>
              <a:rPr lang="ru-RU" dirty="0" smtClean="0"/>
              <a:t>&amp; </a:t>
            </a:r>
            <a:r>
              <a:rPr lang="de-CH" dirty="0" smtClean="0"/>
              <a:t>Horn</a:t>
            </a:r>
            <a:r>
              <a:rPr lang="ru-RU" dirty="0" smtClean="0"/>
              <a:t>, 2013</a:t>
            </a:r>
            <a:endParaRPr lang="en-US" dirty="0"/>
          </a:p>
        </p:txBody>
      </p:sp>
      <p:sp>
        <p:nvSpPr>
          <p:cNvPr id="3" name="Содержимое 2"/>
          <p:cNvSpPr>
            <a:spLocks noGrp="1"/>
          </p:cNvSpPr>
          <p:nvPr>
            <p:ph idx="1"/>
          </p:nvPr>
        </p:nvSpPr>
        <p:spPr/>
        <p:txBody>
          <a:bodyPr/>
          <a:lstStyle/>
          <a:p>
            <a:r>
              <a:rPr lang="en-US" b="1" dirty="0" smtClean="0"/>
              <a:t>The first level </a:t>
            </a:r>
            <a:r>
              <a:rPr lang="en-US" dirty="0" smtClean="0"/>
              <a:t>includes </a:t>
            </a:r>
            <a:r>
              <a:rPr lang="en-US" b="1" dirty="0" err="1" smtClean="0"/>
              <a:t>intrapsychic</a:t>
            </a:r>
            <a:r>
              <a:rPr lang="en-US" dirty="0" smtClean="0"/>
              <a:t> processes after trauma, which are reflected in social emotions and cognitions. </a:t>
            </a:r>
            <a:r>
              <a:rPr lang="en-US" b="1" dirty="0" smtClean="0"/>
              <a:t>At the second level</a:t>
            </a:r>
            <a:r>
              <a:rPr lang="en-US" dirty="0" smtClean="0"/>
              <a:t>, the </a:t>
            </a:r>
            <a:r>
              <a:rPr lang="en-US" b="1" dirty="0" smtClean="0"/>
              <a:t>interaction</a:t>
            </a:r>
            <a:r>
              <a:rPr lang="en-US" dirty="0" smtClean="0"/>
              <a:t> of the individual with close people comes to the fore. In doing so, the disclosure of the traumatic image and perceived social support from family and friends are most important for trauma handling.</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de-CH" dirty="0" err="1" smtClean="0"/>
              <a:t>The</a:t>
            </a:r>
            <a:r>
              <a:rPr lang="de-CH" dirty="0" smtClean="0"/>
              <a:t> </a:t>
            </a:r>
            <a:r>
              <a:rPr lang="de-CH" dirty="0" err="1" smtClean="0"/>
              <a:t>social-interpersonal</a:t>
            </a:r>
            <a:r>
              <a:rPr lang="de-CH" dirty="0" smtClean="0"/>
              <a:t> </a:t>
            </a:r>
            <a:r>
              <a:rPr lang="de-CH" dirty="0" err="1" smtClean="0"/>
              <a:t>model</a:t>
            </a:r>
            <a:r>
              <a:rPr lang="de-CH" dirty="0" smtClean="0"/>
              <a:t/>
            </a:r>
            <a:br>
              <a:rPr lang="de-CH" dirty="0" smtClean="0"/>
            </a:br>
            <a:r>
              <a:rPr lang="de-CH" dirty="0" err="1" smtClean="0"/>
              <a:t>Maercker</a:t>
            </a:r>
            <a:r>
              <a:rPr lang="de-CH" dirty="0" smtClean="0"/>
              <a:t> </a:t>
            </a:r>
            <a:r>
              <a:rPr lang="ru-RU" dirty="0" smtClean="0"/>
              <a:t>&amp; </a:t>
            </a:r>
            <a:r>
              <a:rPr lang="de-CH" dirty="0" smtClean="0"/>
              <a:t>Horn</a:t>
            </a:r>
            <a:r>
              <a:rPr lang="ru-RU" dirty="0" smtClean="0"/>
              <a:t>, 2013</a:t>
            </a:r>
            <a:endParaRPr lang="en-US" dirty="0"/>
          </a:p>
        </p:txBody>
      </p:sp>
      <p:sp>
        <p:nvSpPr>
          <p:cNvPr id="3" name="Содержимое 2"/>
          <p:cNvSpPr>
            <a:spLocks noGrp="1"/>
          </p:cNvSpPr>
          <p:nvPr>
            <p:ph idx="1"/>
          </p:nvPr>
        </p:nvSpPr>
        <p:spPr>
          <a:xfrm>
            <a:off x="457200" y="1600200"/>
            <a:ext cx="8382000" cy="4953000"/>
          </a:xfrm>
        </p:spPr>
        <p:txBody>
          <a:bodyPr>
            <a:normAutofit fontScale="77500" lnSpcReduction="20000"/>
          </a:bodyPr>
          <a:lstStyle/>
          <a:p>
            <a:r>
              <a:rPr lang="en-US" dirty="0" smtClean="0"/>
              <a:t>At </a:t>
            </a:r>
            <a:r>
              <a:rPr lang="en-US" b="1" dirty="0" smtClean="0"/>
              <a:t>the third level </a:t>
            </a:r>
            <a:r>
              <a:rPr lang="en-US" dirty="0" smtClean="0"/>
              <a:t>are the processes that affect the post-traumatic integration of the individual and organize his </a:t>
            </a:r>
            <a:r>
              <a:rPr lang="en-US" b="1" dirty="0" smtClean="0"/>
              <a:t>cultural and environment</a:t>
            </a:r>
            <a:r>
              <a:rPr lang="en-US" dirty="0" smtClean="0"/>
              <a:t>. These include, among others, political, religious, legal and social relations, as well as social and health systems that interact with the survivors of the traumatic event.</a:t>
            </a:r>
          </a:p>
          <a:p>
            <a:r>
              <a:rPr lang="en-US" dirty="0" smtClean="0"/>
              <a:t>The authors of this model emphasize that </a:t>
            </a:r>
            <a:r>
              <a:rPr lang="en-US" b="1" dirty="0" smtClean="0"/>
              <a:t>the most important factors for the development</a:t>
            </a:r>
            <a:r>
              <a:rPr lang="en-US" dirty="0" smtClean="0"/>
              <a:t> </a:t>
            </a:r>
            <a:r>
              <a:rPr lang="en-US" b="1" dirty="0" smtClean="0"/>
              <a:t>and prolongation of post-traumatic stress disorder </a:t>
            </a:r>
            <a:r>
              <a:rPr lang="en-US" dirty="0" smtClean="0"/>
              <a:t>are, first of all, </a:t>
            </a:r>
            <a:r>
              <a:rPr lang="en-US" b="1" dirty="0" smtClean="0"/>
              <a:t>factors of the second and third levels </a:t>
            </a:r>
            <a:r>
              <a:rPr lang="en-US" dirty="0" smtClean="0"/>
              <a:t>(</a:t>
            </a:r>
            <a:r>
              <a:rPr lang="en-US" dirty="0" err="1" smtClean="0"/>
              <a:t>Maercker</a:t>
            </a:r>
            <a:r>
              <a:rPr lang="en-US" dirty="0" smtClean="0"/>
              <a:t> &amp; Horn, 2013). </a:t>
            </a:r>
          </a:p>
          <a:p>
            <a:endParaRPr lang="en-US" dirty="0" smtClean="0"/>
          </a:p>
          <a:p>
            <a:r>
              <a:rPr lang="en-US" dirty="0" smtClean="0"/>
              <a:t>It is important to remember that factors from the above three levels interact with each other, influence each other and form new connections.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The </a:t>
            </a:r>
            <a:r>
              <a:rPr lang="en-US" dirty="0" err="1" smtClean="0"/>
              <a:t>multifactorial</a:t>
            </a:r>
            <a:r>
              <a:rPr lang="en-US" dirty="0" smtClean="0"/>
              <a:t> framework, </a:t>
            </a:r>
            <a:r>
              <a:rPr lang="en-US" dirty="0" err="1" smtClean="0"/>
              <a:t>Maercker</a:t>
            </a:r>
            <a:r>
              <a:rPr lang="en-US" dirty="0" smtClean="0"/>
              <a:t> </a:t>
            </a:r>
            <a:r>
              <a:rPr lang="ru-RU" dirty="0" smtClean="0"/>
              <a:t>2009</a:t>
            </a:r>
            <a:endParaRPr lang="en-US" dirty="0"/>
          </a:p>
        </p:txBody>
      </p:sp>
      <p:pic>
        <p:nvPicPr>
          <p:cNvPr id="10" name="Picture 4"/>
          <p:cNvPicPr>
            <a:picLocks noGrp="1" noChangeAspect="1" noChangeArrowheads="1"/>
          </p:cNvPicPr>
          <p:nvPr>
            <p:ph idx="1"/>
          </p:nvPr>
        </p:nvPicPr>
        <p:blipFill>
          <a:blip r:embed="rId2"/>
          <a:srcRect/>
          <a:stretch>
            <a:fillRect/>
          </a:stretch>
        </p:blipFill>
        <p:spPr bwMode="auto">
          <a:xfrm>
            <a:off x="546957" y="1600200"/>
            <a:ext cx="8292243" cy="525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The </a:t>
            </a:r>
            <a:r>
              <a:rPr lang="en-US" dirty="0" err="1" smtClean="0"/>
              <a:t>multifactorial</a:t>
            </a:r>
            <a:r>
              <a:rPr lang="en-US" dirty="0" smtClean="0"/>
              <a:t> framework model, </a:t>
            </a:r>
            <a:r>
              <a:rPr lang="en-US" dirty="0" err="1" smtClean="0"/>
              <a:t>Maercker</a:t>
            </a:r>
            <a:r>
              <a:rPr lang="en-US" dirty="0" smtClean="0"/>
              <a:t> 2009</a:t>
            </a:r>
            <a:endParaRPr lang="en-US" dirty="0"/>
          </a:p>
        </p:txBody>
      </p:sp>
      <p:sp>
        <p:nvSpPr>
          <p:cNvPr id="3" name="Содержимое 2"/>
          <p:cNvSpPr>
            <a:spLocks noGrp="1"/>
          </p:cNvSpPr>
          <p:nvPr>
            <p:ph idx="1"/>
          </p:nvPr>
        </p:nvSpPr>
        <p:spPr/>
        <p:txBody>
          <a:bodyPr>
            <a:normAutofit fontScale="92500" lnSpcReduction="10000"/>
          </a:bodyPr>
          <a:lstStyle/>
          <a:p>
            <a:r>
              <a:rPr lang="en-US" dirty="0" smtClean="0"/>
              <a:t>The </a:t>
            </a:r>
            <a:r>
              <a:rPr lang="en-US" dirty="0" err="1" smtClean="0"/>
              <a:t>multifactorial</a:t>
            </a:r>
            <a:r>
              <a:rPr lang="en-US" dirty="0" smtClean="0"/>
              <a:t> framework model of the etiology of the consequences of traumatic events includes components of biological, cognitive models, the theory of social learning, in the generally accepted </a:t>
            </a:r>
            <a:r>
              <a:rPr lang="en-US" dirty="0" err="1" smtClean="0"/>
              <a:t>biopsychosocial</a:t>
            </a:r>
            <a:r>
              <a:rPr lang="en-US" dirty="0" smtClean="0"/>
              <a:t> perspective.</a:t>
            </a:r>
          </a:p>
          <a:p>
            <a:r>
              <a:rPr lang="en-US" dirty="0" smtClean="0"/>
              <a:t>The model takes into account both aspects of the traumatic event and individual risk factors, protect- factors, as well as factors that influence the processing of trauma and the maintenance of the mental health factor.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err="1" smtClean="0"/>
              <a:t>Foa</a:t>
            </a:r>
            <a:r>
              <a:rPr lang="en-US" dirty="0" smtClean="0"/>
              <a:t> &amp; </a:t>
            </a:r>
            <a:r>
              <a:rPr lang="en-US" dirty="0" err="1" smtClean="0"/>
              <a:t>Kozak</a:t>
            </a:r>
            <a:r>
              <a:rPr lang="en-US" dirty="0" smtClean="0"/>
              <a:t>, 1986</a:t>
            </a:r>
            <a:br>
              <a:rPr lang="en-US" dirty="0" smtClean="0"/>
            </a:br>
            <a:endParaRPr lang="en-US" dirty="0"/>
          </a:p>
        </p:txBody>
      </p:sp>
      <p:sp>
        <p:nvSpPr>
          <p:cNvPr id="3" name="Содержимое 2"/>
          <p:cNvSpPr>
            <a:spLocks noGrp="1"/>
          </p:cNvSpPr>
          <p:nvPr>
            <p:ph idx="1"/>
          </p:nvPr>
        </p:nvSpPr>
        <p:spPr>
          <a:xfrm>
            <a:off x="457200" y="1600200"/>
            <a:ext cx="8458200" cy="5105400"/>
          </a:xfrm>
        </p:spPr>
        <p:txBody>
          <a:bodyPr>
            <a:normAutofit fontScale="92500" lnSpcReduction="20000"/>
          </a:bodyPr>
          <a:lstStyle/>
          <a:p>
            <a:r>
              <a:rPr lang="en-US" dirty="0" smtClean="0"/>
              <a:t>This model is based on classical conditioning: in addition to conditioned emotional and physiological responses to an event, new content (components) of trauma also arise in semantic memory. </a:t>
            </a:r>
          </a:p>
          <a:p>
            <a:r>
              <a:rPr lang="en-US" dirty="0" smtClean="0"/>
              <a:t>The larger the network of memories (components), the more key stimuli (sensory and semantic) can be activated. This network is formed when an extremely emotionally significant stimulus (fear of death) is associated with a variety of cognitive elements and physiological responses.</a:t>
            </a:r>
          </a:p>
          <a:p>
            <a:r>
              <a:rPr lang="en-US" dirty="0" smtClean="0"/>
              <a:t>Fear memories contain information about stimuli, responses, meaning</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Содержимое 2"/>
          <p:cNvSpPr>
            <a:spLocks noGrp="1"/>
          </p:cNvSpPr>
          <p:nvPr>
            <p:ph idx="1"/>
          </p:nvPr>
        </p:nvSpPr>
        <p:spPr/>
        <p:txBody>
          <a:bodyPr/>
          <a:lstStyle/>
          <a:p>
            <a:pPr>
              <a:buNone/>
            </a:pPr>
            <a:r>
              <a:rPr lang="en-US" dirty="0" smtClean="0"/>
              <a:t>            </a:t>
            </a:r>
          </a:p>
          <a:p>
            <a:pPr>
              <a:buNone/>
            </a:pPr>
            <a:endParaRPr lang="en-US" dirty="0" smtClean="0"/>
          </a:p>
          <a:p>
            <a:pPr>
              <a:buNone/>
            </a:pPr>
            <a:endParaRPr lang="en-US" dirty="0" smtClean="0"/>
          </a:p>
          <a:p>
            <a:pPr algn="ctr">
              <a:buNone/>
            </a:pPr>
            <a:r>
              <a:rPr lang="en-US" dirty="0" smtClean="0"/>
              <a:t>Thank you very much!</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Картинки по запросу Modell Foa and Kozak"/>
          <p:cNvPicPr>
            <a:picLocks noChangeAspect="1" noChangeArrowheads="1"/>
          </p:cNvPicPr>
          <p:nvPr/>
        </p:nvPicPr>
        <p:blipFill>
          <a:blip r:embed="rId2"/>
          <a:srcRect/>
          <a:stretch>
            <a:fillRect/>
          </a:stretch>
        </p:blipFill>
        <p:spPr bwMode="auto">
          <a:xfrm>
            <a:off x="1447800" y="533400"/>
            <a:ext cx="5572164" cy="467302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92162"/>
          </a:xfrm>
        </p:spPr>
        <p:txBody>
          <a:bodyPr/>
          <a:lstStyle/>
          <a:p>
            <a:r>
              <a:rPr lang="en-US" dirty="0" smtClean="0"/>
              <a:t>Before treatment</a:t>
            </a:r>
            <a:endParaRPr lang="en-US" dirty="0"/>
          </a:p>
        </p:txBody>
      </p:sp>
      <p:sp>
        <p:nvSpPr>
          <p:cNvPr id="8" name="Прямоугольник 7"/>
          <p:cNvSpPr/>
          <p:nvPr/>
        </p:nvSpPr>
        <p:spPr>
          <a:xfrm>
            <a:off x="914400" y="1600200"/>
            <a:ext cx="1219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Равнобедренный треугольник 13"/>
          <p:cNvSpPr/>
          <p:nvPr/>
        </p:nvSpPr>
        <p:spPr>
          <a:xfrm>
            <a:off x="0" y="4267200"/>
            <a:ext cx="2362200" cy="13716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524000" y="838201"/>
            <a:ext cx="2209800" cy="461665"/>
          </a:xfrm>
          <a:prstGeom prst="rect">
            <a:avLst/>
          </a:prstGeom>
          <a:noFill/>
        </p:spPr>
        <p:txBody>
          <a:bodyPr wrap="square" rtlCol="0">
            <a:spAutoFit/>
          </a:bodyPr>
          <a:lstStyle/>
          <a:p>
            <a:r>
              <a:rPr lang="en-US" sz="2400" b="1" dirty="0" smtClean="0"/>
              <a:t>I go shopping</a:t>
            </a:r>
            <a:endParaRPr lang="en-US" sz="2400" b="1" dirty="0"/>
          </a:p>
        </p:txBody>
      </p:sp>
      <p:sp>
        <p:nvSpPr>
          <p:cNvPr id="22" name="Прямоугольник 21"/>
          <p:cNvSpPr/>
          <p:nvPr/>
        </p:nvSpPr>
        <p:spPr>
          <a:xfrm>
            <a:off x="1295400" y="762000"/>
            <a:ext cx="21336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Овал 22"/>
          <p:cNvSpPr/>
          <p:nvPr/>
        </p:nvSpPr>
        <p:spPr>
          <a:xfrm>
            <a:off x="381000" y="3429000"/>
            <a:ext cx="20574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819400" y="1600200"/>
            <a:ext cx="1143000" cy="461665"/>
          </a:xfrm>
          <a:prstGeom prst="rect">
            <a:avLst/>
          </a:prstGeom>
          <a:noFill/>
        </p:spPr>
        <p:txBody>
          <a:bodyPr wrap="square" rtlCol="0">
            <a:spAutoFit/>
          </a:bodyPr>
          <a:lstStyle/>
          <a:p>
            <a:r>
              <a:rPr lang="en-US" sz="2400" b="1" dirty="0" smtClean="0"/>
              <a:t>dark</a:t>
            </a:r>
            <a:endParaRPr lang="en-US" sz="2400" b="1" dirty="0"/>
          </a:p>
        </p:txBody>
      </p:sp>
      <p:sp>
        <p:nvSpPr>
          <p:cNvPr id="29" name="Прямоугольник 28"/>
          <p:cNvSpPr/>
          <p:nvPr/>
        </p:nvSpPr>
        <p:spPr>
          <a:xfrm>
            <a:off x="2667000" y="1600200"/>
            <a:ext cx="1219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Прямоугольник 29"/>
          <p:cNvSpPr/>
          <p:nvPr/>
        </p:nvSpPr>
        <p:spPr>
          <a:xfrm>
            <a:off x="838200" y="2362200"/>
            <a:ext cx="1219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Прямоугольник 31"/>
          <p:cNvSpPr/>
          <p:nvPr/>
        </p:nvSpPr>
        <p:spPr>
          <a:xfrm>
            <a:off x="2667000" y="2286000"/>
            <a:ext cx="1219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838200" y="1600200"/>
            <a:ext cx="1295400" cy="461665"/>
          </a:xfrm>
          <a:prstGeom prst="rect">
            <a:avLst/>
          </a:prstGeom>
          <a:noFill/>
        </p:spPr>
        <p:txBody>
          <a:bodyPr wrap="square" rtlCol="0">
            <a:spAutoFit/>
          </a:bodyPr>
          <a:lstStyle/>
          <a:p>
            <a:r>
              <a:rPr lang="en-US" sz="2400" b="1" dirty="0" smtClean="0"/>
              <a:t>evening</a:t>
            </a:r>
            <a:endParaRPr lang="en-US" sz="2400" b="1" dirty="0"/>
          </a:p>
        </p:txBody>
      </p:sp>
      <p:sp>
        <p:nvSpPr>
          <p:cNvPr id="37" name="Прямоугольник 36"/>
          <p:cNvSpPr/>
          <p:nvPr/>
        </p:nvSpPr>
        <p:spPr>
          <a:xfrm>
            <a:off x="1371600" y="2895600"/>
            <a:ext cx="22098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Овал 37"/>
          <p:cNvSpPr/>
          <p:nvPr/>
        </p:nvSpPr>
        <p:spPr>
          <a:xfrm>
            <a:off x="2514600" y="3429000"/>
            <a:ext cx="20574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838200" y="2286000"/>
            <a:ext cx="1342803" cy="461665"/>
          </a:xfrm>
          <a:prstGeom prst="rect">
            <a:avLst/>
          </a:prstGeom>
          <a:noFill/>
        </p:spPr>
        <p:txBody>
          <a:bodyPr wrap="none" rtlCol="0">
            <a:spAutoFit/>
          </a:bodyPr>
          <a:lstStyle/>
          <a:p>
            <a:r>
              <a:rPr lang="en-US" sz="2400" b="1" dirty="0" smtClean="0"/>
              <a:t>outdoors</a:t>
            </a:r>
            <a:endParaRPr lang="en-US" sz="2400" b="1" dirty="0"/>
          </a:p>
        </p:txBody>
      </p:sp>
      <p:sp>
        <p:nvSpPr>
          <p:cNvPr id="40" name="TextBox 39"/>
          <p:cNvSpPr txBox="1"/>
          <p:nvPr/>
        </p:nvSpPr>
        <p:spPr>
          <a:xfrm>
            <a:off x="2819400" y="2286000"/>
            <a:ext cx="838200" cy="461665"/>
          </a:xfrm>
          <a:prstGeom prst="rect">
            <a:avLst/>
          </a:prstGeom>
          <a:noFill/>
        </p:spPr>
        <p:txBody>
          <a:bodyPr wrap="square" rtlCol="0">
            <a:spAutoFit/>
          </a:bodyPr>
          <a:lstStyle/>
          <a:p>
            <a:r>
              <a:rPr lang="en-US" sz="2400" b="1" dirty="0" smtClean="0"/>
              <a:t>man</a:t>
            </a:r>
            <a:endParaRPr lang="en-US" sz="2400" b="1" dirty="0"/>
          </a:p>
        </p:txBody>
      </p:sp>
      <p:sp>
        <p:nvSpPr>
          <p:cNvPr id="41" name="TextBox 40"/>
          <p:cNvSpPr txBox="1"/>
          <p:nvPr/>
        </p:nvSpPr>
        <p:spPr>
          <a:xfrm>
            <a:off x="1371600" y="2967335"/>
            <a:ext cx="2133600" cy="461665"/>
          </a:xfrm>
          <a:prstGeom prst="rect">
            <a:avLst/>
          </a:prstGeom>
          <a:noFill/>
        </p:spPr>
        <p:txBody>
          <a:bodyPr wrap="square" rtlCol="0">
            <a:spAutoFit/>
          </a:bodyPr>
          <a:lstStyle/>
          <a:p>
            <a:r>
              <a:rPr lang="en-US" sz="2400" b="1" dirty="0" smtClean="0"/>
              <a:t>bodily   assault</a:t>
            </a:r>
            <a:endParaRPr lang="en-US" sz="2400" b="1" dirty="0"/>
          </a:p>
        </p:txBody>
      </p:sp>
      <p:sp>
        <p:nvSpPr>
          <p:cNvPr id="42" name="TextBox 41"/>
          <p:cNvSpPr txBox="1"/>
          <p:nvPr/>
        </p:nvSpPr>
        <p:spPr>
          <a:xfrm>
            <a:off x="457200" y="3429000"/>
            <a:ext cx="1905000" cy="830997"/>
          </a:xfrm>
          <a:prstGeom prst="rect">
            <a:avLst/>
          </a:prstGeom>
          <a:noFill/>
        </p:spPr>
        <p:txBody>
          <a:bodyPr wrap="square" rtlCol="0">
            <a:spAutoFit/>
          </a:bodyPr>
          <a:lstStyle/>
          <a:p>
            <a:r>
              <a:rPr lang="en-US" sz="2400" b="1" dirty="0" smtClean="0"/>
              <a:t>perceptible perspiration</a:t>
            </a:r>
            <a:endParaRPr lang="en-US" sz="2400" b="1" dirty="0"/>
          </a:p>
        </p:txBody>
      </p:sp>
      <p:sp>
        <p:nvSpPr>
          <p:cNvPr id="43" name="TextBox 42"/>
          <p:cNvSpPr txBox="1"/>
          <p:nvPr/>
        </p:nvSpPr>
        <p:spPr>
          <a:xfrm>
            <a:off x="2819400" y="3657600"/>
            <a:ext cx="1447800" cy="461665"/>
          </a:xfrm>
          <a:prstGeom prst="rect">
            <a:avLst/>
          </a:prstGeom>
          <a:noFill/>
        </p:spPr>
        <p:txBody>
          <a:bodyPr wrap="square" rtlCol="0">
            <a:spAutoFit/>
          </a:bodyPr>
          <a:lstStyle/>
          <a:p>
            <a:r>
              <a:rPr lang="en-US" sz="2400" b="1" dirty="0" smtClean="0"/>
              <a:t>excitation</a:t>
            </a:r>
            <a:endParaRPr lang="en-US" sz="2400" b="1" dirty="0"/>
          </a:p>
        </p:txBody>
      </p:sp>
      <p:sp>
        <p:nvSpPr>
          <p:cNvPr id="44" name="TextBox 43"/>
          <p:cNvSpPr txBox="1"/>
          <p:nvPr/>
        </p:nvSpPr>
        <p:spPr>
          <a:xfrm>
            <a:off x="304800" y="5029200"/>
            <a:ext cx="1981200" cy="461665"/>
          </a:xfrm>
          <a:prstGeom prst="rect">
            <a:avLst/>
          </a:prstGeom>
          <a:noFill/>
        </p:spPr>
        <p:txBody>
          <a:bodyPr wrap="square" rtlCol="0">
            <a:spAutoFit/>
          </a:bodyPr>
          <a:lstStyle/>
          <a:p>
            <a:r>
              <a:rPr lang="en-US" sz="2400" b="1" dirty="0" smtClean="0"/>
              <a:t>suddenness</a:t>
            </a:r>
            <a:endParaRPr lang="en-US" sz="2400" b="1" dirty="0"/>
          </a:p>
        </p:txBody>
      </p:sp>
      <p:sp>
        <p:nvSpPr>
          <p:cNvPr id="45" name="Равнобедренный треугольник 44"/>
          <p:cNvSpPr/>
          <p:nvPr/>
        </p:nvSpPr>
        <p:spPr>
          <a:xfrm>
            <a:off x="2209800" y="4191000"/>
            <a:ext cx="2667000" cy="14478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3048000" y="5029200"/>
            <a:ext cx="1219200" cy="461665"/>
          </a:xfrm>
          <a:prstGeom prst="rect">
            <a:avLst/>
          </a:prstGeom>
          <a:noFill/>
        </p:spPr>
        <p:txBody>
          <a:bodyPr wrap="square" rtlCol="0">
            <a:spAutoFit/>
          </a:bodyPr>
          <a:lstStyle/>
          <a:p>
            <a:r>
              <a:rPr lang="en-US" sz="2400" b="1" dirty="0" smtClean="0"/>
              <a:t>fear</a:t>
            </a:r>
            <a:endParaRPr lang="en-US" sz="2400" b="1" dirty="0"/>
          </a:p>
        </p:txBody>
      </p:sp>
      <p:sp>
        <p:nvSpPr>
          <p:cNvPr id="47" name="Равнобедренный треугольник 46"/>
          <p:cNvSpPr/>
          <p:nvPr/>
        </p:nvSpPr>
        <p:spPr>
          <a:xfrm>
            <a:off x="1600200" y="4267200"/>
            <a:ext cx="1371600" cy="9144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Равнобедренный треугольник 47"/>
          <p:cNvSpPr/>
          <p:nvPr/>
        </p:nvSpPr>
        <p:spPr>
          <a:xfrm>
            <a:off x="914400" y="5410200"/>
            <a:ext cx="2667000" cy="1447800"/>
          </a:xfrm>
          <a:prstGeom prst="triangle">
            <a:avLst>
              <a:gd name="adj" fmla="val 5120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1447800" y="6027003"/>
            <a:ext cx="1447800" cy="830997"/>
          </a:xfrm>
          <a:prstGeom prst="rect">
            <a:avLst/>
          </a:prstGeom>
          <a:noFill/>
        </p:spPr>
        <p:txBody>
          <a:bodyPr wrap="square" rtlCol="0">
            <a:spAutoFit/>
          </a:bodyPr>
          <a:lstStyle/>
          <a:p>
            <a:r>
              <a:rPr lang="en-US" sz="2400" b="1" dirty="0" smtClean="0"/>
              <a:t>at risk of one's life</a:t>
            </a:r>
            <a:endParaRPr lang="en-US" sz="2400" b="1" dirty="0"/>
          </a:p>
        </p:txBody>
      </p:sp>
      <p:sp>
        <p:nvSpPr>
          <p:cNvPr id="51" name="Прямоугольник 50"/>
          <p:cNvSpPr/>
          <p:nvPr/>
        </p:nvSpPr>
        <p:spPr>
          <a:xfrm>
            <a:off x="1676400" y="4724400"/>
            <a:ext cx="1295400" cy="461665"/>
          </a:xfrm>
          <a:prstGeom prst="rect">
            <a:avLst/>
          </a:prstGeom>
        </p:spPr>
        <p:txBody>
          <a:bodyPr wrap="square">
            <a:spAutoFit/>
          </a:bodyPr>
          <a:lstStyle/>
          <a:p>
            <a:r>
              <a:rPr lang="en-US" sz="2400" b="1" dirty="0" smtClean="0"/>
              <a:t>aversion</a:t>
            </a:r>
            <a:endParaRPr lang="en-US" sz="2400" b="1" dirty="0"/>
          </a:p>
        </p:txBody>
      </p:sp>
      <p:cxnSp>
        <p:nvCxnSpPr>
          <p:cNvPr id="54" name="Прямая со стрелкой 53"/>
          <p:cNvCxnSpPr>
            <a:endCxn id="45" idx="3"/>
          </p:cNvCxnSpPr>
          <p:nvPr/>
        </p:nvCxnSpPr>
        <p:spPr>
          <a:xfrm rot="5400000" flipH="1" flipV="1">
            <a:off x="2990850" y="5695950"/>
            <a:ext cx="609600" cy="4953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6" name="Прямая со стрелкой 55"/>
          <p:cNvCxnSpPr/>
          <p:nvPr/>
        </p:nvCxnSpPr>
        <p:spPr>
          <a:xfrm rot="16200000" flipV="1">
            <a:off x="685800" y="5867400"/>
            <a:ext cx="762000" cy="304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9" name="Прямая со стрелкой 58"/>
          <p:cNvCxnSpPr/>
          <p:nvPr/>
        </p:nvCxnSpPr>
        <p:spPr>
          <a:xfrm rot="5400000">
            <a:off x="1485900" y="4305300"/>
            <a:ext cx="457200" cy="381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1" name="Прямая со стрелкой 60"/>
          <p:cNvCxnSpPr/>
          <p:nvPr/>
        </p:nvCxnSpPr>
        <p:spPr>
          <a:xfrm rot="16200000" flipH="1">
            <a:off x="2536590" y="4397610"/>
            <a:ext cx="725022" cy="15940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3" name="Shape 72"/>
          <p:cNvCxnSpPr>
            <a:stCxn id="24" idx="3"/>
          </p:cNvCxnSpPr>
          <p:nvPr/>
        </p:nvCxnSpPr>
        <p:spPr>
          <a:xfrm>
            <a:off x="3962400" y="1831033"/>
            <a:ext cx="609600" cy="3350567"/>
          </a:xfrm>
          <a:prstGeom prst="bentConnector2">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3" name="Shape 82"/>
          <p:cNvCxnSpPr>
            <a:stCxn id="32" idx="3"/>
          </p:cNvCxnSpPr>
          <p:nvPr/>
        </p:nvCxnSpPr>
        <p:spPr>
          <a:xfrm flipH="1">
            <a:off x="3657600" y="2514600"/>
            <a:ext cx="228600" cy="4343400"/>
          </a:xfrm>
          <a:prstGeom prst="bentConnector4">
            <a:avLst>
              <a:gd name="adj1" fmla="val -100000"/>
              <a:gd name="adj2" fmla="val 52632"/>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2" name="Прямая со стрелкой 91"/>
          <p:cNvCxnSpPr/>
          <p:nvPr/>
        </p:nvCxnSpPr>
        <p:spPr>
          <a:xfrm rot="5400000">
            <a:off x="1790700" y="1409700"/>
            <a:ext cx="228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5" name="Прямая со стрелкой 94"/>
          <p:cNvCxnSpPr/>
          <p:nvPr/>
        </p:nvCxnSpPr>
        <p:spPr>
          <a:xfrm rot="16200000" flipH="1">
            <a:off x="2552700" y="1409700"/>
            <a:ext cx="228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0" name="Прямая соединительная линия 99"/>
          <p:cNvCxnSpPr/>
          <p:nvPr/>
        </p:nvCxnSpPr>
        <p:spPr>
          <a:xfrm rot="5400000">
            <a:off x="1545282" y="2493318"/>
            <a:ext cx="147935"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Прямая соединительная линия 101"/>
          <p:cNvCxnSpPr>
            <a:stCxn id="29" idx="2"/>
            <a:endCxn id="32" idx="0"/>
          </p:cNvCxnSpPr>
          <p:nvPr/>
        </p:nvCxnSpPr>
        <p:spPr>
          <a:xfrm rot="5400000">
            <a:off x="3162300" y="21717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Соединительная линия уступом 110"/>
          <p:cNvCxnSpPr/>
          <p:nvPr/>
        </p:nvCxnSpPr>
        <p:spPr>
          <a:xfrm rot="10800000" flipV="1">
            <a:off x="457200" y="1829916"/>
            <a:ext cx="457200" cy="3198167"/>
          </a:xfrm>
          <a:prstGeom prst="bentConnector2">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3" name="Соединительная линия уступом 110"/>
          <p:cNvCxnSpPr/>
          <p:nvPr/>
        </p:nvCxnSpPr>
        <p:spPr>
          <a:xfrm rot="10800000" flipV="1">
            <a:off x="609600" y="2362200"/>
            <a:ext cx="152400" cy="1675282"/>
          </a:xfrm>
          <a:prstGeom prst="bentConnector2">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7" name="Прямая соединительная линия 116"/>
          <p:cNvCxnSpPr/>
          <p:nvPr/>
        </p:nvCxnSpPr>
        <p:spPr>
          <a:xfrm rot="5400000">
            <a:off x="1258094" y="21709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Прямая соединительная линия 120"/>
          <p:cNvCxnSpPr>
            <a:endCxn id="32" idx="2"/>
          </p:cNvCxnSpPr>
          <p:nvPr/>
        </p:nvCxnSpPr>
        <p:spPr>
          <a:xfrm rot="5400000" flipH="1" flipV="1">
            <a:off x="3124201" y="2819401"/>
            <a:ext cx="228600" cy="761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Прямая соединительная линия 123"/>
          <p:cNvCxnSpPr/>
          <p:nvPr/>
        </p:nvCxnSpPr>
        <p:spPr>
          <a:xfrm rot="5400000">
            <a:off x="1600200" y="2819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Прямая со стрелкой 125"/>
          <p:cNvCxnSpPr/>
          <p:nvPr/>
        </p:nvCxnSpPr>
        <p:spPr>
          <a:xfrm rot="5400000" flipH="1" flipV="1">
            <a:off x="2286000" y="3429000"/>
            <a:ext cx="15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8" name="Прямая со стрелкой 127"/>
          <p:cNvCxnSpPr>
            <a:endCxn id="38" idx="1"/>
          </p:cNvCxnSpPr>
          <p:nvPr/>
        </p:nvCxnSpPr>
        <p:spPr>
          <a:xfrm>
            <a:off x="2667000" y="3429000"/>
            <a:ext cx="148899" cy="1339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2" name="Прямая со стрелкой 131"/>
          <p:cNvCxnSpPr/>
          <p:nvPr/>
        </p:nvCxnSpPr>
        <p:spPr>
          <a:xfrm rot="5400000">
            <a:off x="2057400" y="3505200"/>
            <a:ext cx="2286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4" name="Прямая со стрелкой 133"/>
          <p:cNvCxnSpPr>
            <a:stCxn id="38" idx="3"/>
          </p:cNvCxnSpPr>
          <p:nvPr/>
        </p:nvCxnSpPr>
        <p:spPr>
          <a:xfrm rot="5400000">
            <a:off x="2522095" y="4278195"/>
            <a:ext cx="362511" cy="2250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6" name="Прямая со стрелкой 135"/>
          <p:cNvCxnSpPr/>
          <p:nvPr/>
        </p:nvCxnSpPr>
        <p:spPr>
          <a:xfrm rot="16200000" flipH="1">
            <a:off x="1828800" y="4419600"/>
            <a:ext cx="3048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7" name="Прямоугольник 136"/>
          <p:cNvSpPr/>
          <p:nvPr/>
        </p:nvSpPr>
        <p:spPr>
          <a:xfrm>
            <a:off x="5791200" y="1447800"/>
            <a:ext cx="19812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Box 137"/>
          <p:cNvSpPr txBox="1"/>
          <p:nvPr/>
        </p:nvSpPr>
        <p:spPr>
          <a:xfrm>
            <a:off x="5867400" y="1676400"/>
            <a:ext cx="1828800" cy="707886"/>
          </a:xfrm>
          <a:prstGeom prst="rect">
            <a:avLst/>
          </a:prstGeom>
          <a:noFill/>
        </p:spPr>
        <p:txBody>
          <a:bodyPr wrap="square" rtlCol="0">
            <a:spAutoFit/>
          </a:bodyPr>
          <a:lstStyle/>
          <a:p>
            <a:r>
              <a:rPr lang="en-US" sz="2000" b="1" dirty="0" smtClean="0"/>
              <a:t>Cognitive elements</a:t>
            </a:r>
            <a:endParaRPr lang="en-US" sz="2000" b="1" dirty="0"/>
          </a:p>
        </p:txBody>
      </p:sp>
      <p:sp>
        <p:nvSpPr>
          <p:cNvPr id="140" name="Овал 139"/>
          <p:cNvSpPr/>
          <p:nvPr/>
        </p:nvSpPr>
        <p:spPr>
          <a:xfrm>
            <a:off x="5562600" y="3429000"/>
            <a:ext cx="23622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nvSpPr>
        <p:spPr>
          <a:xfrm>
            <a:off x="6096000" y="3429000"/>
            <a:ext cx="1828800" cy="707886"/>
          </a:xfrm>
          <a:prstGeom prst="rect">
            <a:avLst/>
          </a:prstGeom>
          <a:noFill/>
        </p:spPr>
        <p:txBody>
          <a:bodyPr wrap="square" rtlCol="0">
            <a:spAutoFit/>
          </a:bodyPr>
          <a:lstStyle/>
          <a:p>
            <a:r>
              <a:rPr lang="en-US" sz="2000" b="1" dirty="0" smtClean="0"/>
              <a:t>Physiologic reactions</a:t>
            </a:r>
            <a:endParaRPr lang="en-US" sz="2000" b="1" dirty="0"/>
          </a:p>
        </p:txBody>
      </p:sp>
      <p:sp useBgFill="1">
        <p:nvSpPr>
          <p:cNvPr id="142" name="Равнобедренный треугольник 141"/>
          <p:cNvSpPr/>
          <p:nvPr/>
        </p:nvSpPr>
        <p:spPr>
          <a:xfrm>
            <a:off x="5562600" y="4648200"/>
            <a:ext cx="2438400" cy="1752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TextBox 142"/>
          <p:cNvSpPr txBox="1"/>
          <p:nvPr/>
        </p:nvSpPr>
        <p:spPr>
          <a:xfrm>
            <a:off x="6172200" y="5638800"/>
            <a:ext cx="1447800" cy="707886"/>
          </a:xfrm>
          <a:prstGeom prst="rect">
            <a:avLst/>
          </a:prstGeom>
          <a:noFill/>
        </p:spPr>
        <p:txBody>
          <a:bodyPr wrap="square" rtlCol="0">
            <a:spAutoFit/>
          </a:bodyPr>
          <a:lstStyle/>
          <a:p>
            <a:r>
              <a:rPr lang="en-US" sz="2000" b="1" dirty="0" smtClean="0"/>
              <a:t>emotional sense</a:t>
            </a:r>
            <a:endParaRPr lang="en-US"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92162"/>
          </a:xfrm>
        </p:spPr>
        <p:txBody>
          <a:bodyPr/>
          <a:lstStyle/>
          <a:p>
            <a:r>
              <a:rPr lang="en-US" dirty="0" smtClean="0"/>
              <a:t>After Treatment</a:t>
            </a:r>
            <a:endParaRPr lang="en-US" dirty="0"/>
          </a:p>
        </p:txBody>
      </p:sp>
      <p:sp>
        <p:nvSpPr>
          <p:cNvPr id="8" name="Прямоугольник 7"/>
          <p:cNvSpPr/>
          <p:nvPr/>
        </p:nvSpPr>
        <p:spPr>
          <a:xfrm>
            <a:off x="914400" y="1600200"/>
            <a:ext cx="1219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Равнобедренный треугольник 13"/>
          <p:cNvSpPr/>
          <p:nvPr/>
        </p:nvSpPr>
        <p:spPr>
          <a:xfrm>
            <a:off x="0" y="4267200"/>
            <a:ext cx="2362200" cy="13716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524000" y="838201"/>
            <a:ext cx="2209800" cy="461665"/>
          </a:xfrm>
          <a:prstGeom prst="rect">
            <a:avLst/>
          </a:prstGeom>
          <a:noFill/>
        </p:spPr>
        <p:txBody>
          <a:bodyPr wrap="square" rtlCol="0">
            <a:spAutoFit/>
          </a:bodyPr>
          <a:lstStyle/>
          <a:p>
            <a:r>
              <a:rPr lang="en-US" sz="2400" b="1" dirty="0" smtClean="0"/>
              <a:t>I go shopping</a:t>
            </a:r>
            <a:endParaRPr lang="en-US" sz="2400" b="1" dirty="0"/>
          </a:p>
        </p:txBody>
      </p:sp>
      <p:sp>
        <p:nvSpPr>
          <p:cNvPr id="22" name="Прямоугольник 21"/>
          <p:cNvSpPr/>
          <p:nvPr/>
        </p:nvSpPr>
        <p:spPr>
          <a:xfrm>
            <a:off x="1295400" y="762000"/>
            <a:ext cx="21336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Овал 22"/>
          <p:cNvSpPr/>
          <p:nvPr/>
        </p:nvSpPr>
        <p:spPr>
          <a:xfrm>
            <a:off x="304800" y="3429000"/>
            <a:ext cx="20574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819400" y="1600200"/>
            <a:ext cx="1143000" cy="461665"/>
          </a:xfrm>
          <a:prstGeom prst="rect">
            <a:avLst/>
          </a:prstGeom>
          <a:noFill/>
        </p:spPr>
        <p:txBody>
          <a:bodyPr wrap="square" rtlCol="0">
            <a:spAutoFit/>
          </a:bodyPr>
          <a:lstStyle/>
          <a:p>
            <a:r>
              <a:rPr lang="en-US" sz="2400" b="1" dirty="0" smtClean="0"/>
              <a:t>dark</a:t>
            </a:r>
            <a:endParaRPr lang="en-US" sz="2400" b="1" dirty="0"/>
          </a:p>
        </p:txBody>
      </p:sp>
      <p:sp>
        <p:nvSpPr>
          <p:cNvPr id="29" name="Прямоугольник 28"/>
          <p:cNvSpPr/>
          <p:nvPr/>
        </p:nvSpPr>
        <p:spPr>
          <a:xfrm>
            <a:off x="2667000" y="1600200"/>
            <a:ext cx="1219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Прямоугольник 29"/>
          <p:cNvSpPr/>
          <p:nvPr/>
        </p:nvSpPr>
        <p:spPr>
          <a:xfrm>
            <a:off x="838200" y="2362200"/>
            <a:ext cx="1219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Прямоугольник 31"/>
          <p:cNvSpPr/>
          <p:nvPr/>
        </p:nvSpPr>
        <p:spPr>
          <a:xfrm>
            <a:off x="2667000" y="2286000"/>
            <a:ext cx="1219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838200" y="1600200"/>
            <a:ext cx="1295400" cy="461665"/>
          </a:xfrm>
          <a:prstGeom prst="rect">
            <a:avLst/>
          </a:prstGeom>
          <a:noFill/>
        </p:spPr>
        <p:txBody>
          <a:bodyPr wrap="square" rtlCol="0">
            <a:spAutoFit/>
          </a:bodyPr>
          <a:lstStyle/>
          <a:p>
            <a:r>
              <a:rPr lang="en-US" sz="2400" b="1" dirty="0" smtClean="0"/>
              <a:t>evening</a:t>
            </a:r>
            <a:endParaRPr lang="en-US" sz="2400" b="1" dirty="0"/>
          </a:p>
        </p:txBody>
      </p:sp>
      <p:sp>
        <p:nvSpPr>
          <p:cNvPr id="37" name="Прямоугольник 36"/>
          <p:cNvSpPr/>
          <p:nvPr/>
        </p:nvSpPr>
        <p:spPr>
          <a:xfrm>
            <a:off x="1371600" y="2895600"/>
            <a:ext cx="22098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Овал 37"/>
          <p:cNvSpPr/>
          <p:nvPr/>
        </p:nvSpPr>
        <p:spPr>
          <a:xfrm>
            <a:off x="2514600" y="3429000"/>
            <a:ext cx="20574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838200" y="2286000"/>
            <a:ext cx="1342803" cy="461665"/>
          </a:xfrm>
          <a:prstGeom prst="rect">
            <a:avLst/>
          </a:prstGeom>
          <a:noFill/>
        </p:spPr>
        <p:txBody>
          <a:bodyPr wrap="none" rtlCol="0">
            <a:spAutoFit/>
          </a:bodyPr>
          <a:lstStyle/>
          <a:p>
            <a:r>
              <a:rPr lang="en-US" sz="2400" b="1" dirty="0" smtClean="0"/>
              <a:t>outdoors</a:t>
            </a:r>
            <a:endParaRPr lang="en-US" sz="2400" b="1" dirty="0"/>
          </a:p>
        </p:txBody>
      </p:sp>
      <p:sp>
        <p:nvSpPr>
          <p:cNvPr id="40" name="TextBox 39"/>
          <p:cNvSpPr txBox="1"/>
          <p:nvPr/>
        </p:nvSpPr>
        <p:spPr>
          <a:xfrm>
            <a:off x="2819400" y="2286000"/>
            <a:ext cx="838200" cy="461665"/>
          </a:xfrm>
          <a:prstGeom prst="rect">
            <a:avLst/>
          </a:prstGeom>
          <a:noFill/>
        </p:spPr>
        <p:txBody>
          <a:bodyPr wrap="square" rtlCol="0">
            <a:spAutoFit/>
          </a:bodyPr>
          <a:lstStyle/>
          <a:p>
            <a:r>
              <a:rPr lang="en-US" sz="2400" b="1" dirty="0" smtClean="0"/>
              <a:t>man</a:t>
            </a:r>
            <a:endParaRPr lang="en-US" sz="2400" b="1" dirty="0"/>
          </a:p>
        </p:txBody>
      </p:sp>
      <p:sp>
        <p:nvSpPr>
          <p:cNvPr id="41" name="TextBox 40"/>
          <p:cNvSpPr txBox="1"/>
          <p:nvPr/>
        </p:nvSpPr>
        <p:spPr>
          <a:xfrm>
            <a:off x="1371600" y="2967335"/>
            <a:ext cx="2133600" cy="461665"/>
          </a:xfrm>
          <a:prstGeom prst="rect">
            <a:avLst/>
          </a:prstGeom>
          <a:noFill/>
        </p:spPr>
        <p:txBody>
          <a:bodyPr wrap="square" rtlCol="0">
            <a:spAutoFit/>
          </a:bodyPr>
          <a:lstStyle/>
          <a:p>
            <a:r>
              <a:rPr lang="en-US" sz="2400" b="1" dirty="0" smtClean="0"/>
              <a:t>bodily   assault</a:t>
            </a:r>
            <a:endParaRPr lang="en-US" sz="2400" b="1" dirty="0"/>
          </a:p>
        </p:txBody>
      </p:sp>
      <p:sp>
        <p:nvSpPr>
          <p:cNvPr id="42" name="TextBox 41"/>
          <p:cNvSpPr txBox="1"/>
          <p:nvPr/>
        </p:nvSpPr>
        <p:spPr>
          <a:xfrm>
            <a:off x="457200" y="3429000"/>
            <a:ext cx="1905000" cy="830997"/>
          </a:xfrm>
          <a:prstGeom prst="rect">
            <a:avLst/>
          </a:prstGeom>
          <a:noFill/>
        </p:spPr>
        <p:txBody>
          <a:bodyPr wrap="square" rtlCol="0">
            <a:spAutoFit/>
          </a:bodyPr>
          <a:lstStyle/>
          <a:p>
            <a:r>
              <a:rPr lang="en-US" sz="2400" b="1" dirty="0" smtClean="0"/>
              <a:t>perceptible perspiration</a:t>
            </a:r>
            <a:endParaRPr lang="en-US" sz="2400" b="1" dirty="0"/>
          </a:p>
        </p:txBody>
      </p:sp>
      <p:sp>
        <p:nvSpPr>
          <p:cNvPr id="43" name="TextBox 42"/>
          <p:cNvSpPr txBox="1"/>
          <p:nvPr/>
        </p:nvSpPr>
        <p:spPr>
          <a:xfrm>
            <a:off x="2819400" y="3657600"/>
            <a:ext cx="1447800" cy="461665"/>
          </a:xfrm>
          <a:prstGeom prst="rect">
            <a:avLst/>
          </a:prstGeom>
          <a:noFill/>
        </p:spPr>
        <p:txBody>
          <a:bodyPr wrap="square" rtlCol="0">
            <a:spAutoFit/>
          </a:bodyPr>
          <a:lstStyle/>
          <a:p>
            <a:r>
              <a:rPr lang="en-US" sz="2400" b="1" dirty="0" smtClean="0"/>
              <a:t>excitation</a:t>
            </a:r>
            <a:endParaRPr lang="en-US" sz="2400" b="1" dirty="0"/>
          </a:p>
        </p:txBody>
      </p:sp>
      <p:sp>
        <p:nvSpPr>
          <p:cNvPr id="44" name="TextBox 43"/>
          <p:cNvSpPr txBox="1"/>
          <p:nvPr/>
        </p:nvSpPr>
        <p:spPr>
          <a:xfrm>
            <a:off x="304800" y="5029200"/>
            <a:ext cx="1981200" cy="461665"/>
          </a:xfrm>
          <a:prstGeom prst="rect">
            <a:avLst/>
          </a:prstGeom>
          <a:noFill/>
        </p:spPr>
        <p:txBody>
          <a:bodyPr wrap="square" rtlCol="0">
            <a:spAutoFit/>
          </a:bodyPr>
          <a:lstStyle/>
          <a:p>
            <a:r>
              <a:rPr lang="en-US" sz="2400" b="1" dirty="0" smtClean="0"/>
              <a:t>suddenness</a:t>
            </a:r>
            <a:endParaRPr lang="en-US" sz="2400" b="1" dirty="0"/>
          </a:p>
        </p:txBody>
      </p:sp>
      <p:sp>
        <p:nvSpPr>
          <p:cNvPr id="45" name="Равнобедренный треугольник 44"/>
          <p:cNvSpPr/>
          <p:nvPr/>
        </p:nvSpPr>
        <p:spPr>
          <a:xfrm>
            <a:off x="2209800" y="4191000"/>
            <a:ext cx="2667000" cy="14478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3048000" y="5029200"/>
            <a:ext cx="1219200" cy="461665"/>
          </a:xfrm>
          <a:prstGeom prst="rect">
            <a:avLst/>
          </a:prstGeom>
          <a:noFill/>
        </p:spPr>
        <p:txBody>
          <a:bodyPr wrap="square" rtlCol="0">
            <a:spAutoFit/>
          </a:bodyPr>
          <a:lstStyle/>
          <a:p>
            <a:r>
              <a:rPr lang="en-US" sz="2400" b="1" dirty="0" smtClean="0"/>
              <a:t>fear</a:t>
            </a:r>
            <a:endParaRPr lang="en-US" sz="2400" b="1" dirty="0"/>
          </a:p>
        </p:txBody>
      </p:sp>
      <p:sp>
        <p:nvSpPr>
          <p:cNvPr id="47" name="Равнобедренный треугольник 46"/>
          <p:cNvSpPr/>
          <p:nvPr/>
        </p:nvSpPr>
        <p:spPr>
          <a:xfrm>
            <a:off x="1600200" y="4267200"/>
            <a:ext cx="1371600" cy="9144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Равнобедренный треугольник 47"/>
          <p:cNvSpPr/>
          <p:nvPr/>
        </p:nvSpPr>
        <p:spPr>
          <a:xfrm>
            <a:off x="914400" y="5410200"/>
            <a:ext cx="2667000" cy="1447800"/>
          </a:xfrm>
          <a:prstGeom prst="triangle">
            <a:avLst>
              <a:gd name="adj" fmla="val 5120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1447800" y="6027003"/>
            <a:ext cx="1447800" cy="830997"/>
          </a:xfrm>
          <a:prstGeom prst="rect">
            <a:avLst/>
          </a:prstGeom>
          <a:noFill/>
        </p:spPr>
        <p:txBody>
          <a:bodyPr wrap="square" rtlCol="0">
            <a:spAutoFit/>
          </a:bodyPr>
          <a:lstStyle/>
          <a:p>
            <a:r>
              <a:rPr lang="en-US" sz="2400" b="1" dirty="0" smtClean="0"/>
              <a:t>at risk of one's life</a:t>
            </a:r>
            <a:endParaRPr lang="en-US" sz="2400" b="1" dirty="0"/>
          </a:p>
        </p:txBody>
      </p:sp>
      <p:sp>
        <p:nvSpPr>
          <p:cNvPr id="51" name="Прямоугольник 50"/>
          <p:cNvSpPr/>
          <p:nvPr/>
        </p:nvSpPr>
        <p:spPr>
          <a:xfrm>
            <a:off x="1676400" y="4724400"/>
            <a:ext cx="1295400" cy="461665"/>
          </a:xfrm>
          <a:prstGeom prst="rect">
            <a:avLst/>
          </a:prstGeom>
        </p:spPr>
        <p:txBody>
          <a:bodyPr wrap="square">
            <a:spAutoFit/>
          </a:bodyPr>
          <a:lstStyle/>
          <a:p>
            <a:r>
              <a:rPr lang="en-US" sz="2400" b="1" dirty="0" smtClean="0"/>
              <a:t>aversion</a:t>
            </a:r>
            <a:endParaRPr lang="en-US" sz="2400" b="1" dirty="0"/>
          </a:p>
        </p:txBody>
      </p:sp>
      <p:cxnSp>
        <p:nvCxnSpPr>
          <p:cNvPr id="61" name="Прямая со стрелкой 60"/>
          <p:cNvCxnSpPr/>
          <p:nvPr/>
        </p:nvCxnSpPr>
        <p:spPr>
          <a:xfrm rot="16200000" flipH="1">
            <a:off x="2536590" y="4397610"/>
            <a:ext cx="725022" cy="15940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2" name="Прямая со стрелкой 91"/>
          <p:cNvCxnSpPr/>
          <p:nvPr/>
        </p:nvCxnSpPr>
        <p:spPr>
          <a:xfrm rot="5400000">
            <a:off x="1295400" y="1752600"/>
            <a:ext cx="1066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0" name="Прямая соединительная линия 99"/>
          <p:cNvCxnSpPr/>
          <p:nvPr/>
        </p:nvCxnSpPr>
        <p:spPr>
          <a:xfrm rot="5400000">
            <a:off x="1545282" y="2493318"/>
            <a:ext cx="147935"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Прямая соединительная линия 123"/>
          <p:cNvCxnSpPr/>
          <p:nvPr/>
        </p:nvCxnSpPr>
        <p:spPr>
          <a:xfrm rot="5400000">
            <a:off x="1600200" y="2819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Прямая со стрелкой 125"/>
          <p:cNvCxnSpPr/>
          <p:nvPr/>
        </p:nvCxnSpPr>
        <p:spPr>
          <a:xfrm rot="5400000" flipH="1" flipV="1">
            <a:off x="2286000" y="3429000"/>
            <a:ext cx="15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7" name="Прямоугольник 136"/>
          <p:cNvSpPr/>
          <p:nvPr/>
        </p:nvSpPr>
        <p:spPr>
          <a:xfrm>
            <a:off x="5791200" y="1447800"/>
            <a:ext cx="19812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Box 137"/>
          <p:cNvSpPr txBox="1"/>
          <p:nvPr/>
        </p:nvSpPr>
        <p:spPr>
          <a:xfrm>
            <a:off x="5867400" y="1676400"/>
            <a:ext cx="1828800" cy="707886"/>
          </a:xfrm>
          <a:prstGeom prst="rect">
            <a:avLst/>
          </a:prstGeom>
          <a:noFill/>
        </p:spPr>
        <p:txBody>
          <a:bodyPr wrap="square" rtlCol="0">
            <a:spAutoFit/>
          </a:bodyPr>
          <a:lstStyle/>
          <a:p>
            <a:r>
              <a:rPr lang="en-US" sz="2000" b="1" dirty="0" smtClean="0"/>
              <a:t>Cognitive elements</a:t>
            </a:r>
            <a:endParaRPr lang="en-US" sz="2000" b="1" dirty="0"/>
          </a:p>
        </p:txBody>
      </p:sp>
      <p:sp>
        <p:nvSpPr>
          <p:cNvPr id="140" name="Овал 139"/>
          <p:cNvSpPr/>
          <p:nvPr/>
        </p:nvSpPr>
        <p:spPr>
          <a:xfrm>
            <a:off x="5562600" y="3429000"/>
            <a:ext cx="23622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nvSpPr>
        <p:spPr>
          <a:xfrm>
            <a:off x="6096000" y="3429000"/>
            <a:ext cx="1828800" cy="707886"/>
          </a:xfrm>
          <a:prstGeom prst="rect">
            <a:avLst/>
          </a:prstGeom>
          <a:noFill/>
        </p:spPr>
        <p:txBody>
          <a:bodyPr wrap="square" rtlCol="0">
            <a:spAutoFit/>
          </a:bodyPr>
          <a:lstStyle/>
          <a:p>
            <a:r>
              <a:rPr lang="en-US" sz="2000" b="1" dirty="0" smtClean="0"/>
              <a:t>Physiologic reactions</a:t>
            </a:r>
            <a:endParaRPr lang="en-US" sz="2000" b="1" dirty="0"/>
          </a:p>
        </p:txBody>
      </p:sp>
      <p:sp useBgFill="1">
        <p:nvSpPr>
          <p:cNvPr id="142" name="Равнобедренный треугольник 141"/>
          <p:cNvSpPr/>
          <p:nvPr/>
        </p:nvSpPr>
        <p:spPr>
          <a:xfrm>
            <a:off x="5562600" y="4648200"/>
            <a:ext cx="2438400" cy="1752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TextBox 142"/>
          <p:cNvSpPr txBox="1"/>
          <p:nvPr/>
        </p:nvSpPr>
        <p:spPr>
          <a:xfrm>
            <a:off x="6172200" y="5638800"/>
            <a:ext cx="1447800" cy="707886"/>
          </a:xfrm>
          <a:prstGeom prst="rect">
            <a:avLst/>
          </a:prstGeom>
          <a:noFill/>
        </p:spPr>
        <p:txBody>
          <a:bodyPr wrap="square" rtlCol="0">
            <a:spAutoFit/>
          </a:bodyPr>
          <a:lstStyle/>
          <a:p>
            <a:r>
              <a:rPr lang="en-US" sz="2000" b="1" dirty="0" smtClean="0"/>
              <a:t>emotional sense</a:t>
            </a:r>
            <a:endParaRPr lang="en-US" sz="2000" b="1" dirty="0"/>
          </a:p>
        </p:txBody>
      </p:sp>
      <p:cxnSp>
        <p:nvCxnSpPr>
          <p:cNvPr id="65" name="Прямая со стрелкой 64"/>
          <p:cNvCxnSpPr/>
          <p:nvPr/>
        </p:nvCxnSpPr>
        <p:spPr>
          <a:xfrm rot="5400000">
            <a:off x="457200" y="44958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Dual Representation Theory </a:t>
            </a:r>
            <a:br>
              <a:rPr lang="en-US" b="1" dirty="0" smtClean="0"/>
            </a:br>
            <a:r>
              <a:rPr lang="en-US" b="1" dirty="0" smtClean="0"/>
              <a:t>(</a:t>
            </a:r>
            <a:r>
              <a:rPr lang="en-US" b="1" dirty="0" err="1" smtClean="0"/>
              <a:t>Brewin</a:t>
            </a:r>
            <a:r>
              <a:rPr lang="en-US" b="1" dirty="0" smtClean="0"/>
              <a:t>, et al 1996)</a:t>
            </a:r>
            <a:endParaRPr lang="en-US" dirty="0"/>
          </a:p>
        </p:txBody>
      </p:sp>
      <p:sp>
        <p:nvSpPr>
          <p:cNvPr id="3" name="Содержимое 2"/>
          <p:cNvSpPr>
            <a:spLocks noGrp="1"/>
          </p:cNvSpPr>
          <p:nvPr>
            <p:ph idx="1"/>
          </p:nvPr>
        </p:nvSpPr>
        <p:spPr/>
        <p:txBody>
          <a:bodyPr/>
          <a:lstStyle/>
          <a:p>
            <a:r>
              <a:rPr lang="en-US" dirty="0" smtClean="0"/>
              <a:t/>
            </a:r>
            <a:br>
              <a:rPr lang="en-US" dirty="0" smtClean="0"/>
            </a:br>
            <a:r>
              <a:rPr lang="en-US" dirty="0" smtClean="0"/>
              <a:t>Based on multiple memory systems to explain features of trauma memory. According to this theory trauma memories are stored in two formats</a:t>
            </a:r>
          </a:p>
          <a:p>
            <a:r>
              <a:rPr lang="en-US" b="1" i="1" dirty="0" smtClean="0"/>
              <a:t>Verbally accessible memory </a:t>
            </a:r>
            <a:r>
              <a:rPr lang="en-US" dirty="0" smtClean="0"/>
              <a:t>(VAM)</a:t>
            </a:r>
          </a:p>
          <a:p>
            <a:r>
              <a:rPr lang="en-US" b="1" i="1" dirty="0" smtClean="0"/>
              <a:t>Situational accessible memory</a:t>
            </a:r>
            <a:r>
              <a:rPr lang="en-US" dirty="0" smtClean="0"/>
              <a:t> (SAM)</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Dual Representation Theory </a:t>
            </a:r>
            <a:br>
              <a:rPr lang="en-US" b="1" dirty="0" smtClean="0"/>
            </a:br>
            <a:r>
              <a:rPr lang="en-US" b="1" dirty="0" smtClean="0"/>
              <a:t>(</a:t>
            </a:r>
            <a:r>
              <a:rPr lang="en-US" b="1" dirty="0" err="1" smtClean="0"/>
              <a:t>Brewin</a:t>
            </a:r>
            <a:r>
              <a:rPr lang="en-US" b="1" dirty="0" smtClean="0"/>
              <a:t>, et al 1996)</a:t>
            </a:r>
            <a:endParaRPr lang="en-US" dirty="0"/>
          </a:p>
        </p:txBody>
      </p:sp>
      <p:sp>
        <p:nvSpPr>
          <p:cNvPr id="3" name="Содержимое 2"/>
          <p:cNvSpPr>
            <a:spLocks noGrp="1"/>
          </p:cNvSpPr>
          <p:nvPr>
            <p:ph idx="1"/>
          </p:nvPr>
        </p:nvSpPr>
        <p:spPr/>
        <p:txBody>
          <a:bodyPr>
            <a:normAutofit fontScale="77500" lnSpcReduction="20000"/>
          </a:bodyPr>
          <a:lstStyle/>
          <a:p>
            <a:r>
              <a:rPr lang="en-US" b="1" dirty="0" smtClean="0"/>
              <a:t>VAM</a:t>
            </a:r>
            <a:r>
              <a:rPr lang="en-US" dirty="0" smtClean="0"/>
              <a:t> contains information of factual type that occurred before, during and after the trauma. Can be accessed through normal autobiographical memory processes and discussed with others – but contains limited information. </a:t>
            </a:r>
          </a:p>
          <a:p>
            <a:r>
              <a:rPr lang="en-US" b="1" dirty="0" smtClean="0"/>
              <a:t>SAM</a:t>
            </a:r>
            <a:r>
              <a:rPr lang="en-US" dirty="0" smtClean="0"/>
              <a:t> contains much more extensive data about the traumatic event from sensory input from eyes, ears, olfactory &amp; touch receptors, plus emotional and physiological changes.</a:t>
            </a:r>
          </a:p>
          <a:p>
            <a:r>
              <a:rPr lang="en-US" b="1" dirty="0" smtClean="0"/>
              <a:t>SAM</a:t>
            </a:r>
            <a:r>
              <a:rPr lang="en-US" dirty="0" smtClean="0"/>
              <a:t> are retrieved automatically in situations where the person is exposed to trauma-related cues. Does not contain a verbal code and therefore is hard to communicate with VAM.</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t>Dual Representation Theory </a:t>
            </a:r>
            <a:br>
              <a:rPr lang="en-US" sz="3200" b="1" dirty="0" smtClean="0"/>
            </a:br>
            <a:r>
              <a:rPr lang="en-US" sz="3200" b="1" dirty="0" smtClean="0"/>
              <a:t>(</a:t>
            </a:r>
            <a:r>
              <a:rPr lang="en-US" sz="3200" b="1" dirty="0" err="1" smtClean="0"/>
              <a:t>Brewin</a:t>
            </a:r>
            <a:r>
              <a:rPr lang="en-US" sz="3200" b="1" dirty="0" smtClean="0"/>
              <a:t>, et al 1996)</a:t>
            </a:r>
            <a:endParaRPr lang="en-US" sz="3200" dirty="0"/>
          </a:p>
        </p:txBody>
      </p:sp>
      <p:pic>
        <p:nvPicPr>
          <p:cNvPr id="4098" name="Picture 2"/>
          <p:cNvPicPr>
            <a:picLocks noGrp="1" noChangeAspect="1" noChangeArrowheads="1"/>
          </p:cNvPicPr>
          <p:nvPr>
            <p:ph idx="1"/>
          </p:nvPr>
        </p:nvPicPr>
        <p:blipFill>
          <a:blip r:embed="rId2"/>
          <a:srcRect/>
          <a:stretch>
            <a:fillRect/>
          </a:stretch>
        </p:blipFill>
        <p:spPr bwMode="auto">
          <a:xfrm>
            <a:off x="1524380" y="1625086"/>
            <a:ext cx="6095239" cy="447619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Dual Representation Theory </a:t>
            </a:r>
            <a:br>
              <a:rPr lang="en-US" b="1" dirty="0" smtClean="0"/>
            </a:br>
            <a:r>
              <a:rPr lang="en-US" b="1" dirty="0" smtClean="0"/>
              <a:t>(</a:t>
            </a:r>
            <a:r>
              <a:rPr lang="en-US" b="1" dirty="0" err="1" smtClean="0"/>
              <a:t>Brewin</a:t>
            </a:r>
            <a:r>
              <a:rPr lang="en-US" b="1" dirty="0" smtClean="0"/>
              <a:t>, et al 1996)</a:t>
            </a:r>
            <a:endParaRPr lang="en-US" dirty="0"/>
          </a:p>
        </p:txBody>
      </p:sp>
      <p:sp>
        <p:nvSpPr>
          <p:cNvPr id="3" name="Содержимое 2"/>
          <p:cNvSpPr>
            <a:spLocks noGrp="1"/>
          </p:cNvSpPr>
          <p:nvPr>
            <p:ph idx="1"/>
          </p:nvPr>
        </p:nvSpPr>
        <p:spPr/>
        <p:txBody>
          <a:bodyPr>
            <a:normAutofit fontScale="92500" lnSpcReduction="10000"/>
          </a:bodyPr>
          <a:lstStyle/>
          <a:p>
            <a:r>
              <a:rPr lang="en-US" b="1" dirty="0" smtClean="0"/>
              <a:t>Verbally Accessible Memory</a:t>
            </a:r>
            <a:r>
              <a:rPr lang="en-US" dirty="0" smtClean="0"/>
              <a:t/>
            </a:r>
            <a:br>
              <a:rPr lang="en-US" dirty="0" smtClean="0"/>
            </a:br>
            <a:r>
              <a:rPr lang="en-US" dirty="0" smtClean="0"/>
              <a:t>VAM contains information of factual type that occurred before, during and after the trauma</a:t>
            </a:r>
          </a:p>
          <a:p>
            <a:r>
              <a:rPr lang="en-US" b="1" dirty="0" smtClean="0"/>
              <a:t>VAM</a:t>
            </a:r>
            <a:r>
              <a:rPr lang="en-US" dirty="0" smtClean="0"/>
              <a:t> can be accessed through normal autobiographical memory processes and discussed with others – but contains limited information. High arousal narrows attention only allows limited information to be registered </a:t>
            </a:r>
            <a:r>
              <a:rPr lang="en-US" dirty="0" err="1" smtClean="0"/>
              <a:t>andtransferred</a:t>
            </a:r>
            <a:r>
              <a:rPr lang="en-US" dirty="0" smtClean="0"/>
              <a:t> to VAM.</a:t>
            </a:r>
            <a:br>
              <a:rPr lang="en-US" dirty="0" smtClean="0"/>
            </a:b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BB6A232A06C4C843B3F96C4DEC1B1186" ma:contentTypeVersion="0" ma:contentTypeDescription="Создание документа." ma:contentTypeScope="" ma:versionID="b102913e76cf3ae6b673986418760d1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FE448FA-01D2-4BEB-938E-BBFAB5A53E39}"/>
</file>

<file path=customXml/itemProps2.xml><?xml version="1.0" encoding="utf-8"?>
<ds:datastoreItem xmlns:ds="http://schemas.openxmlformats.org/officeDocument/2006/customXml" ds:itemID="{FF8272B6-36B7-42D6-B6CD-E2389D56E38A}"/>
</file>

<file path=customXml/itemProps3.xml><?xml version="1.0" encoding="utf-8"?>
<ds:datastoreItem xmlns:ds="http://schemas.openxmlformats.org/officeDocument/2006/customXml" ds:itemID="{2583D05A-A218-4BE9-9E7E-3D52DA7F4102}"/>
</file>

<file path=docProps/app.xml><?xml version="1.0" encoding="utf-8"?>
<Properties xmlns="http://schemas.openxmlformats.org/officeDocument/2006/extended-properties" xmlns:vt="http://schemas.openxmlformats.org/officeDocument/2006/docPropsVTypes">
  <TotalTime>1033</TotalTime>
  <Words>765</Words>
  <Application>Microsoft Office PowerPoint</Application>
  <PresentationFormat>Экран (4:3)</PresentationFormat>
  <Paragraphs>79</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Office Theme</vt:lpstr>
      <vt:lpstr> explanatory models</vt:lpstr>
      <vt:lpstr>Foa &amp; Kozak, 1986 </vt:lpstr>
      <vt:lpstr>Презентация PowerPoint</vt:lpstr>
      <vt:lpstr>Before treatment</vt:lpstr>
      <vt:lpstr>After Treatment</vt:lpstr>
      <vt:lpstr>Dual Representation Theory  (Brewin, et al 1996)</vt:lpstr>
      <vt:lpstr>Dual Representation Theory  (Brewin, et al 1996)</vt:lpstr>
      <vt:lpstr>Dual Representation Theory  (Brewin, et al 1996)</vt:lpstr>
      <vt:lpstr>Dual Representation Theory  (Brewin, et al 1996)</vt:lpstr>
      <vt:lpstr>Dual Representation Theory  (Brewin, et al 1996)</vt:lpstr>
      <vt:lpstr>Dual Representation Theory</vt:lpstr>
      <vt:lpstr>Ehlers &amp; Clark 2000</vt:lpstr>
      <vt:lpstr>In a Cyclical Process: Negative Interpretation of Trauma and Its Consequences Ehlers, 2000</vt:lpstr>
      <vt:lpstr>Ehlers &amp; Clark 2000</vt:lpstr>
      <vt:lpstr>The social-interpersonal model Maercker &amp; Horn, 2013</vt:lpstr>
      <vt:lpstr>The social-interpersonal model Maercker &amp; Horn, 2013</vt:lpstr>
      <vt:lpstr>The social-interpersonal model Maercker &amp; Horn, 2013</vt:lpstr>
      <vt:lpstr>The multifactorial framework, Maercker 2009</vt:lpstr>
      <vt:lpstr>The multifactorial framework model, Maercker 2009</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Models</dc:title>
  <dc:creator>Анна</dc:creator>
  <cp:lastModifiedBy>Анна</cp:lastModifiedBy>
  <cp:revision>15</cp:revision>
  <dcterms:modified xsi:type="dcterms:W3CDTF">2021-12-18T15:16:57Z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0x010100BB6A232A06C4C843B3F96C4DEC1B1186</vt:lpwstr>
  </property>
</Properties>
</file>