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7" r:id="rId4"/>
    <p:sldId id="258" r:id="rId5"/>
    <p:sldId id="266" r:id="rId6"/>
    <p:sldId id="265" r:id="rId7"/>
    <p:sldId id="261" r:id="rId8"/>
    <p:sldId id="278" r:id="rId9"/>
    <p:sldId id="279" r:id="rId10"/>
    <p:sldId id="262" r:id="rId11"/>
    <p:sldId id="263" r:id="rId12"/>
    <p:sldId id="267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Psychic phenomena in </a:t>
            </a:r>
            <a:r>
              <a:rPr lang="en-US" dirty="0" err="1" smtClean="0"/>
              <a:t>traumatization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92622"/>
            <a:ext cx="5714999" cy="6672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-304800"/>
            <a:ext cx="6477000" cy="7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Cognitive processes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Appraisal 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en-US" dirty="0" err="1" smtClean="0"/>
              <a:t>Lasarus</a:t>
            </a:r>
            <a:r>
              <a:rPr lang="en-US" dirty="0" smtClean="0"/>
              <a:t> &amp;</a:t>
            </a:r>
            <a:r>
              <a:rPr lang="en-US" dirty="0" err="1" smtClean="0"/>
              <a:t>Folkman</a:t>
            </a:r>
            <a:r>
              <a:rPr lang="en-US" dirty="0" smtClean="0"/>
              <a:t>, 1984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dirty="0" smtClean="0"/>
              <a:t>Assessment of threats and own resources to cope with the threat</a:t>
            </a:r>
          </a:p>
          <a:p>
            <a:r>
              <a:rPr lang="en-US" b="1" u="sng" dirty="0" smtClean="0"/>
              <a:t>Cognitive model: </a:t>
            </a:r>
            <a:r>
              <a:rPr lang="en-US" dirty="0" smtClean="0"/>
              <a:t>negative assessment of a traumatic event and its consequences leads to the development and chronic manifestation of PTSD.</a:t>
            </a:r>
          </a:p>
          <a:p>
            <a:r>
              <a:rPr lang="en-US" dirty="0" smtClean="0"/>
              <a:t>The world is not perceived as fair and controlled, with meaning, and a person is perceived in the world as vulnerable.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social-interpersonal processes</a:t>
            </a:r>
            <a:endParaRPr lang="en-US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severe traumas occur in an interpersonal context</a:t>
            </a:r>
          </a:p>
          <a:p>
            <a:r>
              <a:rPr lang="en-US" dirty="0" smtClean="0"/>
              <a:t>After trauma, many patients perceive their social environment as unfriendly and positive. They don't trust other people</a:t>
            </a:r>
          </a:p>
          <a:p>
            <a:r>
              <a:rPr lang="en-US" dirty="0" smtClean="0"/>
              <a:t>Social support as a protective factor (stronger than the severity of a traumatic life event and the patient's personality)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Dissociation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 </a:t>
            </a:r>
            <a:r>
              <a:rPr lang="ru-RU" b="1" i="1" dirty="0" smtClean="0"/>
              <a:t>«</a:t>
            </a:r>
            <a:r>
              <a:rPr lang="en-US" b="1" i="1" dirty="0" smtClean="0"/>
              <a:t>Freezing</a:t>
            </a:r>
            <a:r>
              <a:rPr lang="ru-RU" b="1" i="1" dirty="0" smtClean="0"/>
              <a:t>»</a:t>
            </a:r>
            <a:r>
              <a:rPr lang="en-US" b="1" i="1" dirty="0" smtClean="0"/>
              <a:t> </a:t>
            </a:r>
            <a:r>
              <a:rPr lang="en-US" b="1" dirty="0" smtClean="0"/>
              <a:t>in animals</a:t>
            </a:r>
            <a:r>
              <a:rPr lang="en-US" dirty="0" smtClean="0"/>
              <a:t> (evolution conditioned process)</a:t>
            </a:r>
          </a:p>
          <a:p>
            <a:r>
              <a:rPr lang="en-US" dirty="0" smtClean="0"/>
              <a:t>As a phenomenon</a:t>
            </a:r>
            <a:r>
              <a:rPr lang="ru-RU" dirty="0" smtClean="0"/>
              <a:t> </a:t>
            </a:r>
            <a:r>
              <a:rPr lang="en-US" dirty="0" smtClean="0"/>
              <a:t>of PTSD consists of </a:t>
            </a:r>
            <a:r>
              <a:rPr lang="en-US" b="1" dirty="0" smtClean="0"/>
              <a:t>emotional dullness, </a:t>
            </a:r>
            <a:r>
              <a:rPr lang="en-US" b="1" dirty="0" err="1" smtClean="0"/>
              <a:t>derealization</a:t>
            </a:r>
            <a:r>
              <a:rPr lang="en-US" b="1" dirty="0" smtClean="0"/>
              <a:t>, depersonalization, </a:t>
            </a:r>
            <a:r>
              <a:rPr lang="ru-RU" b="1" i="1" dirty="0" smtClean="0"/>
              <a:t>«</a:t>
            </a:r>
            <a:r>
              <a:rPr lang="en-US" b="1" i="1" dirty="0" smtClean="0"/>
              <a:t>out of body</a:t>
            </a:r>
            <a:r>
              <a:rPr lang="ru-RU" b="1" i="1" dirty="0" smtClean="0"/>
              <a:t>»</a:t>
            </a:r>
            <a:r>
              <a:rPr lang="en-US" b="1" dirty="0" smtClean="0"/>
              <a:t> states</a:t>
            </a:r>
            <a:endParaRPr lang="ru-RU" b="1" dirty="0" smtClean="0"/>
          </a:p>
          <a:p>
            <a:r>
              <a:rPr lang="en-US" dirty="0" smtClean="0"/>
              <a:t>It arises during very complex events with a massive threat, when it is impossible to influence the situation by fighting. Necessary for the survival of the organism in cases </a:t>
            </a:r>
            <a:r>
              <a:rPr lang="en-US" dirty="0" err="1" smtClean="0"/>
              <a:t>whene</a:t>
            </a:r>
            <a:r>
              <a:rPr lang="en-US" dirty="0" smtClean="0"/>
              <a:t> the fight is impossible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very much!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Post-traumatic stress disorder </a:t>
            </a:r>
            <a:r>
              <a:rPr lang="en-US" b="1" dirty="0" smtClean="0"/>
              <a:t>is a complex</a:t>
            </a:r>
            <a:r>
              <a:rPr lang="en-US" dirty="0" smtClean="0"/>
              <a:t>, specific set </a:t>
            </a:r>
            <a:r>
              <a:rPr lang="en-US" b="1" dirty="0" smtClean="0"/>
              <a:t>of disturbances of several mental processes</a:t>
            </a:r>
            <a:r>
              <a:rPr lang="en-US" dirty="0" smtClean="0"/>
              <a:t>: affective presentations, conditioning, memory, dissociation, cognitive processes, social-interpersonal processes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Phenomenon's after trauma</a:t>
            </a:r>
            <a:br>
              <a:rPr lang="en-US" sz="3600" dirty="0" smtClean="0"/>
            </a:br>
            <a:r>
              <a:rPr lang="en-US" sz="3600" b="1" dirty="0" smtClean="0"/>
              <a:t>affects</a:t>
            </a:r>
            <a:endParaRPr lang="en-US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Affect, strong emotions (overwhelm an individual's sense of safety and security and </a:t>
            </a:r>
            <a:r>
              <a:rPr lang="en-US" b="1" dirty="0" smtClean="0"/>
              <a:t>feeling vulnerable and to be insecure in their environment, anxiety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shame, anger, disgust, revenge, feelings of injustice </a:t>
            </a:r>
          </a:p>
          <a:p>
            <a:r>
              <a:rPr lang="en-US" u="sng" dirty="0" smtClean="0"/>
              <a:t>feelings of complete defeat, self-denial </a:t>
            </a:r>
            <a:r>
              <a:rPr lang="en-US" dirty="0" smtClean="0"/>
              <a:t>are  high risk factors in the development of PTSD</a:t>
            </a:r>
          </a:p>
          <a:p>
            <a:r>
              <a:rPr lang="en-US" dirty="0" smtClean="0"/>
              <a:t>These emotional states manifest themselves not only during the trauma and almost always in the period in social and interpersonal relationships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Phenomenon's after trauma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Unwanted trauma memories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repeated reliving of the trauma in </a:t>
            </a:r>
            <a:r>
              <a:rPr lang="en-US" b="1" dirty="0" smtClean="0"/>
              <a:t>intrusive memories ("flashbacks"), dreams or nightmares</a:t>
            </a:r>
          </a:p>
          <a:p>
            <a:r>
              <a:rPr lang="en-US" dirty="0" smtClean="0"/>
              <a:t>flashbacks are a typical PTSD phenomenon (sensory details of trauma in the form of pictures or sounds) are experienced </a:t>
            </a:r>
            <a:r>
              <a:rPr lang="en-US" dirty="0" smtClean="0">
                <a:solidFill>
                  <a:srgbClr val="FF0000"/>
                </a:solidFill>
              </a:rPr>
              <a:t>fragmentarily</a:t>
            </a:r>
            <a:r>
              <a:rPr lang="en-US" dirty="0" smtClean="0"/>
              <a:t>. What is especially frustrating is that they are not the result of volitional action. </a:t>
            </a:r>
            <a:r>
              <a:rPr lang="en-US" dirty="0" smtClean="0">
                <a:solidFill>
                  <a:srgbClr val="FF0000"/>
                </a:solidFill>
              </a:rPr>
              <a:t>Not in the context of autobiographical memories</a:t>
            </a:r>
          </a:p>
          <a:p>
            <a:r>
              <a:rPr lang="en-US" dirty="0" smtClean="0"/>
              <a:t>the victims have very emotional </a:t>
            </a:r>
            <a:r>
              <a:rPr lang="en-US" u="sng" dirty="0" smtClean="0"/>
              <a:t>memories </a:t>
            </a:r>
            <a:r>
              <a:rPr lang="en-US" dirty="0" smtClean="0"/>
              <a:t>of the trauma, but </a:t>
            </a:r>
            <a:r>
              <a:rPr lang="en-US" u="sng" dirty="0" smtClean="0"/>
              <a:t>they are disorganized and with gaps</a:t>
            </a:r>
          </a:p>
          <a:p>
            <a:r>
              <a:rPr lang="en-US" b="1" dirty="0" smtClean="0"/>
              <a:t>amnesia </a:t>
            </a:r>
            <a:r>
              <a:rPr lang="en-US" dirty="0" smtClean="0"/>
              <a:t>as regards </a:t>
            </a:r>
            <a:r>
              <a:rPr lang="en-US" b="1" dirty="0" smtClean="0"/>
              <a:t>the details</a:t>
            </a:r>
            <a:r>
              <a:rPr lang="en-US" dirty="0" smtClean="0"/>
              <a:t> of the traumatic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conditioning</a:t>
            </a:r>
            <a:r>
              <a:rPr lang="en-US" dirty="0" smtClean="0"/>
              <a:t> (two factors theory)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neutral stimulus within the traumatic situation is associated with a traumatic situation</a:t>
            </a:r>
          </a:p>
          <a:p>
            <a:pPr marL="514350" indent="-514350">
              <a:buFont typeface="Arial" pitchFamily="34" charset="0"/>
              <a:buAutoNum type="arabicPeriod"/>
            </a:pPr>
            <a:r>
              <a:rPr lang="en-US" dirty="0" smtClean="0"/>
              <a:t>Maintenance of the disorder is associated with operant conditioning (avoidance of stimuli is reinforced)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factors - theory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During the trauma (psychological model "two factors - theory", </a:t>
            </a:r>
            <a:r>
              <a:rPr lang="en-US" dirty="0" err="1" smtClean="0"/>
              <a:t>Mowrer</a:t>
            </a:r>
            <a:r>
              <a:rPr lang="en-US" dirty="0" smtClean="0"/>
              <a:t> 1960 classical and operant conditioning) </a:t>
            </a:r>
            <a:r>
              <a:rPr lang="en-US" b="1" dirty="0" smtClean="0"/>
              <a:t>a neutral stimulus is associated with a traumatic situation</a:t>
            </a:r>
            <a:r>
              <a:rPr lang="en-US" dirty="0" smtClean="0"/>
              <a:t> (fear reaction and autonomic manifestations), later there is </a:t>
            </a:r>
            <a:r>
              <a:rPr lang="en-US" b="1" dirty="0" smtClean="0"/>
              <a:t>a generalization</a:t>
            </a:r>
            <a:r>
              <a:rPr lang="en-US" dirty="0" smtClean="0"/>
              <a:t> of the reaction to various stimuli (stimuli).</a:t>
            </a:r>
          </a:p>
          <a:p>
            <a:r>
              <a:rPr lang="en-US" dirty="0" smtClean="0"/>
              <a:t>Maintenance of the disorder is associated with operant conditioning (avoidance of stimuli is reinforced)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classical and operant conditioning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19200"/>
            <a:ext cx="4501286" cy="337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52406"/>
            <a:ext cx="5791200" cy="615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2277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113" y="723900"/>
            <a:ext cx="460177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09719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B6A232A06C4C843B3F96C4DEC1B1186" ma:contentTypeVersion="0" ma:contentTypeDescription="Создание документа." ma:contentTypeScope="" ma:versionID="b102913e76cf3ae6b673986418760d1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B6DAB2-B809-4084-9145-E79970820846}"/>
</file>

<file path=customXml/itemProps2.xml><?xml version="1.0" encoding="utf-8"?>
<ds:datastoreItem xmlns:ds="http://schemas.openxmlformats.org/officeDocument/2006/customXml" ds:itemID="{5C6D9043-0CA0-4DB6-8516-6C2C449BBF75}"/>
</file>

<file path=customXml/itemProps3.xml><?xml version="1.0" encoding="utf-8"?>
<ds:datastoreItem xmlns:ds="http://schemas.openxmlformats.org/officeDocument/2006/customXml" ds:itemID="{66D72844-E429-4BB9-A813-274F1F7E7F56}"/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493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Psychic phenomena in traumatization</vt:lpstr>
      <vt:lpstr>Презентация PowerPoint</vt:lpstr>
      <vt:lpstr>Phenomenon's after trauma affects</vt:lpstr>
      <vt:lpstr> Phenomenon's after trauma  Unwanted trauma memories </vt:lpstr>
      <vt:lpstr>conditioning (two factors theory)</vt:lpstr>
      <vt:lpstr>two factors - theory</vt:lpstr>
      <vt:lpstr>classical and operant conditioning</vt:lpstr>
      <vt:lpstr>Презентация PowerPoint</vt:lpstr>
      <vt:lpstr>Презентация PowerPoint</vt:lpstr>
      <vt:lpstr>Презентация PowerPoint</vt:lpstr>
      <vt:lpstr>Презентация PowerPoint</vt:lpstr>
      <vt:lpstr>Cognitive processes</vt:lpstr>
      <vt:lpstr>social-interpersonal processes</vt:lpstr>
      <vt:lpstr>Dissociation</vt:lpstr>
      <vt:lpstr>Thank You very much!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14</cp:revision>
  <dcterms:modified xsi:type="dcterms:W3CDTF">2021-12-18T15:15:10Z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0x010100BB6A232A06C4C843B3F96C4DEC1B1186</vt:lpwstr>
  </property>
</Properties>
</file>