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9780-30BF-4A90-B070-D21FBAA6F7F5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4AE2-624B-42A1-B6EB-7E35C3D08CF4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B8D3-E406-47A2-9EE2-4F134C2E98CD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9432-F434-4CF7-9BC1-E2EA29700D91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8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9A6F-C1FA-42BE-89D1-671A609DD5D1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AA77-2728-49EB-ACFE-DE558C992C01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3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9030-C30B-468E-AF32-0BC1479F966C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B808-7671-4C0E-B75A-AFF6F95FA4DB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7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3B38-1A6D-49F7-8340-4B1332B91D88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4E8D-2568-42E2-92E9-E3C48D1DB1BA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9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8B2C-534B-45DB-8A68-33E3CF1C5E8B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0810-5115-459A-BD75-DA64572F0466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D3D4-2C7F-442F-9B5C-A6703B59A8CD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5E75-CDAE-4923-9C44-3DF10F77E478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0AAA-D015-473F-AF0F-A4AA7623BBBA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FC95-632F-4B33-A178-40D2A1DE4CF5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8BAE-21CD-4E29-B555-67E2A6864E14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F27C-ECFC-4EC5-A78D-E4EE3F60A0E2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335A-F84D-4703-8139-59E232010D60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0C7D-C685-49D8-9F25-0AF488EED66B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9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5ACF-88AF-4CFE-B0DE-D6782736F276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29E1-173C-431E-997D-24520B1D4130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4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23C126-7898-4F3A-9AFB-24CC4AFEB73E}" type="datetimeFigureOut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23.11.2021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383704-D631-4DC3-9451-B5E7513667C2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Posttraumatic Growth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9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help?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mood, sensitivity of the psychologist (psychotherapist) to the growth processes (support, but not forcing) </a:t>
            </a:r>
            <a:endParaRPr lang="en-US" dirty="0" smtClean="0"/>
          </a:p>
          <a:p>
            <a:r>
              <a:rPr lang="en-US" dirty="0" smtClean="0"/>
              <a:t>Help Imaginative </a:t>
            </a:r>
            <a:r>
              <a:rPr lang="en-US" dirty="0"/>
              <a:t>techniques, cognitive-behavioral elements, wisdom therapy </a:t>
            </a:r>
          </a:p>
          <a:p>
            <a:r>
              <a:rPr lang="en-US" dirty="0" smtClean="0"/>
              <a:t>With </a:t>
            </a:r>
            <a:r>
              <a:rPr lang="en-US" dirty="0"/>
              <a:t>children, it is important to develop autonomy, initiative, the ability to act, the ability </a:t>
            </a:r>
            <a:r>
              <a:rPr lang="en-US" b="1" u="sng" dirty="0"/>
              <a:t>to develop resilience, stable and reliable social relationships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31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With adolescents, develop hope for a successful future, for the development of "resilience", firmness, psychosocial health, integration into significant systems of relationships, fairness in relationships, controllability, identification  </a:t>
            </a:r>
            <a:endParaRPr lang="en-US" dirty="0" smtClean="0"/>
          </a:p>
          <a:p>
            <a:r>
              <a:rPr lang="en-US" dirty="0" smtClean="0"/>
              <a:t>Adults</a:t>
            </a:r>
            <a:r>
              <a:rPr lang="en-US" dirty="0"/>
              <a:t>: problem solving, self-regulatory competence, ability to maintain consistency (density), balance between autonomy and being part of a collective process, wisdom therapy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8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mtClean="0"/>
          </a:p>
          <a:p>
            <a:pPr marL="0" indent="0" algn="ctr">
              <a:buNone/>
            </a:pPr>
            <a:r>
              <a:rPr lang="en-US" smtClean="0"/>
              <a:t>Thank </a:t>
            </a:r>
            <a:r>
              <a:rPr lang="en-US" dirty="0" smtClean="0"/>
              <a:t>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6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29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arial"/>
            </a:endParaRPr>
          </a:p>
          <a:p>
            <a:r>
              <a:rPr lang="en-US" dirty="0">
                <a:solidFill>
                  <a:srgbClr val="202124"/>
                </a:solidFill>
                <a:latin typeface="arial"/>
              </a:rPr>
              <a:t>Many people have the potential for development (growth) </a:t>
            </a:r>
            <a:endParaRPr lang="en-US" dirty="0" smtClean="0">
              <a:solidFill>
                <a:srgbClr val="202124"/>
              </a:solidFill>
              <a:latin typeface="arial"/>
            </a:endParaRPr>
          </a:p>
          <a:p>
            <a:r>
              <a:rPr lang="en-US" dirty="0" smtClean="0">
                <a:solidFill>
                  <a:srgbClr val="202124"/>
                </a:solidFill>
                <a:latin typeface="arial"/>
              </a:rPr>
              <a:t>Despite 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growth, there is nothing "good" about traumatic situations </a:t>
            </a:r>
            <a:endParaRPr lang="en-US" dirty="0" smtClean="0">
              <a:solidFill>
                <a:srgbClr val="202124"/>
              </a:solidFill>
              <a:latin typeface="arial"/>
            </a:endParaRPr>
          </a:p>
          <a:p>
            <a:r>
              <a:rPr lang="en-US" dirty="0" smtClean="0">
                <a:solidFill>
                  <a:srgbClr val="202124"/>
                </a:solidFill>
                <a:latin typeface="arial"/>
              </a:rPr>
              <a:t>Traumatic 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events are not a prerequisite for growth </a:t>
            </a:r>
            <a:endParaRPr lang="en-US" dirty="0" smtClean="0">
              <a:solidFill>
                <a:srgbClr val="202124"/>
              </a:solidFill>
              <a:latin typeface="arial"/>
            </a:endParaRPr>
          </a:p>
          <a:p>
            <a:r>
              <a:rPr lang="en-US" dirty="0" smtClean="0">
                <a:solidFill>
                  <a:srgbClr val="202124"/>
                </a:solidFill>
                <a:latin typeface="arial"/>
              </a:rPr>
              <a:t>Growth 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and resilience (resilience) are not universal and not taken for granted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6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functioning in high-risk </a:t>
            </a:r>
            <a:r>
              <a:rPr lang="en-US" dirty="0" smtClean="0"/>
              <a:t>environments</a:t>
            </a:r>
          </a:p>
          <a:p>
            <a:r>
              <a:rPr lang="en-US" dirty="0" smtClean="0"/>
              <a:t>Ability </a:t>
            </a:r>
            <a:r>
              <a:rPr lang="en-US" dirty="0"/>
              <a:t>to “walk away” and return to normal functioning after a traumatic event 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is not a stable personality characteristic, but a dynamic, contextually related, intra- and </a:t>
            </a:r>
            <a:r>
              <a:rPr lang="en-US" dirty="0" err="1"/>
              <a:t>interindividual</a:t>
            </a:r>
            <a:r>
              <a:rPr lang="en-US" dirty="0"/>
              <a:t> characteristic of the adaptation process.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14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helps maintain resistance?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Social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Avoid </a:t>
            </a:r>
            <a:r>
              <a:rPr lang="en-US" dirty="0"/>
              <a:t>judging events as "impossible to </a:t>
            </a:r>
            <a:r>
              <a:rPr lang="en-US" dirty="0" smtClean="0"/>
              <a:t>survive“</a:t>
            </a:r>
          </a:p>
          <a:p>
            <a:r>
              <a:rPr lang="en-US" dirty="0" smtClean="0"/>
              <a:t>Changes </a:t>
            </a:r>
            <a:r>
              <a:rPr lang="en-US" dirty="0"/>
              <a:t>in life are happening, you need to accept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Find </a:t>
            </a:r>
            <a:r>
              <a:rPr lang="en-US" dirty="0"/>
              <a:t>your own goals;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proactive in making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Open </a:t>
            </a:r>
            <a:r>
              <a:rPr lang="en-US" dirty="0"/>
              <a:t>up opportunities to "find </a:t>
            </a:r>
            <a:r>
              <a:rPr lang="en-US" dirty="0" smtClean="0"/>
              <a:t>yourself“</a:t>
            </a:r>
          </a:p>
          <a:p>
            <a:r>
              <a:rPr lang="en-US" dirty="0" smtClean="0"/>
              <a:t>Develop </a:t>
            </a:r>
            <a:r>
              <a:rPr lang="en-US" dirty="0"/>
              <a:t>and maintain a positive </a:t>
            </a:r>
            <a:r>
              <a:rPr lang="en-US" dirty="0" smtClean="0"/>
              <a:t>self-image</a:t>
            </a:r>
          </a:p>
          <a:p>
            <a:r>
              <a:rPr lang="en-US" dirty="0" smtClean="0"/>
              <a:t>Take </a:t>
            </a:r>
            <a:r>
              <a:rPr lang="en-US" dirty="0"/>
              <a:t>care of yourself and be considerate of </a:t>
            </a:r>
            <a:r>
              <a:rPr lang="en-US" dirty="0" smtClean="0"/>
              <a:t>yourself</a:t>
            </a:r>
          </a:p>
          <a:p>
            <a:r>
              <a:rPr lang="en-US" dirty="0" smtClean="0"/>
              <a:t>Keep </a:t>
            </a:r>
            <a:r>
              <a:rPr lang="en-US" dirty="0"/>
              <a:t>the installation hopeful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53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posttraumatic growth?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increasing the value of life</a:t>
            </a:r>
            <a:r>
              <a:rPr lang="en-US" dirty="0" smtClean="0"/>
              <a:t>,</a:t>
            </a:r>
          </a:p>
          <a:p>
            <a:r>
              <a:rPr lang="en-US" dirty="0" smtClean="0"/>
              <a:t>increasing </a:t>
            </a:r>
            <a:r>
              <a:rPr lang="en-US" dirty="0"/>
              <a:t>the importance of personal relationships</a:t>
            </a:r>
            <a:r>
              <a:rPr lang="en-US" dirty="0" smtClean="0"/>
              <a:t>,</a:t>
            </a:r>
          </a:p>
          <a:p>
            <a:r>
              <a:rPr lang="en-US" dirty="0" smtClean="0"/>
              <a:t>opening </a:t>
            </a:r>
            <a:r>
              <a:rPr lang="en-US" dirty="0"/>
              <a:t>up new opportunities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awareness </a:t>
            </a:r>
            <a:r>
              <a:rPr lang="en-US" dirty="0"/>
              <a:t>of one's own strength</a:t>
            </a:r>
            <a:r>
              <a:rPr lang="en-US" dirty="0" smtClean="0"/>
              <a:t>,</a:t>
            </a:r>
          </a:p>
          <a:p>
            <a:r>
              <a:rPr lang="en-US" dirty="0" smtClean="0"/>
              <a:t>intensification </a:t>
            </a:r>
            <a:r>
              <a:rPr lang="en-US" dirty="0"/>
              <a:t>of spiritual consciousness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1161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82" y="3140968"/>
            <a:ext cx="21701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76945"/>
            <a:ext cx="2090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7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Psychodiagnostic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PGS  Posttraumatic Growth Scale (</a:t>
            </a:r>
            <a:r>
              <a:rPr lang="en-US" dirty="0" err="1"/>
              <a:t>Tedeschi</a:t>
            </a:r>
            <a:r>
              <a:rPr lang="en-US" dirty="0"/>
              <a:t> &amp; Calhoun, 1996)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91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Posttraumatic </a:t>
            </a:r>
            <a:r>
              <a:rPr lang="en-US" sz="3200" smtClean="0"/>
              <a:t>Growth study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err="1" smtClean="0"/>
              <a:t>Dekel</a:t>
            </a:r>
            <a:r>
              <a:rPr lang="de-DE" sz="3200" dirty="0" smtClean="0"/>
              <a:t>, S., Ein-Dor, T., &amp; Solomon, Z</a:t>
            </a:r>
            <a:r>
              <a:rPr lang="ru-RU" sz="3200" dirty="0" smtClean="0"/>
              <a:t>. (2012)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871" y="1417638"/>
            <a:ext cx="7464033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60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illusory nature of post-traumatic </a:t>
            </a:r>
            <a:r>
              <a:rPr lang="en-US" sz="3600" dirty="0" smtClean="0"/>
              <a:t>growth </a:t>
            </a:r>
            <a:br>
              <a:rPr lang="en-US" sz="3600" dirty="0" smtClean="0"/>
            </a:br>
            <a:r>
              <a:rPr lang="sv-SE" sz="3600" dirty="0" smtClean="0"/>
              <a:t>Zoellner</a:t>
            </a:r>
            <a:r>
              <a:rPr lang="sv-SE" sz="3600" dirty="0"/>
              <a:t>, T. &amp; Maercker, A. (2006)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2113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772816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post-traumatic growth is not a </a:t>
            </a:r>
            <a:r>
              <a:rPr lang="en-US" sz="2400" dirty="0" err="1"/>
              <a:t>salutogenic</a:t>
            </a:r>
            <a:r>
              <a:rPr lang="en-US" sz="2400" dirty="0"/>
              <a:t> factor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associated with a decrease in psychopathological </a:t>
            </a:r>
            <a:r>
              <a:rPr lang="en-US" sz="2400" dirty="0" smtClean="0"/>
              <a:t>symptoms,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associated with a decrease in PTSD symptomatology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cannot </a:t>
            </a:r>
            <a:r>
              <a:rPr lang="en-US" sz="2400" dirty="0"/>
              <a:t>be "caused" in the survivor of a traumatic event artificially or at the request of a psychotherapist, psychologist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persistence </a:t>
            </a:r>
            <a:r>
              <a:rPr lang="en-US" sz="2400" dirty="0"/>
              <a:t>in identifying it in the victim can lead to aggressive behavior and the development of depressive disorders.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7436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7D0C0"/>
      </a:accent1>
      <a:accent2>
        <a:srgbClr val="453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 algn="ctr">
          <a:defRPr/>
        </a:defPPr>
      </a:lst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3EA63D-E433-4818-9B09-99EC580AB646}"/>
</file>

<file path=customXml/itemProps2.xml><?xml version="1.0" encoding="utf-8"?>
<ds:datastoreItem xmlns:ds="http://schemas.openxmlformats.org/officeDocument/2006/customXml" ds:itemID="{A65C4B8E-B875-4BC2-8F65-CCD527CDD705}"/>
</file>

<file path=customXml/itemProps3.xml><?xml version="1.0" encoding="utf-8"?>
<ds:datastoreItem xmlns:ds="http://schemas.openxmlformats.org/officeDocument/2006/customXml" ds:itemID="{2CC243A7-8375-4F2B-817E-CAEA6028B8CE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Larissa-Design</vt:lpstr>
      <vt:lpstr>Posttraumatic Growth </vt:lpstr>
      <vt:lpstr>Презентация PowerPoint</vt:lpstr>
      <vt:lpstr>Introduction</vt:lpstr>
      <vt:lpstr>Resilience</vt:lpstr>
      <vt:lpstr>What helps maintain resistance?</vt:lpstr>
      <vt:lpstr>What is a posttraumatic growth?</vt:lpstr>
      <vt:lpstr>Psychodiagnostic</vt:lpstr>
      <vt:lpstr>Posttraumatic Growth study Dekel, S., Ein-Dor, T., &amp; Solomon, Z. (2012)</vt:lpstr>
      <vt:lpstr>The illusory nature of post-traumatic growth  Zoellner, T. &amp; Maercker, A. (2006)</vt:lpstr>
      <vt:lpstr>How can we help?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Posttraumatic Growth </dc:title>
  <dc:creator>Анна</dc:creator>
  <cp:lastModifiedBy>Анна</cp:lastModifiedBy>
  <cp:revision>4</cp:revision>
  <dcterms:created xsi:type="dcterms:W3CDTF">2021-11-23T12:24:13Z</dcterms:created>
  <dcterms:modified xsi:type="dcterms:W3CDTF">2021-11-23T17:48:35Z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