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79" d="100"/>
          <a:sy n="79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F537BA8-780D-4225-A0A5-3AB6B750F175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5143F3-BFF5-4DA6-B2B4-501B8206EC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9" y="142852"/>
            <a:ext cx="5205660" cy="3258716"/>
          </a:xfrm>
        </p:spPr>
        <p:txBody>
          <a:bodyPr>
            <a:normAutofit/>
          </a:bodyPr>
          <a:lstStyle/>
          <a:p>
            <a:r>
              <a:rPr lang="ru-RU" dirty="0" smtClean="0"/>
              <a:t>Формы организации обучения. Средства обучения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239000" cy="1500198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3200" dirty="0" smtClean="0"/>
              <a:t>1 тип: Изучение нового материала.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239000" cy="47149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i="1" dirty="0" smtClean="0"/>
              <a:t> Вид урока</a:t>
            </a:r>
            <a:r>
              <a:rPr lang="ru-RU" dirty="0" smtClean="0"/>
              <a:t>:  </a:t>
            </a:r>
          </a:p>
          <a:p>
            <a:pPr>
              <a:buNone/>
            </a:pPr>
            <a:r>
              <a:rPr lang="ru-RU" dirty="0" smtClean="0"/>
              <a:t> - лекция,</a:t>
            </a:r>
          </a:p>
          <a:p>
            <a:pPr>
              <a:buNone/>
            </a:pPr>
            <a:r>
              <a:rPr lang="ru-RU" dirty="0" smtClean="0"/>
              <a:t> - урок с элементами беседы,</a:t>
            </a:r>
          </a:p>
          <a:p>
            <a:pPr>
              <a:buNone/>
            </a:pPr>
            <a:r>
              <a:rPr lang="ru-RU" dirty="0" smtClean="0"/>
              <a:t>- лекция с элементами презентации,</a:t>
            </a:r>
          </a:p>
          <a:p>
            <a:pPr>
              <a:buNone/>
            </a:pPr>
            <a:r>
              <a:rPr lang="ru-RU" dirty="0" smtClean="0"/>
              <a:t>- урок конференция,</a:t>
            </a:r>
          </a:p>
          <a:p>
            <a:pPr>
              <a:buNone/>
            </a:pPr>
            <a:r>
              <a:rPr lang="ru-RU" dirty="0" smtClean="0"/>
              <a:t>- экскурсия,</a:t>
            </a:r>
          </a:p>
          <a:p>
            <a:pPr>
              <a:buNone/>
            </a:pPr>
            <a:r>
              <a:rPr lang="ru-RU" dirty="0" smtClean="0"/>
              <a:t>- исследовательская работа.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Цель урока</a:t>
            </a:r>
            <a:r>
              <a:rPr lang="ru-RU" dirty="0" smtClean="0"/>
              <a:t>: изучение новых знаний и первичное их закрепление.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Структура урока: </a:t>
            </a:r>
          </a:p>
          <a:p>
            <a:pPr>
              <a:buNone/>
            </a:pPr>
            <a:endParaRPr lang="ru-RU" b="1" i="1" dirty="0" smtClean="0"/>
          </a:p>
          <a:p>
            <a:pPr>
              <a:buNone/>
            </a:pPr>
            <a:r>
              <a:rPr lang="ru-RU" dirty="0" err="1" smtClean="0"/>
              <a:t>I.Организация</a:t>
            </a:r>
            <a:r>
              <a:rPr lang="ru-RU" dirty="0" smtClean="0"/>
              <a:t> начала урока (2 минуты). Заинтересовать детей, привлечь их внимание к уроку, сообщить тему и цель урока.</a:t>
            </a:r>
          </a:p>
          <a:p>
            <a:pPr>
              <a:buNone/>
            </a:pPr>
            <a:r>
              <a:rPr lang="ru-RU" dirty="0" err="1" smtClean="0"/>
              <a:t>II.Проверка</a:t>
            </a:r>
            <a:r>
              <a:rPr lang="ru-RU" dirty="0" smtClean="0"/>
              <a:t> домашнего задания (3 минуты). Определённый уровень усвоенного материала предыдущей темы и подготовка школьников к восприятию новой информации.</a:t>
            </a:r>
          </a:p>
          <a:p>
            <a:pPr>
              <a:buNone/>
            </a:pPr>
            <a:r>
              <a:rPr lang="ru-RU" dirty="0" err="1" smtClean="0"/>
              <a:t>III.Основная</a:t>
            </a:r>
            <a:r>
              <a:rPr lang="ru-RU" dirty="0" smtClean="0"/>
              <a:t> часть. Изучение нового материала (20 минут). Научное, увлекательное, доступное изложение нового материала с привлечением учащихся.</a:t>
            </a:r>
          </a:p>
          <a:p>
            <a:pPr>
              <a:buNone/>
            </a:pPr>
            <a:r>
              <a:rPr lang="ru-RU" dirty="0" err="1" smtClean="0"/>
              <a:t>IV.Первичное</a:t>
            </a:r>
            <a:r>
              <a:rPr lang="ru-RU" dirty="0" smtClean="0"/>
              <a:t> закрепление знаний (5 минут). Можно использовать специальные задания после объяснения нового материала. Провести беседу с целью выработки умений и применения знаний.</a:t>
            </a:r>
          </a:p>
          <a:p>
            <a:pPr>
              <a:buNone/>
            </a:pPr>
            <a:r>
              <a:rPr lang="ru-RU" dirty="0" err="1" smtClean="0"/>
              <a:t>V.Подведение</a:t>
            </a:r>
            <a:r>
              <a:rPr lang="ru-RU" dirty="0" smtClean="0"/>
              <a:t>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pPr>
              <a:buNone/>
            </a:pPr>
            <a:r>
              <a:rPr lang="ru-RU" dirty="0" err="1" smtClean="0"/>
              <a:t>VI.Информация</a:t>
            </a:r>
            <a:r>
              <a:rPr lang="ru-RU" dirty="0" smtClean="0"/>
              <a:t> о домашнем задании (3 минуты). Сообщение домашнего задания и разъяснение способов его выполнения.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2 тип: Урок закрепления знаний и формирование умений и навыков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239000" cy="460566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         Вид урока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- практикум,</a:t>
            </a:r>
          </a:p>
          <a:p>
            <a:pPr>
              <a:buNone/>
            </a:pPr>
            <a:r>
              <a:rPr lang="ru-RU" dirty="0" smtClean="0"/>
              <a:t> - экскурсия,</a:t>
            </a:r>
          </a:p>
          <a:p>
            <a:pPr>
              <a:buNone/>
            </a:pPr>
            <a:r>
              <a:rPr lang="ru-RU" dirty="0" smtClean="0"/>
              <a:t>- лабораторная работа,</a:t>
            </a:r>
          </a:p>
          <a:p>
            <a:pPr>
              <a:buNone/>
            </a:pPr>
            <a:r>
              <a:rPr lang="ru-RU" dirty="0" smtClean="0"/>
              <a:t> - деловая игра,</a:t>
            </a:r>
          </a:p>
          <a:p>
            <a:pPr>
              <a:buNone/>
            </a:pPr>
            <a:r>
              <a:rPr lang="ru-RU" dirty="0" smtClean="0"/>
              <a:t> - урок дискуссия.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Цель урока</a:t>
            </a:r>
            <a:r>
              <a:rPr lang="ru-RU" dirty="0" smtClean="0"/>
              <a:t>: Вторичное закрепление усвоенных знаний, выработка умений и навыков по их применению.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Структура урока: </a:t>
            </a:r>
          </a:p>
          <a:p>
            <a:pPr>
              <a:buNone/>
            </a:pPr>
            <a:r>
              <a:rPr lang="ru-RU" dirty="0" smtClean="0"/>
              <a:t>I. Организация начала урока (2 минуты). Заинтересовать детей, привлечь их внимание к уроку, сообщить тему и цель урока.</a:t>
            </a:r>
          </a:p>
          <a:p>
            <a:pPr>
              <a:buNone/>
            </a:pPr>
            <a:r>
              <a:rPr lang="ru-RU" dirty="0" smtClean="0"/>
              <a:t>II. Проверка домашнего задания (3 минуты). Определённый уровень усвоенного материала предыдущей темы и подготовка школьников к восприятию новой информации.</a:t>
            </a:r>
          </a:p>
          <a:p>
            <a:pPr>
              <a:buNone/>
            </a:pPr>
            <a:r>
              <a:rPr lang="ru-RU" dirty="0" smtClean="0"/>
              <a:t>III. Эта часть меняется.</a:t>
            </a:r>
          </a:p>
          <a:p>
            <a:pPr>
              <a:buNone/>
            </a:pPr>
            <a:r>
              <a:rPr lang="ru-RU" dirty="0" smtClean="0"/>
              <a:t>IV. Контроль и самопроверка знаний учащихся.</a:t>
            </a:r>
          </a:p>
          <a:p>
            <a:pPr>
              <a:buNone/>
            </a:pPr>
            <a:r>
              <a:rPr lang="ru-RU" dirty="0" smtClean="0"/>
              <a:t>V. Подведение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pPr>
              <a:buNone/>
            </a:pPr>
            <a:r>
              <a:rPr lang="ru-RU" dirty="0" smtClean="0"/>
              <a:t>VI. Информация о домашнем задании (3 минуты). Сообщение домашнего задания и разъяснение способов его выполнения.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тип: Урок обобщения и систематизации знаний.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         Вид урока:  </a:t>
            </a:r>
          </a:p>
          <a:p>
            <a:pPr>
              <a:buNone/>
            </a:pPr>
            <a:r>
              <a:rPr lang="ru-RU" dirty="0" smtClean="0"/>
              <a:t> - семинары,</a:t>
            </a:r>
          </a:p>
          <a:p>
            <a:pPr>
              <a:buNone/>
            </a:pPr>
            <a:r>
              <a:rPr lang="ru-RU" dirty="0" smtClean="0"/>
              <a:t> - конференция,</a:t>
            </a:r>
          </a:p>
          <a:p>
            <a:pPr>
              <a:buNone/>
            </a:pPr>
            <a:r>
              <a:rPr lang="ru-RU" dirty="0" smtClean="0"/>
              <a:t> - обобщённый урок,</a:t>
            </a:r>
          </a:p>
          <a:p>
            <a:pPr>
              <a:buNone/>
            </a:pPr>
            <a:r>
              <a:rPr lang="ru-RU" dirty="0" smtClean="0"/>
              <a:t> - урок собеседование,</a:t>
            </a:r>
          </a:p>
          <a:p>
            <a:pPr>
              <a:buNone/>
            </a:pPr>
            <a:r>
              <a:rPr lang="ru-RU" dirty="0" smtClean="0"/>
              <a:t> - урок дискуссия, диспут.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 Цель урока</a:t>
            </a:r>
            <a:r>
              <a:rPr lang="ru-RU" dirty="0" smtClean="0"/>
              <a:t>: Обобщение знаний учащихся в систему. Проверка и оценка знаний учащихся.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Этот тип урока используется при повторении крупных разделов изученного материала.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   Структура урока: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I. Организация начала урока (2 минуты). Заинтересовать детей, привлечь их внимание к уроку, сообщить тему и цель урока.</a:t>
            </a:r>
          </a:p>
          <a:p>
            <a:pPr>
              <a:buNone/>
            </a:pPr>
            <a:r>
              <a:rPr lang="ru-RU" dirty="0" smtClean="0"/>
              <a:t>II. Основная часть. Изучение нового материала (20 минут). Научное, увлекательное, доступное  изложение нового материала с привлечением учащихся.</a:t>
            </a:r>
          </a:p>
          <a:p>
            <a:pPr>
              <a:buNone/>
            </a:pPr>
            <a:r>
              <a:rPr lang="ru-RU" dirty="0" smtClean="0"/>
              <a:t>III. Контроль и самопроверка знаний учащихся.</a:t>
            </a:r>
          </a:p>
          <a:p>
            <a:pPr>
              <a:buNone/>
            </a:pPr>
            <a:r>
              <a:rPr lang="ru-RU" dirty="0" smtClean="0"/>
              <a:t>IV. Подведение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pPr>
              <a:buNone/>
            </a:pPr>
            <a:r>
              <a:rPr lang="ru-RU" dirty="0" smtClean="0"/>
              <a:t>V. Информация о домашнем задании (3 минуты). Сообщение домашнего задания и разъяснение  способов его выполнения. (По выбору)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 тип: Урок контроля и коррекции знаний, умений и навыков учащихся.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428868"/>
            <a:ext cx="7239000" cy="41770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      Вид урока:  </a:t>
            </a:r>
          </a:p>
          <a:p>
            <a:pPr>
              <a:buNone/>
            </a:pPr>
            <a:r>
              <a:rPr lang="ru-RU" dirty="0" smtClean="0"/>
              <a:t> - зачёт,</a:t>
            </a:r>
          </a:p>
          <a:p>
            <a:pPr>
              <a:buNone/>
            </a:pPr>
            <a:r>
              <a:rPr lang="ru-RU" dirty="0" smtClean="0"/>
              <a:t> - экзамен,</a:t>
            </a:r>
          </a:p>
          <a:p>
            <a:pPr>
              <a:buNone/>
            </a:pPr>
            <a:r>
              <a:rPr lang="ru-RU" dirty="0" smtClean="0"/>
              <a:t>- контрольная работа,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i="1" dirty="0" smtClean="0"/>
              <a:t>Цель урока</a:t>
            </a:r>
            <a:r>
              <a:rPr lang="ru-RU" dirty="0" smtClean="0"/>
              <a:t>: Определить уровень знаний, умений и навыков учащихся и выявить качество знаний учащихся, рефлексия собственной деятельности.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     Структура урока: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I. Организация начала урока (2 минуты). Заинтересовать детей, привлечь их внимание к уроку, сообщить тему и цель урока.</a:t>
            </a:r>
          </a:p>
          <a:p>
            <a:pPr>
              <a:buNone/>
            </a:pPr>
            <a:r>
              <a:rPr lang="ru-RU" dirty="0" smtClean="0"/>
              <a:t>II. Основная часть. Изучение нового материала (20 минут). Научное, увлекательное, доступное изложение нового материала с привлечением учащихся.</a:t>
            </a:r>
          </a:p>
          <a:p>
            <a:pPr>
              <a:buNone/>
            </a:pPr>
            <a:r>
              <a:rPr lang="ru-RU" dirty="0" smtClean="0"/>
              <a:t>III. Подведение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pPr>
              <a:buNone/>
            </a:pPr>
            <a:r>
              <a:rPr lang="ru-RU" dirty="0" smtClean="0"/>
              <a:t>IV. Рефлексия.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071570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5 тип: Комбинированный или смешанный урок.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35785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           </a:t>
            </a:r>
            <a:r>
              <a:rPr lang="ru-RU" sz="1200" b="1" i="1" dirty="0" smtClean="0"/>
              <a:t> Вид урока</a:t>
            </a:r>
            <a:r>
              <a:rPr lang="ru-RU" sz="1200" dirty="0" smtClean="0"/>
              <a:t>:  </a:t>
            </a:r>
          </a:p>
          <a:p>
            <a:pPr>
              <a:buNone/>
            </a:pPr>
            <a:r>
              <a:rPr lang="ru-RU" sz="1200" dirty="0" smtClean="0"/>
              <a:t>- практикум,</a:t>
            </a:r>
          </a:p>
          <a:p>
            <a:pPr>
              <a:buNone/>
            </a:pPr>
            <a:r>
              <a:rPr lang="ru-RU" sz="1200" dirty="0" smtClean="0"/>
              <a:t> - конференция,</a:t>
            </a:r>
          </a:p>
          <a:p>
            <a:pPr>
              <a:buNone/>
            </a:pPr>
            <a:r>
              <a:rPr lang="ru-RU" sz="1200" dirty="0" smtClean="0"/>
              <a:t> - семинар,</a:t>
            </a:r>
          </a:p>
          <a:p>
            <a:pPr>
              <a:buNone/>
            </a:pPr>
            <a:r>
              <a:rPr lang="ru-RU" sz="1200" dirty="0" smtClean="0"/>
              <a:t>- контрольная работа,</a:t>
            </a:r>
          </a:p>
          <a:p>
            <a:pPr>
              <a:buNone/>
            </a:pPr>
            <a:r>
              <a:rPr lang="ru-RU" sz="1200" dirty="0" smtClean="0"/>
              <a:t> - лекция.</a:t>
            </a:r>
          </a:p>
          <a:p>
            <a:pPr>
              <a:buNone/>
            </a:pPr>
            <a:r>
              <a:rPr lang="ru-RU" sz="1200" b="1" i="1" dirty="0" smtClean="0"/>
              <a:t>         Цель урока</a:t>
            </a:r>
            <a:r>
              <a:rPr lang="ru-RU" sz="1200" dirty="0" smtClean="0"/>
              <a:t>: Выработка умений самостоятельного применения знаний в комплексе и перенос их в новые условия.</a:t>
            </a:r>
          </a:p>
          <a:p>
            <a:pPr>
              <a:buNone/>
            </a:pPr>
            <a:r>
              <a:rPr lang="ru-RU" sz="1200" b="1" i="1" dirty="0" smtClean="0"/>
              <a:t>          Структура урока:</a:t>
            </a:r>
          </a:p>
          <a:p>
            <a:pPr>
              <a:buNone/>
            </a:pPr>
            <a:r>
              <a:rPr lang="ru-RU" sz="1200" dirty="0" smtClean="0"/>
              <a:t>I. Организация начала урока (2 минуты). Заинтересовать детей, привлечь их внимание к уроку, сообщить тему и цель урока.</a:t>
            </a:r>
          </a:p>
          <a:p>
            <a:pPr>
              <a:buNone/>
            </a:pPr>
            <a:r>
              <a:rPr lang="ru-RU" sz="1200" dirty="0" smtClean="0"/>
              <a:t>II. Проверка домашнего задания (3 минуты). Определённый уровень усвоенного материала предыдущей темы и подготовка школьников к восприятию новой информации (в зависимости от формы обучения может и не присутствовать).</a:t>
            </a:r>
          </a:p>
          <a:p>
            <a:pPr>
              <a:buNone/>
            </a:pPr>
            <a:r>
              <a:rPr lang="ru-RU" sz="1200" dirty="0" smtClean="0"/>
              <a:t>III. Основная часть. Изучение нового материала (20 минут). Научное, увлекательное, доступное изложение нового материала с привлечением учащихся.</a:t>
            </a:r>
          </a:p>
          <a:p>
            <a:pPr>
              <a:buNone/>
            </a:pPr>
            <a:r>
              <a:rPr lang="ru-RU" sz="1200" dirty="0" smtClean="0"/>
              <a:t>IV. Первичное закрепление знаний (5 минут). Можно использовать специальные задания после объяснения нового материала. Провести беседу с целью выработки умений и применения знаний.</a:t>
            </a:r>
          </a:p>
          <a:p>
            <a:pPr>
              <a:buNone/>
            </a:pPr>
            <a:r>
              <a:rPr lang="ru-RU" sz="1200" dirty="0" smtClean="0"/>
              <a:t>V. Подведение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pPr>
              <a:buNone/>
            </a:pPr>
            <a:r>
              <a:rPr lang="ru-RU" sz="1200" dirty="0" smtClean="0"/>
              <a:t>VI. Информация о домашнем задании (3 минуты). Сообщение домашнего задания и разъяснение способов его выполнения.</a:t>
            </a:r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ПОДГОТОВКА УЧИТЕЛЯ К УРОКУ.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1.      Изучить учебник, подготовить материалы, которые необходимо изучить на уроке и выбрать материал для самостоятельного изучения.</a:t>
            </a:r>
          </a:p>
          <a:p>
            <a:endParaRPr lang="ru-RU" dirty="0" smtClean="0"/>
          </a:p>
          <a:p>
            <a:r>
              <a:rPr lang="ru-RU" dirty="0" smtClean="0"/>
              <a:t>2.      Подобрать средства обучения по теме урока (пособия, учебные диафильмы, компьютерные материалы и т.д.).</a:t>
            </a:r>
          </a:p>
          <a:p>
            <a:endParaRPr lang="ru-RU" dirty="0" smtClean="0"/>
          </a:p>
          <a:p>
            <a:r>
              <a:rPr lang="ru-RU" dirty="0" smtClean="0"/>
              <a:t>3.      Особое внимание необходимо уделить лабораторной работе. Технику и метод проведения учитель тщательно отрабатывает.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608762"/>
          </a:xfrm>
          <a:ln w="28575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Внеурочные формы организации учебной работы в школе.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7239000" cy="4384058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Внеурочная работа – составная часть учебно-воспитательного процесса школы, основной образовательной программы, призванная решать задачи учебной и </a:t>
            </a:r>
            <a:r>
              <a:rPr lang="ru-RU" dirty="0" err="1" smtClean="0"/>
              <a:t>внеучебной</a:t>
            </a:r>
            <a:r>
              <a:rPr lang="ru-RU" dirty="0" smtClean="0"/>
              <a:t> деятельности в комплексе, одна из форм организации деятельности обучающихся.</a:t>
            </a:r>
          </a:p>
          <a:p>
            <a:r>
              <a:rPr lang="ru-RU" dirty="0" smtClean="0"/>
              <a:t>Цель внеурочной деятельности – создание условий для позитивного общения учащихся в школе и за ее пределами, для проявления инициативы и самостоятельности, ответственности и открытости в реальных жизненных ситуациях, интереса к внеклассной деятельности на всех возрастных этапах.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2000240"/>
          </a:xfrm>
          <a:ln w="31750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задачи организации внеурочной деятельности детей: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239000" cy="453422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- Выявление интересов, склонностей, способностей и возможностей учеников в разных видах деятельности;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Создание условий для индивидуального развития каждого ребенка в избранной сфере внеурочной деятельности;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Формирование системы знаний, умений, навыков у обучающихся в избранном направлении деятельности;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Развитие опыта творческой деятельности;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Создание условий для реализации учащимися приобретенных знаний, умений и навыков;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Развитие опыта неформального общения, взаимодействия, сотрудничества детей;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 Расширение рамок общения школьников с социумом;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Коррекционная работа с детьми, испытывающими трудности в обучении.</a:t>
            </a: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внеурочного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ru-RU" sz="3200" b="1" dirty="0" smtClean="0"/>
              <a:t>учебно-познавательная: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-предметная неделя русского языка;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-библиотечные часы;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-конкурсы, олимпиады, игры и другие учебно-познавательные мероприятия.</a:t>
            </a:r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6241446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2) культурно-просветительное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-посещение городской картинной галереи;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-театральные представления;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школьного фестиваля искусств, приуроченного ко Дню культуры.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6972320" cy="1714488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Понятие о формах обучения. Их 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64"/>
            <a:ext cx="7686700" cy="514353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     Одним из элементов педагогической системы являются организационные формы обучения. Эта категория обозначает внешнюю сторону организации процесса обучения, определяющую, когда, где, кто и как обучается. Если принципы обучения говорят, почему надо так обучать, методы объясняют суть учебного взаимодействия, то формы определяют, как в реальных условиях организовать обучение. Установление форм обучения зависит от других элементов ПС: целей, содержания, методов и средств, состава учеников и учителей, а также материальных условий обучения. </a:t>
            </a:r>
          </a:p>
          <a:p>
            <a:pPr>
              <a:buNone/>
            </a:pPr>
            <a:r>
              <a:rPr lang="ru-RU" dirty="0" smtClean="0"/>
              <a:t>                Учеными выделены такие основания для классификации форм обучения: </a:t>
            </a:r>
            <a:r>
              <a:rPr lang="ru-RU" i="1" dirty="0" smtClean="0"/>
              <a:t>количество и состав учащихся, место учебы, продолжительность учебной работы</a:t>
            </a:r>
            <a:r>
              <a:rPr lang="ru-RU" dirty="0" smtClean="0"/>
              <a:t>. По этим основаниям формы обучения делятся соответственно на индивидуальные, коллективные, групповые, классные и внеклассные, школьные и внешкольные. Эта классификация не является строго научной, но позволяет немного упорядочить разнообразие форм обучения.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3) общественно-патриотическое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-встречи с ветеранами ВОВ, «уроки мужества»;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-работа школьного музея;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-работа по сбору и реставрации музейных экспонатов;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-экскурсионная работа;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-организация и проведение субботника по благоустройству школы.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39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/>
              <a:t>4) физкультурно-оздоровительное и спортивное: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dirty="0" smtClean="0"/>
              <a:t>-работа спортивных секций по футболу и хоккею;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общеоздоровительная</a:t>
            </a:r>
            <a:r>
              <a:rPr lang="ru-RU" dirty="0" smtClean="0"/>
              <a:t> работа;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подвижных игр и «весёлых стартов»;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</a:t>
            </a:r>
            <a:r>
              <a:rPr lang="ru-RU" dirty="0" err="1" smtClean="0"/>
              <a:t>внутришкольных</a:t>
            </a:r>
            <a:r>
              <a:rPr lang="ru-RU" dirty="0" smtClean="0"/>
              <a:t> спортивных соревнований;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бесед по охране здоровья;</a:t>
            </a:r>
          </a:p>
          <a:p>
            <a:pPr>
              <a:buNone/>
            </a:pPr>
            <a:r>
              <a:rPr lang="ru-RU" dirty="0" smtClean="0"/>
              <a:t>-заполнение «карточки здоровья».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/>
              <a:t>5) нравственно-правовое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-беседа о правилах безопасности дорожного движения;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-экологическая работа;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-беседы о правилах поведения в общественном месте;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-работа с социально неадаптированными подростками и их семьями.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7239000" cy="609857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6) эстетическое и игровое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-организация выставок детских рисунков, поделок и творческих работ учащихся;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тематических классных часов по эстетике внешнего вида ученика, культуре поведения и речи;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-участие в конкурсах, выставках детского творчества эстетического цикла на уровне района;</a:t>
            </a:r>
          </a:p>
          <a:p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sz="2800" b="1" dirty="0" smtClean="0"/>
              <a:t>7) лекционно-образовательное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-проведение родительских собраний;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-лектории;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-индивидуальная работа с родителями.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2390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7239000" cy="48463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714488"/>
            <a:ext cx="578647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Конец.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605808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i="1" u="sng" dirty="0" smtClean="0"/>
              <a:t>Классно-урочная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239000" cy="484632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</a:t>
            </a:r>
            <a:r>
              <a:rPr lang="ru-RU" b="1" i="1" u="sng" dirty="0" smtClean="0"/>
              <a:t>Классно-урочная система </a:t>
            </a:r>
            <a:r>
              <a:rPr lang="ru-RU" dirty="0" smtClean="0"/>
              <a:t>является наиболее ранней для нового времени и распространенной в мировой практике. Создателем ее как развернутой системы был </a:t>
            </a:r>
            <a:r>
              <a:rPr lang="ru-RU" b="1" dirty="0" smtClean="0"/>
              <a:t>Я.А.Коменский</a:t>
            </a:r>
            <a:r>
              <a:rPr lang="ru-RU" dirty="0" smtClean="0"/>
              <a:t>, в 17 веке. Классу и уроку как дидактическим понятиям уже около 400 лет. Классно-урочная система характеризуется такими особенностями. Учащиеся приблизительно одного возраста и уровня подготовки составляют класс, который сохраняет в основном постоянный состав в период школьного обучения. Класс работает по единому годовому учебному плану и программам, согласно постоянному расписанию. Основной единицей занятий является урок. Урок обычно посвящен одному учебному предмету, теме. Работой учащихся на уроке руководит учитель. Он оценивает результаты учебы по своему предмету и в конце учебного года принимает решение о переходе учеников в следующий класс. Учебный год, день, расписание уроков, каникулы - это тоже признаки классно-урочной системы.</a:t>
            </a:r>
          </a:p>
          <a:p>
            <a:r>
              <a:rPr lang="ru-RU" b="1" dirty="0" smtClean="0"/>
              <a:t> Ее достоинства</a:t>
            </a:r>
            <a:r>
              <a:rPr lang="ru-RU" dirty="0" smtClean="0"/>
              <a:t>: четкая организационная структура, простое управление, возможность взаимодействия детей между собой, воспитание их в учебном процессе, экономичность. 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Ее недостатки</a:t>
            </a:r>
            <a:r>
              <a:rPr lang="ru-RU" dirty="0" smtClean="0"/>
              <a:t>: трудность в учете индивидуальных особенностей учеников и в организации индивидуальной работы с ними как по содержанию, так и по темпам и методам обучения; строгая организационная структура затрудняет связь обучения с реальной жизнью, замыкает его на школе. Все это толкает педагогов на поиски других систем обучения, вот некоторые из них.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белл-ланкастерская</a:t>
            </a:r>
            <a:r>
              <a:rPr lang="ru-RU" sz="4000" dirty="0" smtClean="0"/>
              <a:t> И </a:t>
            </a:r>
            <a:r>
              <a:rPr lang="ru-RU" sz="4000" dirty="0" err="1" smtClean="0"/>
              <a:t>мангеймская</a:t>
            </a:r>
            <a:r>
              <a:rPr lang="ru-RU" sz="4000" dirty="0" smtClean="0"/>
              <a:t> системы.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186634" cy="460566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В начале 19 века была система взаимного обучения (</a:t>
            </a:r>
            <a:r>
              <a:rPr lang="ru-RU" sz="2400" b="1" dirty="0" err="1" smtClean="0"/>
              <a:t>белл-ланкастерская</a:t>
            </a:r>
            <a:r>
              <a:rPr lang="ru-RU" sz="2400" dirty="0" smtClean="0"/>
              <a:t>): старшие ученики, получившие знание от учителя, обучали тех, кто знает меньше. Это позволяло одному учителю обучать сразу много детей, но давало низкое качество. </a:t>
            </a:r>
          </a:p>
          <a:p>
            <a:endParaRPr lang="ru-RU" sz="2400" dirty="0" smtClean="0"/>
          </a:p>
          <a:p>
            <a:r>
              <a:rPr lang="ru-RU" sz="2400" dirty="0" smtClean="0"/>
              <a:t>      По </a:t>
            </a:r>
            <a:r>
              <a:rPr lang="ru-RU" sz="2400" b="1" dirty="0" err="1" smtClean="0"/>
              <a:t>мангеймской</a:t>
            </a:r>
            <a:r>
              <a:rPr lang="ru-RU" sz="2400" dirty="0" smtClean="0"/>
              <a:t> системе (20 годы нашего века, Европа) создавались классы, разные по уровню развития, способностям, подготовке учеников, - слабые, средние и сильные. Отбор в классы определялся результатами экзаменов. В зависимости от успехов можно было сменить класс, но этого почти не происходило, поскольку система не давала возможности слабым ученикам достигать высокого уровня. Ее элементы сохраняются в некоторых школах Запада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857232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Дальтон-план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В Европе и США в начале 20 века было опробовано много систем обучения, направленных на обеспечение индивидуальной активной самостоятельной учебной работы. Наиболее радикальная из них Дальтон-план, согласно которому учащийся брал задания на год по каждому предмету и отчитывался по ним в установленные сроки. Единого для всех расписания не было. Коллективная работа велась один час в день, остальное время - индивидуальная работа в предметных мастерских, лабораториях, консультации с учителями. В СССР в 20 годы использовалась модификация </a:t>
            </a:r>
            <a:r>
              <a:rPr lang="ru-RU" dirty="0" err="1" smtClean="0"/>
              <a:t>Дальтон-плана</a:t>
            </a:r>
            <a:r>
              <a:rPr lang="ru-RU" dirty="0" smtClean="0"/>
              <a:t> под названием </a:t>
            </a:r>
            <a:r>
              <a:rPr lang="ru-RU" b="1" dirty="0" smtClean="0"/>
              <a:t>бригадно-лабораторная система</a:t>
            </a:r>
            <a:r>
              <a:rPr lang="ru-RU" dirty="0" smtClean="0"/>
              <a:t>. Задания по изучению курса, темы брала группа учеников (бригада). Они работали самостоятельно в лабораториях, отчитывались коллективно, учителя давали консультации. Эта система, развивая самостоятельность учеников, снижала, однако, уровень подготовки, что прекратило ее существование в СССР в 1932 году.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748684"/>
          </a:xfr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Трампа -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В 50-е годы 20 века возник план Трампа - система, стимулирующая индивидуальное обучение, использующая гибкие формы обучения. Она включала три формы работы: лекции с применением технических средств для больших групп в 100-150 учеников, 40% времени; работа в группах 10-15 человек, 20% времени; индивидуальная работа в школьных кабинетах, 40% времени. При этом классов не существует, малые группы меняют свой состав. Система требует слаженной команды учителей, четкой организации, материального обеспечения, имеет определенные достоинства. </a:t>
            </a:r>
          </a:p>
          <a:p>
            <a:endParaRPr lang="ru-RU" dirty="0" smtClean="0"/>
          </a:p>
          <a:p>
            <a:r>
              <a:rPr lang="ru-RU" dirty="0" smtClean="0"/>
              <a:t>      В настоящее время идут попытки усовершенствования </a:t>
            </a:r>
            <a:r>
              <a:rPr lang="ru-RU" dirty="0" err="1" smtClean="0"/>
              <a:t>классноурочной</a:t>
            </a:r>
            <a:r>
              <a:rPr lang="ru-RU" dirty="0" smtClean="0"/>
              <a:t> и других систем. На Западе в развитие плана Трампа имеются "неградуированные классы": ученик по одному предмету может учиться по программе 5 класса, а по другому предмету быть в 3 классе. Имеются проекты и эксперименты по созданию "открытых школ": обучение проходит в учебных центрах с библиотеками, мастерскими, что ведет к разрушению самого института "школа". В целом поиски форм обучения идут в направлении индивидуализации, </a:t>
            </a:r>
            <a:r>
              <a:rPr lang="ru-RU" dirty="0" err="1" smtClean="0"/>
              <a:t>психологизации</a:t>
            </a:r>
            <a:r>
              <a:rPr lang="ru-RU" dirty="0" smtClean="0"/>
              <a:t>, </a:t>
            </a:r>
            <a:r>
              <a:rPr lang="ru-RU" dirty="0" err="1" smtClean="0"/>
              <a:t>технизации</a:t>
            </a:r>
            <a:r>
              <a:rPr lang="ru-RU" dirty="0" smtClean="0"/>
              <a:t> обучения.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1143000"/>
          </a:xfrm>
          <a:ln w="3810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Урок как основная форма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Урок – основная единица образовательного процесса, чётко ограниченная временными рамками (45 минут), планом работы и составом участников.</a:t>
            </a:r>
          </a:p>
          <a:p>
            <a:r>
              <a:rPr lang="ru-RU" dirty="0" smtClean="0"/>
              <a:t>Основной формой обучения в мире является </a:t>
            </a:r>
            <a:r>
              <a:rPr lang="ru-RU" b="1" dirty="0" smtClean="0"/>
              <a:t>классно-урочная форма обучения.</a:t>
            </a:r>
          </a:p>
          <a:p>
            <a:pPr>
              <a:buNone/>
            </a:pPr>
            <a:r>
              <a:rPr lang="ru-RU" dirty="0" smtClean="0"/>
              <a:t>      Уроки даже по одному предмету мало похожи друг на друга.</a:t>
            </a:r>
          </a:p>
          <a:p>
            <a:pPr>
              <a:buNone/>
            </a:pPr>
            <a:r>
              <a:rPr lang="ru-RU" dirty="0" smtClean="0"/>
              <a:t>       Для урока характерны специфические признаки:</a:t>
            </a:r>
          </a:p>
          <a:p>
            <a:endParaRPr lang="ru-RU" dirty="0" smtClean="0"/>
          </a:p>
          <a:p>
            <a:r>
              <a:rPr lang="ru-RU" dirty="0" smtClean="0"/>
              <a:t>1. Постоянная группа учащихся.</a:t>
            </a:r>
          </a:p>
          <a:p>
            <a:endParaRPr lang="ru-RU" dirty="0" smtClean="0"/>
          </a:p>
          <a:p>
            <a:r>
              <a:rPr lang="ru-RU" dirty="0" smtClean="0"/>
              <a:t>2. Руководство учителем, деятельности школьников с учётом индивидуальных особенностей каждого из них.</a:t>
            </a:r>
          </a:p>
          <a:p>
            <a:endParaRPr lang="ru-RU" dirty="0" smtClean="0"/>
          </a:p>
          <a:p>
            <a:r>
              <a:rPr lang="ru-RU" dirty="0" smtClean="0"/>
              <a:t>3. Овладение основным изученным материалом на уроке.</a:t>
            </a:r>
          </a:p>
          <a:p>
            <a:endParaRPr lang="ru-RU" dirty="0" smtClean="0"/>
          </a:p>
          <a:p>
            <a:r>
              <a:rPr lang="ru-RU" dirty="0" smtClean="0"/>
              <a:t>Структура урока и методика его проведения зависят от </a:t>
            </a:r>
            <a:r>
              <a:rPr lang="ru-RU" b="1" i="1" dirty="0" smtClean="0"/>
              <a:t>дидактических целей и задач, </a:t>
            </a:r>
            <a:r>
              <a:rPr lang="ru-RU" dirty="0" smtClean="0"/>
              <a:t>которые решаются в процессе обучения. В зависимости от преобладающих методов и средств обучения один и тот же тип урока может иметь несколько разновидностей (видов).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2900" b="1" dirty="0" smtClean="0">
                <a:solidFill>
                  <a:srgbClr val="FF0000"/>
                </a:solidFill>
              </a:rPr>
              <a:t>  ВИД УРОКА = ФОРМА УРОКА</a:t>
            </a:r>
          </a:p>
          <a:p>
            <a:endParaRPr lang="ru-RU" dirty="0" smtClean="0"/>
          </a:p>
          <a:p>
            <a:r>
              <a:rPr lang="ru-RU" dirty="0" smtClean="0"/>
              <a:t>Попытки классифицировать уроки, разбить их на несколько типов предпринимались очень давно. Первым этой проблемой занимался </a:t>
            </a:r>
            <a:r>
              <a:rPr lang="ru-RU" b="1" dirty="0" smtClean="0"/>
              <a:t>К. Д. Ушинский.</a:t>
            </a:r>
            <a:endParaRPr lang="ru-RU" b="1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ru-RU" dirty="0" smtClean="0"/>
              <a:t> структура уроков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Структура урока </a:t>
            </a:r>
            <a:r>
              <a:rPr lang="ru-RU" dirty="0" smtClean="0"/>
              <a:t>– совокупность элементов урока обеспечивающая его целостность и сохранность основных характеристик урока при различных вариантах.</a:t>
            </a:r>
          </a:p>
          <a:p>
            <a:endParaRPr lang="ru-RU" dirty="0" smtClean="0"/>
          </a:p>
          <a:p>
            <a:r>
              <a:rPr lang="ru-RU" dirty="0" smtClean="0"/>
              <a:t>Структурные элементы урока.</a:t>
            </a:r>
          </a:p>
          <a:p>
            <a:endParaRPr lang="ru-RU" dirty="0" smtClean="0"/>
          </a:p>
          <a:p>
            <a:r>
              <a:rPr lang="ru-RU" dirty="0" smtClean="0"/>
              <a:t>I. Организация начала урока (2 минуты). Заинтересовать детей, привлечь их внимание к уроку, сообщить тему и цель урока.</a:t>
            </a:r>
          </a:p>
          <a:p>
            <a:endParaRPr lang="ru-RU" dirty="0" smtClean="0"/>
          </a:p>
          <a:p>
            <a:r>
              <a:rPr lang="ru-RU" dirty="0" smtClean="0"/>
              <a:t>II. Проверка домашнего задания (3 минуты). Определённый уровень усвоенного материала предыдущей темы и подготовка школьников к восприятию новой информации.</a:t>
            </a:r>
          </a:p>
          <a:p>
            <a:endParaRPr lang="ru-RU" dirty="0" smtClean="0"/>
          </a:p>
          <a:p>
            <a:r>
              <a:rPr lang="ru-RU" dirty="0" smtClean="0"/>
              <a:t>III. Основная часть. Изучение нового материала (20 минут). Научное, увлекательное, доступное изложение нового материала с привлечением учащихся.</a:t>
            </a:r>
          </a:p>
          <a:p>
            <a:endParaRPr lang="ru-RU" dirty="0" smtClean="0"/>
          </a:p>
          <a:p>
            <a:r>
              <a:rPr lang="ru-RU" dirty="0" smtClean="0"/>
              <a:t>IV. Первичное закрепление знаний (5 минут). Можно использовать специальные задания после объяснения нового материала. Провести беседу с целью выработки умений и применения знаний.</a:t>
            </a:r>
          </a:p>
          <a:p>
            <a:endParaRPr lang="ru-RU" dirty="0" smtClean="0"/>
          </a:p>
          <a:p>
            <a:r>
              <a:rPr lang="ru-RU" dirty="0" smtClean="0"/>
              <a:t>V. Подведение итогов урока (2 минуты). Выяснить чему научились дети на уроке, что узнали нового и аргументировать оценку знаний учащихся.</a:t>
            </a:r>
          </a:p>
          <a:p>
            <a:endParaRPr lang="ru-RU" dirty="0" smtClean="0"/>
          </a:p>
          <a:p>
            <a:r>
              <a:rPr lang="ru-RU" dirty="0" smtClean="0"/>
              <a:t>VI. Информация о домашнем задании (3 минуты). Сообщение домашнего задания и разъяснение способов его выполнения.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214422"/>
          </a:xfrm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Типы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169876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Наиболее распространенную и используемую на практике классификацию ввёл Б. П. Есипов и выделил следующие типы уроков:</a:t>
            </a:r>
          </a:p>
          <a:p>
            <a:endParaRPr lang="ru-RU" dirty="0" smtClean="0"/>
          </a:p>
          <a:p>
            <a:r>
              <a:rPr lang="ru-RU" dirty="0" smtClean="0"/>
              <a:t>1.Изучение нового материала.</a:t>
            </a:r>
          </a:p>
          <a:p>
            <a:endParaRPr lang="ru-RU" dirty="0" smtClean="0"/>
          </a:p>
          <a:p>
            <a:r>
              <a:rPr lang="ru-RU" dirty="0" smtClean="0"/>
              <a:t>2.Урок закрепления знаний и формирование умений и навыков.</a:t>
            </a:r>
          </a:p>
          <a:p>
            <a:endParaRPr lang="ru-RU" dirty="0" smtClean="0"/>
          </a:p>
          <a:p>
            <a:r>
              <a:rPr lang="ru-RU" dirty="0" smtClean="0"/>
              <a:t>3.Урок обобщения и систематизации знаний.</a:t>
            </a:r>
          </a:p>
          <a:p>
            <a:endParaRPr lang="ru-RU" dirty="0" smtClean="0"/>
          </a:p>
          <a:p>
            <a:r>
              <a:rPr lang="ru-RU" dirty="0" smtClean="0"/>
              <a:t>4.Урок контроля и коррекции знаний, умений и навыков учащихся.</a:t>
            </a:r>
          </a:p>
          <a:p>
            <a:endParaRPr lang="ru-RU" dirty="0" smtClean="0"/>
          </a:p>
          <a:p>
            <a:r>
              <a:rPr lang="ru-RU" dirty="0" smtClean="0"/>
              <a:t>5.Комбинированный или смешанный урок.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D72A886-A3B0-4BA0-85FD-CE5974724CCF}"/>
</file>

<file path=customXml/itemProps2.xml><?xml version="1.0" encoding="utf-8"?>
<ds:datastoreItem xmlns:ds="http://schemas.openxmlformats.org/officeDocument/2006/customXml" ds:itemID="{B0B6D72C-34FD-464A-9ADD-4F97449F4889}"/>
</file>

<file path=customXml/itemProps3.xml><?xml version="1.0" encoding="utf-8"?>
<ds:datastoreItem xmlns:ds="http://schemas.openxmlformats.org/officeDocument/2006/customXml" ds:itemID="{3671C832-9C9C-488F-98F3-D3877148BD10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166</TotalTime>
  <Words>2540</Words>
  <Application>Microsoft Office PowerPoint</Application>
  <PresentationFormat>Экран (4:3)</PresentationFormat>
  <Paragraphs>243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Изящная</vt:lpstr>
      <vt:lpstr>Формы организации обучения. Средства обучения</vt:lpstr>
      <vt:lpstr>Понятие о формах обучения. Их классификация</vt:lpstr>
      <vt:lpstr>Классно-урочная система</vt:lpstr>
      <vt:lpstr>белл-ланкастерская И мангеймская системы.</vt:lpstr>
      <vt:lpstr>Дальтон-план</vt:lpstr>
      <vt:lpstr>Трампа - система</vt:lpstr>
      <vt:lpstr>Урок как основная форма обучения</vt:lpstr>
      <vt:lpstr> структура уроков</vt:lpstr>
      <vt:lpstr> Типы </vt:lpstr>
      <vt:lpstr>1 тип: Изучение нового материала. </vt:lpstr>
      <vt:lpstr>2 тип: Урок закрепления знаний и формирование умений и навыков</vt:lpstr>
      <vt:lpstr>3 тип: Урок обобщения и систематизации знаний.</vt:lpstr>
      <vt:lpstr>4 тип: Урок контроля и коррекции знаний, умений и навыков учащихся.</vt:lpstr>
      <vt:lpstr>5 тип: Комбинированный или смешанный урок.</vt:lpstr>
      <vt:lpstr>ПОДГОТОВКА УЧИТЕЛЯ К УРОКУ. </vt:lpstr>
      <vt:lpstr>Внеурочные формы организации учебной работы в школе.</vt:lpstr>
      <vt:lpstr>Основные задачи организации внеурочной деятельности детей: </vt:lpstr>
      <vt:lpstr>формы внеурочного воспитания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организации обучения. Средства обучения</dc:title>
  <dc:creator>Infobel</dc:creator>
  <cp:lastModifiedBy>Admin</cp:lastModifiedBy>
  <cp:revision>12</cp:revision>
  <dcterms:created xsi:type="dcterms:W3CDTF">2011-06-16T08:24:01Z</dcterms:created>
  <dcterms:modified xsi:type="dcterms:W3CDTF">2014-02-01T18:28:35Z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