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0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15138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8293"/>
    <a:srgbClr val="34FA39"/>
    <a:srgbClr val="E648EA"/>
    <a:srgbClr val="E7754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2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8F23-8F51-4893-9C78-A5D7DB82021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02B3-2083-48F0-B386-8ACAF97780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8F23-8F51-4893-9C78-A5D7DB82021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02B3-2083-48F0-B386-8ACAF97780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8F23-8F51-4893-9C78-A5D7DB82021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02B3-2083-48F0-B386-8ACAF97780D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8F23-8F51-4893-9C78-A5D7DB82021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02B3-2083-48F0-B386-8ACAF97780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8F23-8F51-4893-9C78-A5D7DB82021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02B3-2083-48F0-B386-8ACAF97780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8F23-8F51-4893-9C78-A5D7DB82021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02B3-2083-48F0-B386-8ACAF97780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8F23-8F51-4893-9C78-A5D7DB82021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02B3-2083-48F0-B386-8ACAF97780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8F23-8F51-4893-9C78-A5D7DB82021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02B3-2083-48F0-B386-8ACAF97780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8F23-8F51-4893-9C78-A5D7DB82021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02B3-2083-48F0-B386-8ACAF97780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8F23-8F51-4893-9C78-A5D7DB82021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02B3-2083-48F0-B386-8ACAF97780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8F23-8F51-4893-9C78-A5D7DB82021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02B3-2083-48F0-B386-8ACAF97780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96D8F23-8F51-4893-9C78-A5D7DB82021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1A402B3-2083-48F0-B386-8ACAF97780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 rot="20839440">
            <a:off x="-19295" y="579937"/>
            <a:ext cx="7772400" cy="178010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СОДЕРЖАНИЕ</a:t>
            </a:r>
            <a:br>
              <a:rPr lang="ru-RU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ОБРАЗОВАНИЯ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3933056"/>
            <a:ext cx="8561040" cy="2016224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FF0000"/>
                </a:solidFill>
              </a:rPr>
              <a:t>Ничему тому, что важно знать, научить нельзя, — все, что может сделать учитель, это указать дорожки. </a:t>
            </a:r>
          </a:p>
          <a:p>
            <a:endParaRPr lang="ru-RU" sz="2600" b="1" dirty="0">
              <a:solidFill>
                <a:srgbClr val="FF0000"/>
              </a:solidFill>
            </a:endParaRPr>
          </a:p>
          <a:p>
            <a:pPr algn="r"/>
            <a:r>
              <a:rPr lang="ru-RU" sz="2600" b="1" dirty="0">
                <a:solidFill>
                  <a:srgbClr val="FF0000"/>
                </a:solidFill>
              </a:rPr>
              <a:t>Олдингтон Р.</a:t>
            </a:r>
          </a:p>
        </p:txBody>
      </p:sp>
    </p:spTree>
    <p:extLst>
      <p:ext uri="{BB962C8B-B14F-4D97-AF65-F5344CB8AC3E}">
        <p14:creationId xmlns="" xmlns:p14="http://schemas.microsoft.com/office/powerpoint/2010/main" val="43828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Пути совершенствования содержания образования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1700808"/>
            <a:ext cx="8640959" cy="4425355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Укрепление материальной базы школ и других              учебных заведений, внедрение новейших               технических средств обучения,                                 компьютеризация обучения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Введение в содержание образования такого материала, который способствует развитию творческого мышления учащихся, их способностей и талантов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Интеграция учебных предметов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718260"/>
            <a:ext cx="1335782" cy="15786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40125">
            <a:off x="5724128" y="4005064"/>
            <a:ext cx="2703934" cy="26440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153888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Носители содержания образования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9553" y="1916832"/>
            <a:ext cx="7740848" cy="4209331"/>
          </a:xfrm>
        </p:spPr>
        <p:txBody>
          <a:bodyPr/>
          <a:lstStyle/>
          <a:p>
            <a:endParaRPr lang="ru-RU" dirty="0" smtClean="0"/>
          </a:p>
          <a:p>
            <a:r>
              <a:rPr lang="ru-RU" sz="2800" b="1" dirty="0" smtClean="0"/>
              <a:t>Стандарт образования</a:t>
            </a:r>
          </a:p>
          <a:p>
            <a:r>
              <a:rPr lang="ru-RU" sz="2800" b="1" dirty="0" smtClean="0"/>
              <a:t>Учебные планы</a:t>
            </a:r>
          </a:p>
          <a:p>
            <a:r>
              <a:rPr lang="ru-RU" sz="2800" b="1" dirty="0" smtClean="0"/>
              <a:t>Учебные программы</a:t>
            </a:r>
          </a:p>
          <a:p>
            <a:r>
              <a:rPr lang="ru-RU" sz="2800" b="1" dirty="0" smtClean="0"/>
              <a:t>Учебники, учебные пособия</a:t>
            </a:r>
          </a:p>
          <a:p>
            <a:endParaRPr lang="ru-RU" sz="28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717032"/>
            <a:ext cx="2549629" cy="18017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9538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12776"/>
            <a:ext cx="8280919" cy="4713387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endParaRPr lang="ru-RU" dirty="0">
              <a:latin typeface="Arial Black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Нормативный документ, определяющий:</a:t>
            </a:r>
          </a:p>
          <a:p>
            <a:r>
              <a:rPr lang="ru-RU" dirty="0" smtClean="0"/>
              <a:t>минимум содержания основных образовательных программ</a:t>
            </a:r>
          </a:p>
          <a:p>
            <a:r>
              <a:rPr lang="ru-RU" dirty="0"/>
              <a:t>м</a:t>
            </a:r>
            <a:r>
              <a:rPr lang="ru-RU" dirty="0" smtClean="0"/>
              <a:t>аксимальный объем учебной нагрузки обучающихся</a:t>
            </a:r>
          </a:p>
          <a:p>
            <a:r>
              <a:rPr lang="ru-RU" dirty="0"/>
              <a:t>т</a:t>
            </a:r>
            <a:r>
              <a:rPr lang="ru-RU" dirty="0" smtClean="0"/>
              <a:t>ребования к уровню подготовки учеников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КОМПОНЕНТЫ                </a:t>
            </a:r>
          </a:p>
          <a:p>
            <a:r>
              <a:rPr lang="ru-RU" dirty="0" smtClean="0"/>
              <a:t>ГОСУДАРСТВЕННЫЙ</a:t>
            </a:r>
          </a:p>
          <a:p>
            <a:r>
              <a:rPr lang="ru-RU" dirty="0" smtClean="0"/>
              <a:t>НАЦИОНАЛЬНО-РЕГИОНАЛЬНЫЙ</a:t>
            </a:r>
          </a:p>
          <a:p>
            <a:r>
              <a:rPr lang="ru-RU" dirty="0" smtClean="0"/>
              <a:t>ШКОЛЬНЫЙ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Стандарт образования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563888" y="1196752"/>
            <a:ext cx="1728192" cy="115212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764704"/>
            <a:ext cx="800100" cy="14287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237" y="3933056"/>
            <a:ext cx="3448232" cy="25922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79103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Нормативный документ, определяющий состав учебных предметов, изучаемых в данном учебном заведении, их распределение по годам обучения, недельное и годовое количество времени, отводимого на каждый учебный предмет, и в связи с этим структуру учебного года</a:t>
            </a:r>
          </a:p>
          <a:p>
            <a:pPr marL="0" indent="0">
              <a:buNone/>
            </a:pPr>
            <a:endParaRPr lang="ru-RU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Дифференцированный         Базовый                       Школьный компонент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омпонент                           (обязательные            (предметы, определяемые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(предмет по выбору              предметы)                     советом школы)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учащихся)</a:t>
            </a:r>
          </a:p>
          <a:p>
            <a:pPr marL="0" indent="0">
              <a:buNone/>
            </a:pP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4988"/>
            <a:ext cx="8229600" cy="1037748"/>
          </a:xfrm>
        </p:spPr>
        <p:txBody>
          <a:bodyPr/>
          <a:lstStyle/>
          <a:p>
            <a:r>
              <a:rPr lang="ru-RU" dirty="0" smtClean="0"/>
              <a:t>Учебные планы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043608" y="2132856"/>
            <a:ext cx="208823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355976" y="2164216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865928" y="2132856"/>
            <a:ext cx="1512168" cy="10394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028837"/>
            <a:ext cx="1371600" cy="10001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39" y="4437112"/>
            <a:ext cx="1917474" cy="19003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4-конечная звезда 10"/>
          <p:cNvSpPr/>
          <p:nvPr/>
        </p:nvSpPr>
        <p:spPr>
          <a:xfrm rot="20818199">
            <a:off x="6156176" y="4586570"/>
            <a:ext cx="614284" cy="129614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 rot="20900629">
            <a:off x="5076056" y="2132856"/>
            <a:ext cx="378687" cy="6394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 rot="20723263">
            <a:off x="2240155" y="4934486"/>
            <a:ext cx="684076" cy="129614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8395336" y="5487771"/>
            <a:ext cx="363488" cy="64807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 rot="1043010">
            <a:off x="863588" y="4675067"/>
            <a:ext cx="360040" cy="1108265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670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268760"/>
            <a:ext cx="8280919" cy="518457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Нормативный документ, очерчивающий круг основных знаний, умений и навыков (ЗУН), подлежащих усвоению учащимися по каждому отдельно взятому учебному предмету</a:t>
            </a:r>
          </a:p>
          <a:p>
            <a:pPr marL="0" indent="0">
              <a:buNone/>
            </a:pPr>
            <a:r>
              <a:rPr lang="ru-RU" dirty="0" smtClean="0">
                <a:latin typeface="Arial Black" pitchFamily="34" charset="0"/>
              </a:rPr>
              <a:t>Функции:</a:t>
            </a:r>
          </a:p>
          <a:p>
            <a:r>
              <a:rPr lang="ru-RU" dirty="0" smtClean="0"/>
              <a:t>Обогащение учащихся </a:t>
            </a:r>
            <a:r>
              <a:rPr lang="ru-RU" dirty="0" err="1" smtClean="0"/>
              <a:t>ЗУНами</a:t>
            </a:r>
            <a:endParaRPr lang="ru-RU" dirty="0" smtClean="0"/>
          </a:p>
          <a:p>
            <a:r>
              <a:rPr lang="ru-RU" dirty="0" smtClean="0"/>
              <a:t>Содержательная и воспитательная, направленная на формирование духовности и научного мировоззрения</a:t>
            </a:r>
          </a:p>
          <a:p>
            <a:r>
              <a:rPr lang="ru-RU" dirty="0" smtClean="0"/>
              <a:t>Организационно-методическая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latin typeface="Arial Black" pitchFamily="34" charset="0"/>
              </a:rPr>
              <a:t>Структура изложения </a:t>
            </a:r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Линейная       концентрическая        Спиральная           Смешанная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Учебные программы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547664" y="5301208"/>
            <a:ext cx="79208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084168" y="5301208"/>
            <a:ext cx="72008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2987824" y="5301208"/>
            <a:ext cx="5040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076056" y="5301208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5065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Содержат указания по организации учебной работы школьников, фактическое изложение учебного материала в соответствии с темами, материал для тренировочных упражнений, вопросы для самоконтроля (хрестоматии, сборники)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4363" y="260648"/>
            <a:ext cx="8229600" cy="1252728"/>
          </a:xfrm>
        </p:spPr>
        <p:txBody>
          <a:bodyPr/>
          <a:lstStyle/>
          <a:p>
            <a:r>
              <a:rPr lang="ru-RU" dirty="0" smtClean="0"/>
              <a:t>Учебники, учебные пособия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1428750" cy="1295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301" y="4437112"/>
            <a:ext cx="2186729" cy="16619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95" y="4490180"/>
            <a:ext cx="1932517" cy="230483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6-конечная звезда 3"/>
          <p:cNvSpPr/>
          <p:nvPr/>
        </p:nvSpPr>
        <p:spPr>
          <a:xfrm rot="20619856">
            <a:off x="3737115" y="5830989"/>
            <a:ext cx="504056" cy="792088"/>
          </a:xfrm>
          <a:prstGeom prst="star6">
            <a:avLst/>
          </a:prstGeom>
          <a:solidFill>
            <a:srgbClr val="E648EA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6-конечная звезда 4"/>
          <p:cNvSpPr/>
          <p:nvPr/>
        </p:nvSpPr>
        <p:spPr>
          <a:xfrm rot="19324448">
            <a:off x="2267744" y="1988468"/>
            <a:ext cx="648072" cy="432420"/>
          </a:xfrm>
          <a:prstGeom prst="star6">
            <a:avLst/>
          </a:prstGeom>
          <a:solidFill>
            <a:srgbClr val="398293"/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 rot="975148">
            <a:off x="5270437" y="4822933"/>
            <a:ext cx="1008112" cy="653802"/>
          </a:xfrm>
          <a:prstGeom prst="star5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 flipH="1">
            <a:off x="2646476" y="4739988"/>
            <a:ext cx="295582" cy="941834"/>
          </a:xfrm>
          <a:prstGeom prst="star5">
            <a:avLst/>
          </a:prstGeom>
          <a:solidFill>
            <a:srgbClr val="34FA39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7-конечная звезда 7"/>
          <p:cNvSpPr/>
          <p:nvPr/>
        </p:nvSpPr>
        <p:spPr>
          <a:xfrm rot="1029868">
            <a:off x="8172400" y="2636168"/>
            <a:ext cx="504056" cy="864840"/>
          </a:xfrm>
          <a:prstGeom prst="star7">
            <a:avLst/>
          </a:prstGeom>
          <a:solidFill>
            <a:srgbClr val="FFFF00"/>
          </a:solidFill>
          <a:scene3d>
            <a:camera prst="isometricOffAxis2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807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20172147">
            <a:off x="298426" y="2083764"/>
            <a:ext cx="8229600" cy="125272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СПАСИБО ЗА ВНИМАНИЕ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658" y="3789040"/>
            <a:ext cx="2855324" cy="201776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689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224805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 ОБРАЗОВАНИЕЯ КАК СРЕДСТВО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ФОРМИРОВАНИЯ БАЗОВОЙ КУЛЬТУРЫ ЛИЧНОСТИ И ЕЕ РАЗВИТИЯ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Что понимают под целями и содержанием современного образования и его структурой?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Под влиянием каких факторов обновляется и совершенствуется содержание образования?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Как развивалась методология и критерии отбора содержания школьного образования?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Какие научные требования предъявляются к содержанию образования в современной школе?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Какими источниками и документами определяется содержание образования учащихся в школе?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9" y="1928802"/>
            <a:ext cx="7858180" cy="4197361"/>
          </a:xfrm>
        </p:spPr>
        <p:txBody>
          <a:bodyPr>
            <a:normAutofit fontScale="77500" lnSpcReduction="2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1. Беспалько В.П.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Природосообразная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педагогика. – М.: «Нар. обр.», 2008. – 512 с.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Леднев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В.Р. Содержание образования: сущность, структура, перспективы. – М.: Педагогика. – 1991, 264 с.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3. Образование в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XXI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веке: подготовка творчески активных специалистов. В кн.: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Креативная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педагогика / Под. ред. Ю.Г. Круглова. – М., 2002. – С. 9–36.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Степаненков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Н.К. Педагогика школы. – Мн.: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Адукацыя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sz="3100" dirty="0" smtClean="0">
                <a:latin typeface="Times New Roman" pitchFamily="18" charset="0"/>
                <a:cs typeface="Times New Roman" pitchFamily="18" charset="0"/>
              </a:rPr>
              <a:t>і выхаванне, 2007. – 491 с.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e-BY" sz="3100" dirty="0" smtClean="0">
                <a:latin typeface="Times New Roman" pitchFamily="18" charset="0"/>
                <a:cs typeface="Times New Roman" pitchFamily="18" charset="0"/>
              </a:rPr>
              <a:t>5. Харламов И.Ф. Педагогика. Компактный учебный курс. – Мн., 2001. – 272с.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4753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916832"/>
            <a:ext cx="8280919" cy="4209331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04064"/>
            <a:ext cx="8229600" cy="1252728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Дидактика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475656" y="1556792"/>
            <a:ext cx="2520280" cy="1800200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364088" y="1556792"/>
            <a:ext cx="2376264" cy="1944216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12275" y="3342754"/>
            <a:ext cx="3096344" cy="244827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Дидактика</a:t>
            </a:r>
            <a:r>
              <a:rPr lang="ru-RU" dirty="0" smtClean="0">
                <a:solidFill>
                  <a:schemeClr val="tx1"/>
                </a:solidFill>
              </a:rPr>
              <a:t> – это педагогическая теория обучения, дающая научное обоснование его содержания, методов и организационных форм.</a:t>
            </a:r>
          </a:p>
          <a:p>
            <a:pPr algn="r"/>
            <a:endParaRPr lang="ru-RU" b="1" dirty="0" smtClean="0">
              <a:solidFill>
                <a:schemeClr val="tx1"/>
              </a:solidFill>
            </a:endParaRP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П.И. </a:t>
            </a:r>
            <a:r>
              <a:rPr lang="ru-RU" b="1" dirty="0" err="1" smtClean="0">
                <a:solidFill>
                  <a:schemeClr val="tx1"/>
                </a:solidFill>
              </a:rPr>
              <a:t>Пидкасистый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64088" y="3933056"/>
            <a:ext cx="3384376" cy="27363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Дидактика</a:t>
            </a:r>
            <a:r>
              <a:rPr lang="ru-RU" dirty="0" smtClean="0">
                <a:solidFill>
                  <a:schemeClr val="tx1"/>
                </a:solidFill>
              </a:rPr>
              <a:t> – это научная дисциплина, которая занимается исследованием теоретических и методических основ обучения.</a:t>
            </a:r>
          </a:p>
          <a:p>
            <a:pPr algn="r"/>
            <a:endParaRPr lang="ru-RU" b="1" dirty="0" smtClean="0">
              <a:solidFill>
                <a:schemeClr val="tx1"/>
              </a:solidFill>
            </a:endParaRPr>
          </a:p>
          <a:p>
            <a:pPr algn="r"/>
            <a:r>
              <a:rPr lang="ru-RU" b="1" dirty="0" err="1" smtClean="0">
                <a:solidFill>
                  <a:schemeClr val="tx1"/>
                </a:solidFill>
              </a:rPr>
              <a:t>В.Ратке</a:t>
            </a:r>
            <a:endParaRPr lang="ru-RU" b="1" dirty="0"/>
          </a:p>
        </p:txBody>
      </p:sp>
      <p:sp>
        <p:nvSpPr>
          <p:cNvPr id="11" name="5-конечная звезда 10"/>
          <p:cNvSpPr/>
          <p:nvPr/>
        </p:nvSpPr>
        <p:spPr>
          <a:xfrm rot="1054850">
            <a:off x="3308619" y="2636912"/>
            <a:ext cx="687317" cy="864096"/>
          </a:xfrm>
          <a:prstGeom prst="star5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4283968" y="4797152"/>
            <a:ext cx="504056" cy="99387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5940152" y="2924944"/>
            <a:ext cx="144016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 rot="19694180">
            <a:off x="755576" y="2204864"/>
            <a:ext cx="432048" cy="348425"/>
          </a:xfrm>
          <a:prstGeom prst="star5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 rot="960760">
            <a:off x="8238548" y="2708920"/>
            <a:ext cx="432048" cy="504056"/>
          </a:xfrm>
          <a:prstGeom prst="star5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5-конечная звезда 15"/>
          <p:cNvSpPr/>
          <p:nvPr/>
        </p:nvSpPr>
        <p:spPr>
          <a:xfrm rot="19231351">
            <a:off x="2086371" y="6119394"/>
            <a:ext cx="657750" cy="563613"/>
          </a:xfrm>
          <a:prstGeom prst="star5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1783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Предмет дидактики </a:t>
            </a:r>
            <a:r>
              <a:rPr lang="ru-RU" sz="2200" b="1" dirty="0" smtClean="0">
                <a:solidFill>
                  <a:schemeClr val="tx1"/>
                </a:solidFill>
              </a:rPr>
              <a:t>– связь преподавания (деятельность учителя) и учения (познавательная деятельность ученика), их взаимосвязь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251520" y="1772816"/>
            <a:ext cx="4247327" cy="43536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Разработка организационных форм учебной деятельности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Разработка методов обучения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Исследование сущности, закономерностей и принципов обучения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Определение педагогических основ содержания образования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Изучение закономерностей учебно-познавательной деятельности учащихся и путей ее активизации в процессе обучения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645152" y="1772816"/>
            <a:ext cx="4247328" cy="435366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Знания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Умения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Навыки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Преподавание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Обучение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Просвещение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Образование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Самообразование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Учение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Научение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Принципы обучения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Методы обучения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Урок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844824"/>
            <a:ext cx="4104456" cy="5040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Проблемы, исследуемые дидактикой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45204" y="1844824"/>
            <a:ext cx="3960440" cy="5040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Основные категории дидактики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979712" y="2348880"/>
            <a:ext cx="576064" cy="504056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588224" y="2348880"/>
            <a:ext cx="504056" cy="504056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7-конечная звезда 9"/>
          <p:cNvSpPr/>
          <p:nvPr/>
        </p:nvSpPr>
        <p:spPr>
          <a:xfrm rot="19950564">
            <a:off x="7776356" y="3515728"/>
            <a:ext cx="540060" cy="576064"/>
          </a:xfrm>
          <a:prstGeom prst="star7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6-конечная звезда 10"/>
          <p:cNvSpPr/>
          <p:nvPr/>
        </p:nvSpPr>
        <p:spPr>
          <a:xfrm rot="19588556">
            <a:off x="4119265" y="3269485"/>
            <a:ext cx="504056" cy="468052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7452320" y="5313453"/>
            <a:ext cx="648072" cy="1008112"/>
          </a:xfrm>
          <a:prstGeom prst="star4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 rot="20955499">
            <a:off x="179512" y="5949280"/>
            <a:ext cx="504056" cy="648072"/>
          </a:xfrm>
          <a:prstGeom prst="star5">
            <a:avLst/>
          </a:prstGeom>
          <a:solidFill>
            <a:srgbClr val="E775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ятно 1 13"/>
          <p:cNvSpPr/>
          <p:nvPr/>
        </p:nvSpPr>
        <p:spPr>
          <a:xfrm rot="19503756">
            <a:off x="4845204" y="5949280"/>
            <a:ext cx="1454988" cy="648072"/>
          </a:xfrm>
          <a:prstGeom prst="irregularSeal1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383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20" y="960490"/>
            <a:ext cx="8568951" cy="502165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Система научных знаний, практических умений и навыков, а также мировоззренческих и нравственно-эстетических идей, которыми необходимо овладеть учащимся в процессе обучения.</a:t>
            </a:r>
          </a:p>
          <a:p>
            <a:pPr marL="0" indent="0" algn="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И.Ф. Харламов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СОВОКУПНОСТЬ:</a:t>
            </a:r>
          </a:p>
          <a:p>
            <a:r>
              <a:rPr lang="ru-RU" b="1" dirty="0">
                <a:solidFill>
                  <a:srgbClr val="FF0000"/>
                </a:solidFill>
              </a:rPr>
              <a:t>с</a:t>
            </a:r>
            <a:r>
              <a:rPr lang="ru-RU" b="1" dirty="0" smtClean="0">
                <a:solidFill>
                  <a:srgbClr val="FF0000"/>
                </a:solidFill>
              </a:rPr>
              <a:t>истемы знаний (о природе, обществе), раскрывающей картину мира;</a:t>
            </a:r>
          </a:p>
          <a:p>
            <a:r>
              <a:rPr lang="ru-RU" b="1" dirty="0">
                <a:solidFill>
                  <a:srgbClr val="FF0000"/>
                </a:solidFill>
              </a:rPr>
              <a:t>о</a:t>
            </a:r>
            <a:r>
              <a:rPr lang="ru-RU" b="1" dirty="0" smtClean="0">
                <a:solidFill>
                  <a:srgbClr val="FF0000"/>
                </a:solidFill>
              </a:rPr>
              <a:t>пыта осуществления известных для человека способов деятельности;</a:t>
            </a:r>
          </a:p>
          <a:p>
            <a:r>
              <a:rPr lang="ru-RU" b="1" dirty="0">
                <a:solidFill>
                  <a:srgbClr val="FF0000"/>
                </a:solidFill>
              </a:rPr>
              <a:t>о</a:t>
            </a:r>
            <a:r>
              <a:rPr lang="ru-RU" b="1" dirty="0" smtClean="0">
                <a:solidFill>
                  <a:srgbClr val="FF0000"/>
                </a:solidFill>
              </a:rPr>
              <a:t>пыта творческой деятельности по решению новых проблем;</a:t>
            </a:r>
          </a:p>
          <a:p>
            <a:r>
              <a:rPr lang="ru-RU" b="1" dirty="0">
                <a:solidFill>
                  <a:srgbClr val="FF0000"/>
                </a:solidFill>
              </a:rPr>
              <a:t>о</a:t>
            </a:r>
            <a:r>
              <a:rPr lang="ru-RU" b="1" dirty="0" smtClean="0">
                <a:solidFill>
                  <a:srgbClr val="FF0000"/>
                </a:solidFill>
              </a:rPr>
              <a:t>пыта ценностного отношения к миру.</a:t>
            </a:r>
          </a:p>
          <a:p>
            <a:pPr marL="0" indent="0" algn="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И.Я. </a:t>
            </a:r>
            <a:r>
              <a:rPr lang="ru-RU" b="1" dirty="0" err="1" smtClean="0">
                <a:solidFill>
                  <a:schemeClr val="tx1"/>
                </a:solidFill>
              </a:rPr>
              <a:t>Лернер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91264" cy="1080120"/>
          </a:xfrm>
        </p:spPr>
        <p:txBody>
          <a:bodyPr/>
          <a:lstStyle/>
          <a:p>
            <a:r>
              <a:rPr lang="ru-RU" b="1" dirty="0" smtClean="0"/>
              <a:t>СОДЕРЖАНИЕ ОБРАЗОВАНИЯ</a:t>
            </a:r>
            <a:endParaRPr lang="ru-RU" b="1" dirty="0"/>
          </a:p>
        </p:txBody>
      </p:sp>
      <p:sp>
        <p:nvSpPr>
          <p:cNvPr id="7" name="Стрелка вниз 6"/>
          <p:cNvSpPr/>
          <p:nvPr/>
        </p:nvSpPr>
        <p:spPr>
          <a:xfrm>
            <a:off x="4283968" y="960489"/>
            <a:ext cx="504056" cy="504056"/>
          </a:xfrm>
          <a:prstGeom prst="downArrow">
            <a:avLst/>
          </a:prstGeom>
          <a:solidFill>
            <a:srgbClr val="E775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220961" y="2420888"/>
            <a:ext cx="630070" cy="648072"/>
          </a:xfrm>
          <a:prstGeom prst="downArrow">
            <a:avLst/>
          </a:prstGeom>
          <a:solidFill>
            <a:srgbClr val="E775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528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628800"/>
            <a:ext cx="8496943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Политика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и идеология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/>
              <a:t>о</a:t>
            </a:r>
            <a:r>
              <a:rPr lang="ru-RU" b="1" dirty="0" smtClean="0"/>
              <a:t>бщества</a:t>
            </a:r>
            <a:endParaRPr lang="ru-RU" b="1" dirty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                       </a:t>
            </a:r>
            <a:r>
              <a:rPr lang="ru-RU" b="1" dirty="0" smtClean="0"/>
              <a:t>Требования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общества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                Методологические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                                                  позиции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                                                  ученых</a:t>
            </a:r>
          </a:p>
          <a:p>
            <a:pPr marL="0" indent="0">
              <a:buNone/>
            </a:pPr>
            <a:r>
              <a:rPr lang="ru-RU" b="1" dirty="0" smtClean="0"/>
              <a:t>                                                                     </a:t>
            </a:r>
            <a:r>
              <a:rPr lang="ru-RU" dirty="0" smtClean="0"/>
              <a:t>             </a:t>
            </a:r>
            <a:r>
              <a:rPr lang="ru-RU" b="1" dirty="0" smtClean="0"/>
              <a:t>Изменения в </a:t>
            </a:r>
          </a:p>
          <a:p>
            <a:pPr marL="0" indent="0">
              <a:buNone/>
            </a:pPr>
            <a:r>
              <a:rPr lang="ru-RU" b="1" dirty="0" smtClean="0"/>
              <a:t>                                                                                  развитии </a:t>
            </a:r>
          </a:p>
          <a:p>
            <a:pPr marL="0" indent="0">
              <a:buNone/>
            </a:pPr>
            <a:r>
              <a:rPr lang="ru-RU" b="1" dirty="0" smtClean="0"/>
              <a:t>                                                                                  науки и техники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Факторы, влияющие на разработку содержания образования</a:t>
            </a:r>
            <a:endParaRPr lang="ru-RU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827584" y="1628800"/>
            <a:ext cx="484632" cy="896942"/>
          </a:xfrm>
          <a:prstGeom prst="downArrow">
            <a:avLst/>
          </a:prstGeom>
          <a:solidFill>
            <a:srgbClr val="E775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2663788" y="1648593"/>
            <a:ext cx="504056" cy="1754299"/>
          </a:xfrm>
          <a:prstGeom prst="downArrow">
            <a:avLst/>
          </a:prstGeom>
          <a:solidFill>
            <a:srgbClr val="E775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499992" y="1628800"/>
            <a:ext cx="576064" cy="2448272"/>
          </a:xfrm>
          <a:prstGeom prst="downArrow">
            <a:avLst/>
          </a:prstGeom>
          <a:solidFill>
            <a:srgbClr val="E775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516216" y="1648593"/>
            <a:ext cx="576064" cy="3508599"/>
          </a:xfrm>
          <a:prstGeom prst="downArrow">
            <a:avLst/>
          </a:prstGeom>
          <a:solidFill>
            <a:srgbClr val="E775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2" y="4209496"/>
            <a:ext cx="3060340" cy="2269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69126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1" cy="4353347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</a:rPr>
              <a:t>СО должно быть направлено на осуществление основной цели воспитания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</a:rPr>
              <a:t>СО должно строиться на строго научной основе и раскрывать учащимся сущность </a:t>
            </a:r>
            <a:r>
              <a:rPr lang="ru-RU" b="1" dirty="0">
                <a:solidFill>
                  <a:srgbClr val="FF0000"/>
                </a:solidFill>
              </a:rPr>
              <a:t>общественной </a:t>
            </a:r>
            <a:r>
              <a:rPr lang="ru-RU" b="1" dirty="0" smtClean="0">
                <a:solidFill>
                  <a:srgbClr val="FF0000"/>
                </a:solidFill>
              </a:rPr>
              <a:t>жизни, способствовать формированию их гражданско-патриотической позиции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</a:rPr>
              <a:t>Общее образование должно сочетаться и осуществляться в единстве с техническим и трудовым обучением и способствовать профессиональной ориентации учащихся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</a:rPr>
              <a:t>СО должно строиться на основе взаимосвязи между отдельными учебными предметами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</a:rPr>
              <a:t>СО по каждому учебному предмету должно соответствовать логике и системе, свойственных той или иной науке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</a:rPr>
              <a:t>В СО должна находить отражение связь теории с практикой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</a:rPr>
              <a:t>СО должно соответствовать возрастным способностям учащихся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Требования, определяющие содержание образования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65834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4680520"/>
          </a:xfrm>
        </p:spPr>
        <p:txBody>
          <a:bodyPr/>
          <a:lstStyle/>
          <a:p>
            <a:pPr marL="0"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/>
              <a:t>Общественная школа должна быть базовым звеном непрерывного образования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/>
              <a:t>Система непрерывного образования должна строиться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на культурно-национальной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основе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/>
              <a:t>Углубление технической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направленности образования,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более совершенное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осуществление трудового и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профессионального обучения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Пути совершенствования содержания образования</a:t>
            </a:r>
            <a:endParaRPr lang="ru-RU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233" y="3140968"/>
            <a:ext cx="4414501" cy="2448272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26962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71A41217-C821-48A6-8A47-ADB5A2C0C8E8}"/>
</file>

<file path=customXml/itemProps2.xml><?xml version="1.0" encoding="utf-8"?>
<ds:datastoreItem xmlns:ds="http://schemas.openxmlformats.org/officeDocument/2006/customXml" ds:itemID="{02860DF2-A1EF-4070-AAD1-4B7DFC25E8D8}"/>
</file>

<file path=customXml/itemProps3.xml><?xml version="1.0" encoding="utf-8"?>
<ds:datastoreItem xmlns:ds="http://schemas.openxmlformats.org/officeDocument/2006/customXml" ds:itemID="{EBC27E95-4E65-4681-AD26-23485289A9D1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532</TotalTime>
  <Words>786</Words>
  <Application>Microsoft Office PowerPoint</Application>
  <PresentationFormat>Экран (4:3)</PresentationFormat>
  <Paragraphs>144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СОДЕРЖАНИЕ ОБРАЗОВАНИЯ</vt:lpstr>
      <vt:lpstr>Слайд 2</vt:lpstr>
      <vt:lpstr> Литература </vt:lpstr>
      <vt:lpstr>Дидактика</vt:lpstr>
      <vt:lpstr>Предмет дидактики – связь преподавания (деятельность учителя) и учения (познавательная деятельность ученика), их взаимосвязь</vt:lpstr>
      <vt:lpstr>СОДЕРЖАНИЕ ОБРАЗОВАНИЯ</vt:lpstr>
      <vt:lpstr>Факторы, влияющие на разработку содержания образования</vt:lpstr>
      <vt:lpstr>Требования, определяющие содержание образования</vt:lpstr>
      <vt:lpstr>Пути совершенствования содержания образования</vt:lpstr>
      <vt:lpstr>Пути совершенствования содержания образования</vt:lpstr>
      <vt:lpstr>Носители содержания образования</vt:lpstr>
      <vt:lpstr>Стандарт образования</vt:lpstr>
      <vt:lpstr>Учебные планы</vt:lpstr>
      <vt:lpstr>Учебные программы</vt:lpstr>
      <vt:lpstr>Учебники, учебные пособия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 ОБРАЗОВАНИЯ</dc:title>
  <dc:creator>Admin</dc:creator>
  <cp:lastModifiedBy>Admin</cp:lastModifiedBy>
  <cp:revision>20</cp:revision>
  <dcterms:created xsi:type="dcterms:W3CDTF">2011-04-05T20:04:27Z</dcterms:created>
  <dcterms:modified xsi:type="dcterms:W3CDTF">2014-02-01T19:16:36Z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