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0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11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3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5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01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7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10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5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9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9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1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DA50-54F3-4ACE-9743-F60FB76EFA88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1C00-DE4E-45B9-8325-CF4F4DA50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979762"/>
          </a:xfrm>
        </p:spPr>
        <p:txBody>
          <a:bodyPr/>
          <a:lstStyle/>
          <a:p>
            <a:r>
              <a:rPr lang="ru-RU" b="1" dirty="0">
                <a:latin typeface="+mn-lt"/>
              </a:rPr>
              <a:t>Комплекс профессиональных способностей вузовского </a:t>
            </a:r>
            <a:br>
              <a:rPr lang="ru-RU" b="1" dirty="0">
                <a:latin typeface="+mn-lt"/>
              </a:rPr>
            </a:br>
            <a:r>
              <a:rPr lang="ru-RU" b="1" dirty="0">
                <a:latin typeface="+mn-lt"/>
              </a:rPr>
              <a:t>преподавателя</a:t>
            </a:r>
            <a:br>
              <a:rPr lang="ru-RU" b="1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94541"/>
            <a:ext cx="2057400" cy="2219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7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Благодарю за внимание</a:t>
            </a: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212" y="2564903"/>
            <a:ext cx="2695575" cy="331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3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8092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    Исторические </a:t>
            </a:r>
            <a:r>
              <a:rPr lang="ru-RU" dirty="0">
                <a:solidFill>
                  <a:srgbClr val="FFC000"/>
                </a:solidFill>
              </a:rPr>
              <a:t>закономерности социально-экономической, политической, экологической жизни способствовали переходу к новой образовательной парадигме, личностно-ориентированному подходу заставляют исследователей обратиться к личности, индивидуальным свойствам преподавателя высшей школы. Переходное состояние общества, рыночная конкуренция, нестабильность не только повлекли за собой смену </a:t>
            </a:r>
            <a:r>
              <a:rPr lang="ru-RU" dirty="0" err="1">
                <a:solidFill>
                  <a:srgbClr val="FFC000"/>
                </a:solidFill>
              </a:rPr>
              <a:t>деятельностных</a:t>
            </a:r>
            <a:r>
              <a:rPr lang="ru-RU" dirty="0">
                <a:solidFill>
                  <a:srgbClr val="FFC000"/>
                </a:solidFill>
              </a:rPr>
              <a:t> ориентаций специалистов высшей школы (занятие бизнесом, например), но и требуют задуматься над комплексом профессиональных способностей преподавателя — педагога, методиста, ученого.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     На </a:t>
            </a:r>
            <a:r>
              <a:rPr lang="ru-RU" dirty="0">
                <a:solidFill>
                  <a:srgbClr val="FFC000"/>
                </a:solidFill>
              </a:rPr>
              <a:t>исследование проблемы способностей наибольшее влияние оказали труды выдающихся теоретиков психологии Б. М. Теплова, С. Л. Рубинштейна, А. Н. Леонтьева, Б. Ф. Ломова. Проблема педагогических способностей стала предметом специального рассмотрения в работах Н. Д. </a:t>
            </a:r>
            <a:r>
              <a:rPr lang="ru-RU" dirty="0" err="1">
                <a:solidFill>
                  <a:srgbClr val="FFC000"/>
                </a:solidFill>
              </a:rPr>
              <a:t>Левитова</a:t>
            </a:r>
            <a:r>
              <a:rPr lang="ru-RU" dirty="0">
                <a:solidFill>
                  <a:srgbClr val="FFC000"/>
                </a:solidFill>
              </a:rPr>
              <a:t>, Ф. Н. </a:t>
            </a:r>
            <a:r>
              <a:rPr lang="ru-RU" dirty="0" err="1">
                <a:solidFill>
                  <a:srgbClr val="FFC000"/>
                </a:solidFill>
              </a:rPr>
              <a:t>Гоноболина</a:t>
            </a:r>
            <a:r>
              <a:rPr lang="ru-RU" dirty="0">
                <a:solidFill>
                  <a:srgbClr val="FFC000"/>
                </a:solidFill>
              </a:rPr>
              <a:t>, Н. Г. Куликова. Способности, необходимые в научной работе изучали Н. В. Кузьмина, З. Ф. </a:t>
            </a:r>
            <a:r>
              <a:rPr lang="ru-RU" dirty="0" err="1">
                <a:solidFill>
                  <a:srgbClr val="FFC000"/>
                </a:solidFill>
              </a:rPr>
              <a:t>Есарева</a:t>
            </a:r>
            <a:r>
              <a:rPr lang="ru-RU" dirty="0">
                <a:solidFill>
                  <a:srgbClr val="FFC000"/>
                </a:solidFill>
              </a:rPr>
              <a:t>, К. К. Платонов и другие.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2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80920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solidFill>
                  <a:srgbClr val="0070C0"/>
                </a:solidFill>
              </a:rPr>
              <a:t>     Если цели и задачи, содержание, нормы и критерии, предъявляемые педагогической системой являются внешними объективными составляющими деятельности педагога и ученого, то методы и способы научно-педагогической деятельности носят индивидуально-субъективный характер. Их применение зависит от способностей каждого преподавателя. Хотя профессиональные способности проявляются в деятельности специалиста высшей школы неравномерно, но их принято рассматривать как комплекс — сочетание, а также структуру свойств личности, соотносящихся с определенной деятельностью. Кроме сложных специальных способностей немалую роль играют и элементарные общие способности, такие как наблюдательность, качества речи, мышление, воображение относятся к необходимым в педагогическом труде, если обладающий ими специалист быстро и правильно с их помощью распознает существенные признаки педагогической системы, науки, протекающих в них процессов и оценивает их эффективность с целью управления.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2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59766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     Педагогические </a:t>
            </a:r>
            <a:r>
              <a:rPr lang="ru-RU" dirty="0">
                <a:solidFill>
                  <a:srgbClr val="92D050"/>
                </a:solidFill>
              </a:rPr>
              <a:t>способности обычно включают в структуру рассматриваемых ниже организационных и гностических способностей, хотя эти способности могут существовать отдельно друг от друга: есть ученые, которые лишены способности передавать свои знания другим, даже объяснить то, что им самим хорошо понятно; педагогические способности, требующиеся для профессора, читающего курс студентам и для того же ученого — руководителя лаборатории различны. Ф. Н. </a:t>
            </a:r>
            <a:r>
              <a:rPr lang="ru-RU" dirty="0" err="1">
                <a:solidFill>
                  <a:srgbClr val="92D050"/>
                </a:solidFill>
              </a:rPr>
              <a:t>Гоноболин</a:t>
            </a:r>
            <a:r>
              <a:rPr lang="ru-RU" dirty="0">
                <a:solidFill>
                  <a:srgbClr val="92D050"/>
                </a:solidFill>
              </a:rPr>
              <a:t> дает следующие свойства личности, структура которых, по его мнению, и составляет собственно педагогические способности: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способность делать учебный материал доступным;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творчество в работе;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педагогически-волевое влияние на учащихся;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способность организовать коллектив учащихся;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интерес и любовь к детям;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содержательность и яркость речи, ее образность и убедительность;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педагогический такт;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способность связать учебный предмет с жизнью;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наблюдательность;</a:t>
            </a:r>
          </a:p>
          <a:p>
            <a:pPr lvl="0"/>
            <a:r>
              <a:rPr lang="ru-RU" dirty="0">
                <a:solidFill>
                  <a:srgbClr val="92D050"/>
                </a:solidFill>
              </a:rPr>
              <a:t>педагогическая требовательность;</a:t>
            </a:r>
          </a:p>
          <a:p>
            <a:r>
              <a:rPr lang="ru-RU" dirty="0">
                <a:solidFill>
                  <a:srgbClr val="92D050"/>
                </a:solidFill>
              </a:rPr>
              <a:t>К сопутствующим свойствам личности педагога относятся: организованность, трудоспособность, любознательность, самообладание, активность, настойчивость, сосредоточенность и распределение внимания.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38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Сейчас </a:t>
            </a:r>
            <a:r>
              <a:rPr lang="ru-RU" dirty="0"/>
              <a:t>мы рассмотрим основные компоненты профессиональных способностей вузовского преподавателя.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 algn="ctr">
              <a:buNone/>
            </a:pPr>
            <a:r>
              <a:rPr lang="ru-RU" sz="3800" dirty="0">
                <a:solidFill>
                  <a:srgbClr val="FFFF00"/>
                </a:solidFill>
              </a:rPr>
              <a:t>Гносеологический компонент.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  Гносеологические </a:t>
            </a:r>
            <a:r>
              <a:rPr lang="ru-RU" dirty="0"/>
              <a:t>способности представляют собой чувствительность педагога к способам получения информации о мире, учащихся, в целом формирования нравственного, трудового, интеллектуального фонда личности, быстрого и творческого </a:t>
            </a:r>
            <a:r>
              <a:rPr lang="ru-RU" dirty="0" smtClean="0"/>
              <a:t>овладения </a:t>
            </a:r>
            <a:r>
              <a:rPr lang="ru-RU" dirty="0"/>
              <a:t>научными методами исследования, способами изучения учащихся в связи с целями формирования личности. Гностические способности обеспечивают накопление плодотворной информации о себе и других, о студентах, которая позволяет стимулировать формирование контроля и </a:t>
            </a:r>
            <a:r>
              <a:rPr lang="ru-RU" dirty="0" err="1"/>
              <a:t>саморегуляции</a:t>
            </a:r>
            <a:r>
              <a:rPr lang="ru-RU" dirty="0"/>
              <a:t>. Тем самым обеспечивается потребности и возможности, сильные и слабые стороны студентов. Признаком высокоразвитых </a:t>
            </a:r>
            <a:r>
              <a:rPr lang="ru-RU" dirty="0" smtClean="0"/>
              <a:t>гностических </a:t>
            </a:r>
            <a:r>
              <a:rPr lang="ru-RU" dirty="0"/>
              <a:t>способностей является быстрота и творческое </a:t>
            </a:r>
            <a:r>
              <a:rPr lang="ru-RU" dirty="0" smtClean="0"/>
              <a:t>овладение </a:t>
            </a:r>
            <a:r>
              <a:rPr lang="ru-RU" dirty="0"/>
              <a:t>научными методами изучения учащихся в целях принятия обоснованных решений в отношении их, изобретательность в способах обучения студентов научными методами самовоспитания, саморазвития и самоконтроля. Важной составляющей гностического компонента являются знания и умения, которые лежат в основе собственной познавательной деятельности. Гностический компонент влияет на формулирование мировоззрения, проявляющемся в устойчивой системе отношений к миру, труду, другим людям и самому себе; на активность жизненной позиции. Важны и общекультурные знания, умения в области искусства и литературы, религии, права, политики и социальной жизни, экологические проблемы. Наличие содержательных увлечений и хобби также обогащает личность специалиста высшей школы. Специальные знания — знания предмета, знания по педагогике, психологии, методике преподавания. Предметные знания высоко ценятся преподавателями и находятся на высоком уровне. Знания по психологии, педагогике, методике — самое слабое звено в высшей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68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buNone/>
            </a:pPr>
            <a:r>
              <a:rPr lang="ru-RU" sz="4500" dirty="0">
                <a:solidFill>
                  <a:srgbClr val="C00000"/>
                </a:solidFill>
              </a:rPr>
              <a:t>Конструктивно-проективный </a:t>
            </a:r>
            <a:r>
              <a:rPr lang="ru-RU" sz="4500" dirty="0" smtClean="0">
                <a:solidFill>
                  <a:srgbClr val="C00000"/>
                </a:solidFill>
              </a:rPr>
              <a:t>компонент</a:t>
            </a:r>
            <a:endParaRPr lang="ru-RU" sz="45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 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     Гностические </a:t>
            </a:r>
            <a:r>
              <a:rPr lang="ru-RU" dirty="0">
                <a:solidFill>
                  <a:srgbClr val="C00000"/>
                </a:solidFill>
              </a:rPr>
              <a:t>способности составляют основу деятельности преподавателя, но определяющими в достижении высокого уровня мастерства выступают конструктивные и проективные способности. От них зависит эффективность использования всех других видов знаний, которые могут оставаться мертвым грузом или активно включаться в обслуживание всех видов научно-педагогической работы. Психологическим механизмом реализации этих способностей служит мысленное моделирование </a:t>
            </a:r>
            <a:r>
              <a:rPr lang="ru-RU" dirty="0" err="1">
                <a:solidFill>
                  <a:srgbClr val="C00000"/>
                </a:solidFill>
              </a:rPr>
              <a:t>воспитательно</a:t>
            </a:r>
            <a:r>
              <a:rPr lang="ru-RU" dirty="0">
                <a:solidFill>
                  <a:srgbClr val="C00000"/>
                </a:solidFill>
              </a:rPr>
              <a:t>-образовательного и научного процессов. Конструктивно-проективные способности обеспечивают стратегическую направленность деятельности и проявляются в умении ориентироваться на конечные цели, решать актуальные задачи с учетом будущей специализации студентов планирования ими курса и научной деятельности., установления значимости курса в учебном процессе, науке, учитывая необходимые связи с другими дисциплинами. Данный вид способностей обеспечивает реализацию тактических целей. Данный вид способностей обеспечивает реализацию тактических целей: структурирования курса, отбора содержания и выбора форм проведения занятий. Решать проблемы педагогического процесса в вузе приходится ежедневно каждому практику, а исследовать их — каждому педагогу-ученому. Проективные способности сказываются в особой чувствительности к конструированию педагогического и научного "лабиринта" — пути от незнания к знанию, они имеют в виду результат будущей деятельности, предполагают дозирование при передаче знаний, умений, навыков. Конструктивные определяют чувствительность к последовательному построению занятий и научной деятельности во времени и пространстве, чтобы результат соответствовал плану, способность отделять то, что можно и должно решить в данный момент от того, что следует и почему следует отложить. Креативно-конструктивный компонент дает возможность мыслить, обобщать на основе недостаточного числа признаков, создавать новые сочетания, используя имеющуюся информацию. В основе проективной и конструктивной деятельности лежат способности к интеллектуальному труду: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отбросить необычные стандарты и методы решения, искать новые, оригинальные;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видеть дальше непосредственно данного и очевидного;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охватывать суть основных взаимосвязей присущих проблеме;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ясно видеть несколько различных путей решения и мысленно выбрать наиболее эффективный;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 чутье к наличию проблемы там, где кажется, что все уже решено;</a:t>
            </a:r>
          </a:p>
          <a:p>
            <a:pPr lvl="0"/>
            <a:r>
              <a:rPr lang="ru-RU" dirty="0">
                <a:solidFill>
                  <a:srgbClr val="FF0000"/>
                </a:solidFill>
              </a:rPr>
              <a:t>идейная плодовитость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7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91264" cy="6480720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r>
              <a:rPr lang="ru-RU" sz="7200" dirty="0">
                <a:solidFill>
                  <a:srgbClr val="FFFF00"/>
                </a:solidFill>
              </a:rPr>
              <a:t>Организационный компонент</a:t>
            </a:r>
          </a:p>
          <a:p>
            <a:pPr marL="0" indent="0">
              <a:buNone/>
            </a:pPr>
            <a:r>
              <a:rPr lang="ru-RU" sz="4800" dirty="0">
                <a:solidFill>
                  <a:schemeClr val="accent6"/>
                </a:solidFill>
              </a:rPr>
              <a:t> 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chemeClr val="accent6"/>
                </a:solidFill>
              </a:rPr>
              <a:t>     Организационные </a:t>
            </a:r>
            <a:r>
              <a:rPr lang="ru-RU" sz="4800" dirty="0">
                <a:solidFill>
                  <a:schemeClr val="accent6"/>
                </a:solidFill>
              </a:rPr>
              <a:t>способности служат не только организации процесса обучения в вузе, но и самоорганизации деятельности преподавателя. Организаторская деятельность современного ученого предполагает его включение во взаимодействие не только в объектом исследования, но и с другими учеными, участвующими совместно с ним в исследовании или изучающими смежные науки. Организаторские общие способности исследовались Л. И. Уманским. Он выделил 18 типичных организаторских качеств личности: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способность "заряжать" своей энергией других людей;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способность находить наилучшее применение каждому человеку;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психологическая избирательность, способность понимать и верно реагировать на психологию людей;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способность видеть недостатки в поступках других людей — критичность;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психологический такт — способность установить меру воздействия;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общий уровень развития как показатель сообразительности, разности общих чувственных способностей человека;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и</a:t>
            </a:r>
            <a:r>
              <a:rPr lang="ru-RU" sz="4800" dirty="0" smtClean="0">
                <a:solidFill>
                  <a:schemeClr val="accent6"/>
                </a:solidFill>
              </a:rPr>
              <a:t>нициативность </a:t>
            </a:r>
            <a:r>
              <a:rPr lang="ru-RU" sz="4800" dirty="0">
                <a:solidFill>
                  <a:schemeClr val="accent6"/>
                </a:solidFill>
              </a:rPr>
              <a:t>— творческая и исполнительская;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требовательность к другим людям;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склонность к организаторской деятельности;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 практичность — способность непосредственно, быстро и гибко применять свои знания и свой опыт в решении практических задач;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самостоятельность в отличие от внушаемости и слепой подражательности;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наблюдательность;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самообладание, выдержка;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общительность;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настойчивость;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активность;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работоспособность;</a:t>
            </a:r>
          </a:p>
          <a:p>
            <a:pPr lvl="0"/>
            <a:r>
              <a:rPr lang="ru-RU" sz="4800" dirty="0">
                <a:solidFill>
                  <a:schemeClr val="accent6"/>
                </a:solidFill>
              </a:rPr>
              <a:t>организованность</a:t>
            </a:r>
            <a:r>
              <a:rPr lang="ru-RU" sz="4800" dirty="0" smtClean="0">
                <a:solidFill>
                  <a:schemeClr val="accent6"/>
                </a:solidFill>
              </a:rPr>
              <a:t>.</a:t>
            </a:r>
          </a:p>
          <a:p>
            <a:pPr lvl="0"/>
            <a:endParaRPr lang="ru-RU" sz="4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sz="4800" dirty="0" smtClean="0">
                <a:solidFill>
                  <a:schemeClr val="accent6"/>
                </a:solidFill>
              </a:rPr>
              <a:t>     Организаторские </a:t>
            </a:r>
            <a:r>
              <a:rPr lang="ru-RU" sz="4800" dirty="0">
                <a:solidFill>
                  <a:schemeClr val="accent6"/>
                </a:solidFill>
              </a:rPr>
              <a:t>способности проявляются в умении организовать себя, свое время, индивидуальную, групповую, коллективную деятельность студентов, сплотив вокруг научной проблемы надежных помощников, единомышленников.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2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sz="3800" dirty="0">
                <a:solidFill>
                  <a:srgbClr val="FFFF00"/>
                </a:solidFill>
              </a:rPr>
              <a:t>Коммуникативный </a:t>
            </a:r>
            <a:r>
              <a:rPr lang="ru-RU" sz="3800" dirty="0" smtClean="0">
                <a:solidFill>
                  <a:srgbClr val="FFFF00"/>
                </a:solidFill>
              </a:rPr>
              <a:t>компонент</a:t>
            </a:r>
            <a:endParaRPr lang="ru-RU" sz="3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  Общение </a:t>
            </a:r>
            <a:r>
              <a:rPr lang="ru-RU" dirty="0"/>
              <a:t>в деятельности преподавателя выступает не только средством научной и педагогической коммуникации, но и условием совершенствования профессионализма в деятельности и источником развития личности преподавателя, а также средством воспитания студентов. К коммуникативным относятся способности:</a:t>
            </a:r>
          </a:p>
          <a:p>
            <a:pPr lvl="0"/>
            <a:r>
              <a:rPr lang="ru-RU" dirty="0"/>
              <a:t>способность всесторонне и объективно воспринимать человека-партнера по общению;</a:t>
            </a:r>
          </a:p>
          <a:p>
            <a:pPr lvl="0"/>
            <a:r>
              <a:rPr lang="ru-RU" dirty="0"/>
              <a:t>способность вызывать у него доверие, сопереживание в совместной деятельности;</a:t>
            </a:r>
          </a:p>
          <a:p>
            <a:pPr lvl="0"/>
            <a:r>
              <a:rPr lang="ru-RU" dirty="0"/>
              <a:t>способность предвидеть и ликвидировать конфликты;</a:t>
            </a:r>
          </a:p>
          <a:p>
            <a:pPr lvl="0"/>
            <a:r>
              <a:rPr lang="ru-RU" dirty="0"/>
              <a:t>справедливо, конструктивно и тактично критиковать своего товарища по совместной деятельности;</a:t>
            </a:r>
          </a:p>
          <a:p>
            <a:pPr lvl="0"/>
            <a:r>
              <a:rPr lang="ru-RU" dirty="0"/>
              <a:t>воспринимать и учитывать критику, перестраивая соответственно свое поведение и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44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7500" lnSpcReduction="20000"/>
          </a:bodyPr>
          <a:lstStyle/>
          <a:p>
            <a:pPr marL="0" lvl="0" indent="0" algn="ctr">
              <a:buNone/>
            </a:pPr>
            <a:r>
              <a:rPr lang="ru-RU" sz="5100" dirty="0"/>
              <a:t>Перцептивно-рефлексивный компонент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  Данный </a:t>
            </a:r>
            <a:r>
              <a:rPr lang="ru-RU" dirty="0"/>
              <a:t>компонент способностей тесно связан с коммуникативным, он обращен к субъекту педагогического воздействия. Рефлексия — осознание действующим индивидом того, как он воспринимается партнером по общению, предполагает знание того, как другой понимает рефлексирующего. Рефлексия — своеобразный удвоенный процесс зеркального отражения индивидами друг друга, при котором рефлексирующий субъект воспроизводит внутренний мир собеседника и с отражением себя.</a:t>
            </a:r>
          </a:p>
          <a:p>
            <a:pPr marL="0" indent="0">
              <a:buNone/>
            </a:pPr>
            <a:r>
              <a:rPr lang="ru-RU" dirty="0" smtClean="0"/>
              <a:t>     Перцептивно-рефлексивные </a:t>
            </a:r>
            <a:r>
              <a:rPr lang="ru-RU" dirty="0"/>
              <a:t>способности включают три вида чувствительности.</a:t>
            </a:r>
          </a:p>
          <a:p>
            <a:pPr lvl="0"/>
            <a:r>
              <a:rPr lang="ru-RU" dirty="0"/>
              <a:t>Чувство объекта. Оно представляет собой особую </a:t>
            </a:r>
            <a:r>
              <a:rPr lang="ru-RU" dirty="0" smtClean="0"/>
              <a:t>чувствительность </a:t>
            </a:r>
            <a:r>
              <a:rPr lang="ru-RU" dirty="0"/>
              <a:t>педагога к тому, какой отклик объекты реальной действительности находят у учащихся, в какой мере интересы и потребности учащихся выявляются при этом, "совпадают" с требованиями педагогической системы с одной стороны, с тем. что им предъявляет  в учебно-воспитательном процессе сам педагог. Эта чувствительность сходна с </a:t>
            </a:r>
            <a:r>
              <a:rPr lang="ru-RU" dirty="0" err="1"/>
              <a:t>эмпатией</a:t>
            </a:r>
            <a:r>
              <a:rPr lang="ru-RU" dirty="0"/>
              <a:t> и проявляется в быстром, легком и глубоком проникновении в психологию учащихся, в эмоциональной </a:t>
            </a:r>
            <a:r>
              <a:rPr lang="ru-RU" dirty="0" smtClean="0"/>
              <a:t>идентификациями </a:t>
            </a:r>
            <a:r>
              <a:rPr lang="ru-RU" dirty="0"/>
              <a:t>педагога с учащимся и их активной целенаправленной совместной деятельности.</a:t>
            </a:r>
          </a:p>
          <a:p>
            <a:pPr lvl="0"/>
            <a:r>
              <a:rPr lang="ru-RU" dirty="0"/>
              <a:t>Чувство меры и такта. Проявляется в особой чувствительности к мере изменений, происходящих в личности и деятельности учащегося под влиянием различных средств педагогического воздействия, какие изменения происходят, являются ли положительными или отрицательными, по каким признакам можно о них судить.</a:t>
            </a:r>
          </a:p>
          <a:p>
            <a:pPr lvl="0"/>
            <a:r>
              <a:rPr lang="ru-RU" dirty="0"/>
              <a:t>Чувство причастности. Оно характеризуется чувствительностью педагога к недостаткам собственной деятельности, критичностью и ответственностью за педагогический и научный процесс.</a:t>
            </a:r>
          </a:p>
          <a:p>
            <a:pPr marL="0" indent="0">
              <a:buNone/>
            </a:pPr>
            <a:r>
              <a:rPr lang="ru-RU" dirty="0" smtClean="0"/>
              <a:t>     Таковы </a:t>
            </a:r>
            <a:r>
              <a:rPr lang="ru-RU" dirty="0"/>
              <a:t>основные компоненты профессиональных способностей преподавателя. Все они взаимосвязаны и образуют единое целое, влияют на творческую индивидуальность и стиль преподавателя специалиста высшей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9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91DFCF9-F44E-4354-B765-CB5B9E8DC17B}"/>
</file>

<file path=customXml/itemProps2.xml><?xml version="1.0" encoding="utf-8"?>
<ds:datastoreItem xmlns:ds="http://schemas.openxmlformats.org/officeDocument/2006/customXml" ds:itemID="{BA8A0C67-1639-4263-9A96-A0BE93AF0717}"/>
</file>

<file path=customXml/itemProps3.xml><?xml version="1.0" encoding="utf-8"?>
<ds:datastoreItem xmlns:ds="http://schemas.openxmlformats.org/officeDocument/2006/customXml" ds:itemID="{996D2055-7639-4FE7-BC06-ECDB2271D30C}"/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482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Комплекс профессиональных способностей вузовского  преподавателя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</dc:creator>
  <cp:lastModifiedBy>Вит</cp:lastModifiedBy>
  <cp:revision>14</cp:revision>
  <dcterms:created xsi:type="dcterms:W3CDTF">2013-02-05T17:23:49Z</dcterms:created>
  <dcterms:modified xsi:type="dcterms:W3CDTF">2013-02-05T21:20:33Z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